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88" r:id="rId3"/>
    <p:sldId id="257" r:id="rId4"/>
    <p:sldId id="279" r:id="rId5"/>
    <p:sldId id="290" r:id="rId6"/>
    <p:sldId id="289" r:id="rId7"/>
    <p:sldId id="280" r:id="rId8"/>
    <p:sldId id="293" r:id="rId9"/>
    <p:sldId id="291" r:id="rId10"/>
    <p:sldId id="281" r:id="rId11"/>
    <p:sldId id="282" r:id="rId12"/>
    <p:sldId id="283" r:id="rId13"/>
    <p:sldId id="284" r:id="rId14"/>
    <p:sldId id="286" r:id="rId15"/>
    <p:sldId id="287" r:id="rId16"/>
    <p:sldId id="292" r:id="rId17"/>
    <p:sldId id="259" r:id="rId18"/>
    <p:sldId id="260" r:id="rId19"/>
    <p:sldId id="294" r:id="rId20"/>
    <p:sldId id="269" r:id="rId21"/>
    <p:sldId id="276" r:id="rId22"/>
  </p:sldIdLst>
  <p:sldSz cx="9144000" cy="6858000" type="screen4x3"/>
  <p:notesSz cx="6811963" cy="9945688"/>
  <p:defaultTextStyle>
    <a:defPPr>
      <a:defRPr lang="en-US"/>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33" userDrawn="1">
          <p15:clr>
            <a:srgbClr val="A4A3A4"/>
          </p15:clr>
        </p15:guide>
        <p15:guide id="2" pos="214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419" autoAdjust="0"/>
  </p:normalViewPr>
  <p:slideViewPr>
    <p:cSldViewPr snapToGrid="0" snapToObjects="1">
      <p:cViewPr varScale="1">
        <p:scale>
          <a:sx n="84" d="100"/>
          <a:sy n="84" d="100"/>
        </p:scale>
        <p:origin x="-744" y="-78"/>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94" d="100"/>
          <a:sy n="94" d="100"/>
        </p:scale>
        <p:origin x="-3606" y="-114"/>
      </p:cViewPr>
      <p:guideLst>
        <p:guide orient="horz" pos="3133"/>
        <p:guide pos="214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851" cy="497284"/>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idx="1"/>
          </p:nvPr>
        </p:nvSpPr>
        <p:spPr>
          <a:xfrm>
            <a:off x="3858536" y="0"/>
            <a:ext cx="2951851" cy="497284"/>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E6884523-4864-47C4-9301-ADBF565B369B}" type="datetimeFigureOut">
              <a:rPr lang="en-US"/>
              <a:pPr>
                <a:defRPr/>
              </a:pPr>
              <a:t>11/11/2015</a:t>
            </a:fld>
            <a:endParaRPr lang="en-GB"/>
          </a:p>
        </p:txBody>
      </p:sp>
      <p:sp>
        <p:nvSpPr>
          <p:cNvPr id="4" name="Slide Image Placeholder 3"/>
          <p:cNvSpPr>
            <a:spLocks noGrp="1" noRot="1" noChangeAspect="1"/>
          </p:cNvSpPr>
          <p:nvPr>
            <p:ph type="sldImg" idx="2"/>
          </p:nvPr>
        </p:nvSpPr>
        <p:spPr>
          <a:xfrm>
            <a:off x="920750" y="746125"/>
            <a:ext cx="4970463" cy="3729038"/>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1197" y="4724202"/>
            <a:ext cx="5449570" cy="447556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9446678"/>
            <a:ext cx="2951851" cy="497284"/>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GB"/>
          </a:p>
        </p:txBody>
      </p:sp>
      <p:sp>
        <p:nvSpPr>
          <p:cNvPr id="7" name="Slide Number Placeholder 6"/>
          <p:cNvSpPr>
            <a:spLocks noGrp="1"/>
          </p:cNvSpPr>
          <p:nvPr>
            <p:ph type="sldNum" sz="quarter" idx="5"/>
          </p:nvPr>
        </p:nvSpPr>
        <p:spPr>
          <a:xfrm>
            <a:off x="3858536" y="9446678"/>
            <a:ext cx="2951851" cy="497284"/>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A166CECB-9B12-4700-8B2A-257B6ECD0A62}" type="slidenum">
              <a:rPr lang="en-GB"/>
              <a:pPr>
                <a:defRPr/>
              </a:pPr>
              <a:t>‹#›</a:t>
            </a:fld>
            <a:endParaRPr lang="en-GB"/>
          </a:p>
        </p:txBody>
      </p:sp>
    </p:spTree>
    <p:extLst>
      <p:ext uri="{BB962C8B-B14F-4D97-AF65-F5344CB8AC3E}">
        <p14:creationId xmlns:p14="http://schemas.microsoft.com/office/powerpoint/2010/main" val="78737083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A166CECB-9B12-4700-8B2A-257B6ECD0A62}" type="slidenum">
              <a:rPr lang="en-GB" smtClean="0"/>
              <a:pPr>
                <a:defRPr/>
              </a:pPr>
              <a:t>1</a:t>
            </a:fld>
            <a:endParaRPr lang="en-GB"/>
          </a:p>
        </p:txBody>
      </p:sp>
    </p:spTree>
    <p:extLst>
      <p:ext uri="{BB962C8B-B14F-4D97-AF65-F5344CB8AC3E}">
        <p14:creationId xmlns:p14="http://schemas.microsoft.com/office/powerpoint/2010/main" val="3358351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fontAlgn="auto">
              <a:spcBef>
                <a:spcPts val="0"/>
              </a:spcBef>
              <a:spcAft>
                <a:spcPts val="0"/>
              </a:spcAft>
              <a:defRPr/>
            </a:pPr>
            <a:r>
              <a:rPr lang="en-GB" sz="1600" dirty="0" smtClean="0"/>
              <a:t>Desk Research – drawing</a:t>
            </a:r>
            <a:r>
              <a:rPr lang="en-GB" sz="1600" baseline="0" dirty="0" smtClean="0"/>
              <a:t> upon numerous published sources for statistics,  analysis and more qualitative issues like challenges / barriers to establishing a social enterprise – e.g. ADB, World Bank, ASEAN, WHO, UN, ISPO, government statistics, market research reports (e.g. health systems, PMI), US National Library of Medicine, academic papers.</a:t>
            </a:r>
          </a:p>
          <a:p>
            <a:pPr fontAlgn="auto">
              <a:spcBef>
                <a:spcPts val="0"/>
              </a:spcBef>
              <a:spcAft>
                <a:spcPts val="0"/>
              </a:spcAft>
              <a:defRPr/>
            </a:pPr>
            <a:endParaRPr lang="en-GB" sz="1600" baseline="0" dirty="0" smtClean="0"/>
          </a:p>
          <a:p>
            <a:pPr fontAlgn="auto">
              <a:spcBef>
                <a:spcPts val="0"/>
              </a:spcBef>
              <a:spcAft>
                <a:spcPts val="0"/>
              </a:spcAft>
              <a:defRPr/>
            </a:pPr>
            <a:r>
              <a:rPr lang="en-GB" sz="1600" baseline="0" dirty="0" smtClean="0"/>
              <a:t>Market Intelligence – qualitative research (e.g. Talking to private sector P&amp;O companies; government agencies [e.g. Public health insurance; employee support] about what’s going on in the market – level of provision, who are the customers; level of demand for private services; barriers / challenges; level of competition; problems potential customers are having.</a:t>
            </a:r>
          </a:p>
          <a:p>
            <a:pPr fontAlgn="auto">
              <a:spcBef>
                <a:spcPts val="0"/>
              </a:spcBef>
              <a:spcAft>
                <a:spcPts val="0"/>
              </a:spcAft>
              <a:defRPr/>
            </a:pPr>
            <a:endParaRPr lang="en-GB" sz="1600" baseline="0" dirty="0" smtClean="0"/>
          </a:p>
          <a:p>
            <a:pPr fontAlgn="auto">
              <a:spcBef>
                <a:spcPts val="0"/>
              </a:spcBef>
              <a:spcAft>
                <a:spcPts val="0"/>
              </a:spcAft>
              <a:defRPr/>
            </a:pPr>
            <a:r>
              <a:rPr lang="en-GB" sz="1600" baseline="0" dirty="0" smtClean="0"/>
              <a:t>Field Research – no info about P&amp;O distribution = field / primary research supported by market intelligence – Sri Lanka, 12 buyers, estimated market size, extrapolation for other countries (adjusted for size of distribution area; level of economic development, competition)</a:t>
            </a:r>
            <a:endParaRPr lang="en-GB" sz="1600" dirty="0"/>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8D1C186-B421-4895-BC11-9DB9BF7D6482}" type="slidenum">
              <a:rPr lang="en-GB"/>
              <a:pPr fontAlgn="base">
                <a:spcBef>
                  <a:spcPct val="0"/>
                </a:spcBef>
                <a:spcAft>
                  <a:spcPct val="0"/>
                </a:spcAft>
              </a:pPr>
              <a:t>10</a:t>
            </a:fld>
            <a:endParaRPr lang="en-GB"/>
          </a:p>
        </p:txBody>
      </p:sp>
    </p:spTree>
    <p:extLst>
      <p:ext uri="{BB962C8B-B14F-4D97-AF65-F5344CB8AC3E}">
        <p14:creationId xmlns:p14="http://schemas.microsoft.com/office/powerpoint/2010/main" val="23749849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32500" lnSpcReduction="20000"/>
          </a:bodyPr>
          <a:lstStyle/>
          <a:p>
            <a:pPr fontAlgn="auto">
              <a:spcBef>
                <a:spcPts val="0"/>
              </a:spcBef>
              <a:spcAft>
                <a:spcPts val="0"/>
              </a:spcAft>
              <a:defRPr/>
            </a:pPr>
            <a:r>
              <a:rPr lang="en-GB" sz="1600" b="1" dirty="0" smtClean="0"/>
              <a:t>Middle Class Migration</a:t>
            </a:r>
          </a:p>
          <a:p>
            <a:pPr fontAlgn="auto">
              <a:spcBef>
                <a:spcPts val="0"/>
              </a:spcBef>
              <a:spcAft>
                <a:spcPts val="0"/>
              </a:spcAft>
              <a:defRPr/>
            </a:pPr>
            <a:endParaRPr lang="en-GB" sz="1600" dirty="0" smtClean="0"/>
          </a:p>
          <a:p>
            <a:pPr fontAlgn="auto">
              <a:spcAft>
                <a:spcPts val="0"/>
              </a:spcAft>
              <a:buFont typeface="Arial"/>
              <a:buNone/>
              <a:defRPr/>
            </a:pPr>
            <a:r>
              <a:rPr lang="en-GB" sz="1600" b="0" dirty="0" smtClean="0"/>
              <a:t>                                                 </a:t>
            </a:r>
            <a:r>
              <a:rPr lang="en-GB" sz="2000" b="0" dirty="0" smtClean="0"/>
              <a:t>2009      </a:t>
            </a:r>
            <a:r>
              <a:rPr lang="en-GB" sz="2000" b="0" dirty="0" smtClean="0">
                <a:solidFill>
                  <a:schemeClr val="accent6">
                    <a:lumMod val="75000"/>
                  </a:schemeClr>
                </a:solidFill>
              </a:rPr>
              <a:t>2020</a:t>
            </a:r>
            <a:r>
              <a:rPr lang="en-GB" sz="2000" b="0" dirty="0" smtClean="0"/>
              <a:t>        </a:t>
            </a:r>
            <a:r>
              <a:rPr lang="en-GB" sz="2000" b="0" dirty="0" smtClean="0">
                <a:solidFill>
                  <a:srgbClr val="00B050"/>
                </a:solidFill>
              </a:rPr>
              <a:t>2030</a:t>
            </a:r>
          </a:p>
          <a:p>
            <a:pPr fontAlgn="auto">
              <a:spcAft>
                <a:spcPts val="0"/>
              </a:spcAft>
              <a:buFont typeface="Arial"/>
              <a:buNone/>
              <a:defRPr/>
            </a:pPr>
            <a:r>
              <a:rPr lang="en-GB" sz="1600" b="0" dirty="0" smtClean="0">
                <a:solidFill>
                  <a:schemeClr val="accent6">
                    <a:lumMod val="75000"/>
                  </a:schemeClr>
                </a:solidFill>
              </a:rPr>
              <a:t>Number:</a:t>
            </a:r>
          </a:p>
          <a:p>
            <a:pPr fontAlgn="auto">
              <a:spcAft>
                <a:spcPts val="0"/>
              </a:spcAft>
              <a:buFont typeface="Arial"/>
              <a:buNone/>
              <a:defRPr/>
            </a:pPr>
            <a:r>
              <a:rPr lang="en-GB" sz="1600" b="0" dirty="0" smtClean="0"/>
              <a:t>% Europe/N America                     44          </a:t>
            </a:r>
            <a:r>
              <a:rPr lang="en-GB" sz="1600" b="0" dirty="0" smtClean="0">
                <a:solidFill>
                  <a:schemeClr val="accent6">
                    <a:lumMod val="75000"/>
                  </a:schemeClr>
                </a:solidFill>
              </a:rPr>
              <a:t>32</a:t>
            </a:r>
            <a:r>
              <a:rPr lang="en-GB" sz="1600" b="0" dirty="0" smtClean="0"/>
              <a:t>           </a:t>
            </a:r>
            <a:r>
              <a:rPr lang="en-GB" sz="1600" b="0" dirty="0" smtClean="0">
                <a:solidFill>
                  <a:srgbClr val="00B050"/>
                </a:solidFill>
              </a:rPr>
              <a:t>21</a:t>
            </a:r>
          </a:p>
          <a:p>
            <a:pPr fontAlgn="auto">
              <a:spcAft>
                <a:spcPts val="0"/>
              </a:spcAft>
              <a:buFont typeface="Arial"/>
              <a:buNone/>
              <a:defRPr/>
            </a:pPr>
            <a:r>
              <a:rPr lang="en-GB" sz="1600" b="0" dirty="0" smtClean="0"/>
              <a:t>% Asia Pacific                               28          </a:t>
            </a:r>
            <a:r>
              <a:rPr lang="en-GB" sz="1600" b="0" dirty="0" smtClean="0">
                <a:solidFill>
                  <a:schemeClr val="accent6">
                    <a:lumMod val="75000"/>
                  </a:schemeClr>
                </a:solidFill>
              </a:rPr>
              <a:t>54 </a:t>
            </a:r>
            <a:r>
              <a:rPr lang="en-GB" sz="1600" b="0" dirty="0" smtClean="0"/>
              <a:t>         </a:t>
            </a:r>
            <a:r>
              <a:rPr lang="en-GB" sz="1600" b="0" baseline="0" dirty="0" smtClean="0"/>
              <a:t> </a:t>
            </a:r>
            <a:r>
              <a:rPr lang="en-GB" sz="1600" b="0" dirty="0" smtClean="0">
                <a:solidFill>
                  <a:srgbClr val="00B050"/>
                </a:solidFill>
              </a:rPr>
              <a:t>66</a:t>
            </a:r>
          </a:p>
          <a:p>
            <a:pPr fontAlgn="auto">
              <a:spcAft>
                <a:spcPts val="0"/>
              </a:spcAft>
              <a:buFont typeface="Arial"/>
              <a:buNone/>
              <a:defRPr/>
            </a:pPr>
            <a:endParaRPr lang="en-GB" sz="1600" b="0" dirty="0" smtClean="0"/>
          </a:p>
          <a:p>
            <a:pPr fontAlgn="auto">
              <a:spcAft>
                <a:spcPts val="0"/>
              </a:spcAft>
              <a:buFont typeface="Arial"/>
              <a:buNone/>
              <a:defRPr/>
            </a:pPr>
            <a:r>
              <a:rPr lang="en-GB" sz="1600" b="0" dirty="0" smtClean="0">
                <a:solidFill>
                  <a:schemeClr val="accent6">
                    <a:lumMod val="75000"/>
                  </a:schemeClr>
                </a:solidFill>
              </a:rPr>
              <a:t>Purchasing Power:</a:t>
            </a:r>
          </a:p>
          <a:p>
            <a:pPr fontAlgn="auto">
              <a:spcAft>
                <a:spcPts val="0"/>
              </a:spcAft>
              <a:buFont typeface="Arial"/>
              <a:buNone/>
              <a:defRPr/>
            </a:pPr>
            <a:r>
              <a:rPr lang="en-GB" sz="1600" b="0" dirty="0" smtClean="0"/>
              <a:t>% Europe/N America                    64          </a:t>
            </a:r>
            <a:r>
              <a:rPr lang="en-GB" sz="1600" b="0" dirty="0" smtClean="0">
                <a:solidFill>
                  <a:schemeClr val="accent6">
                    <a:lumMod val="75000"/>
                  </a:schemeClr>
                </a:solidFill>
              </a:rPr>
              <a:t>46</a:t>
            </a:r>
            <a:r>
              <a:rPr lang="en-GB" sz="1600" b="0" dirty="0" smtClean="0"/>
              <a:t>            </a:t>
            </a:r>
            <a:r>
              <a:rPr lang="en-GB" sz="1600" b="0" dirty="0" smtClean="0">
                <a:solidFill>
                  <a:srgbClr val="00B050"/>
                </a:solidFill>
              </a:rPr>
              <a:t>30</a:t>
            </a:r>
          </a:p>
          <a:p>
            <a:pPr fontAlgn="auto">
              <a:spcAft>
                <a:spcPts val="0"/>
              </a:spcAft>
              <a:buFont typeface="Arial"/>
              <a:buNone/>
              <a:defRPr/>
            </a:pPr>
            <a:r>
              <a:rPr lang="en-GB" sz="1600" b="0" dirty="0" smtClean="0"/>
              <a:t>% Asia Pacific                              23          </a:t>
            </a:r>
            <a:r>
              <a:rPr lang="en-GB" sz="1600" b="0" dirty="0" smtClean="0">
                <a:solidFill>
                  <a:schemeClr val="accent6">
                    <a:lumMod val="75000"/>
                  </a:schemeClr>
                </a:solidFill>
              </a:rPr>
              <a:t>42 </a:t>
            </a:r>
            <a:r>
              <a:rPr lang="en-GB" sz="1600" b="0" dirty="0" smtClean="0"/>
              <a:t>           </a:t>
            </a:r>
            <a:r>
              <a:rPr lang="en-GB" sz="1600" b="0" dirty="0" smtClean="0">
                <a:solidFill>
                  <a:srgbClr val="00B050"/>
                </a:solidFill>
              </a:rPr>
              <a:t>59</a:t>
            </a:r>
            <a:endParaRPr lang="en-GB" sz="1600" b="0" dirty="0" smtClean="0"/>
          </a:p>
          <a:p>
            <a:pPr fontAlgn="auto">
              <a:spcBef>
                <a:spcPts val="0"/>
              </a:spcBef>
              <a:spcAft>
                <a:spcPts val="0"/>
              </a:spcAft>
              <a:defRPr/>
            </a:pPr>
            <a:endParaRPr lang="en-GB" sz="1600" b="0" dirty="0" smtClean="0"/>
          </a:p>
          <a:p>
            <a:pPr fontAlgn="auto">
              <a:spcBef>
                <a:spcPts val="0"/>
              </a:spcBef>
              <a:spcAft>
                <a:spcPts val="0"/>
              </a:spcAft>
              <a:defRPr/>
            </a:pPr>
            <a:endParaRPr lang="en-GB" sz="1600" b="0" dirty="0" smtClean="0"/>
          </a:p>
          <a:p>
            <a:pPr fontAlgn="auto">
              <a:spcBef>
                <a:spcPts val="0"/>
              </a:spcBef>
              <a:spcAft>
                <a:spcPts val="0"/>
              </a:spcAft>
              <a:defRPr/>
            </a:pPr>
            <a:endParaRPr lang="en-GB" sz="1600" b="0" dirty="0" smtClean="0"/>
          </a:p>
          <a:p>
            <a:pPr fontAlgn="auto">
              <a:spcBef>
                <a:spcPts val="0"/>
              </a:spcBef>
              <a:spcAft>
                <a:spcPts val="0"/>
              </a:spcAft>
              <a:defRPr/>
            </a:pPr>
            <a:r>
              <a:rPr lang="en-GB" sz="1600" b="1" dirty="0" smtClean="0"/>
              <a:t>Sri Lanka economic growth (ADB) – GDP forecasts:</a:t>
            </a:r>
          </a:p>
          <a:p>
            <a:pPr fontAlgn="auto">
              <a:spcBef>
                <a:spcPts val="0"/>
              </a:spcBef>
              <a:spcAft>
                <a:spcPts val="0"/>
              </a:spcAft>
              <a:defRPr/>
            </a:pPr>
            <a:endParaRPr lang="en-GB" sz="1600" dirty="0" smtClean="0"/>
          </a:p>
          <a:p>
            <a:pPr fontAlgn="auto">
              <a:spcBef>
                <a:spcPts val="0"/>
              </a:spcBef>
              <a:spcAft>
                <a:spcPts val="0"/>
              </a:spcAft>
              <a:defRPr/>
            </a:pPr>
            <a:r>
              <a:rPr lang="en-GB" sz="1600" dirty="0" smtClean="0"/>
              <a:t>                                                         2013                          2014                      2015</a:t>
            </a:r>
          </a:p>
          <a:p>
            <a:pPr fontAlgn="auto">
              <a:spcBef>
                <a:spcPts val="0"/>
              </a:spcBef>
              <a:spcAft>
                <a:spcPts val="0"/>
              </a:spcAft>
              <a:defRPr/>
            </a:pPr>
            <a:r>
              <a:rPr lang="en-GB" sz="1600" dirty="0" smtClean="0"/>
              <a:t>                                                          7.3%                         7.5%                      7.5%</a:t>
            </a:r>
          </a:p>
          <a:p>
            <a:pPr fontAlgn="auto">
              <a:spcBef>
                <a:spcPts val="0"/>
              </a:spcBef>
              <a:spcAft>
                <a:spcPts val="0"/>
              </a:spcAft>
              <a:defRPr/>
            </a:pPr>
            <a:endParaRPr lang="en-GB" sz="1600" dirty="0" smtClean="0"/>
          </a:p>
          <a:p>
            <a:pPr fontAlgn="auto">
              <a:spcBef>
                <a:spcPts val="0"/>
              </a:spcBef>
              <a:spcAft>
                <a:spcPts val="0"/>
              </a:spcAft>
              <a:defRPr/>
            </a:pPr>
            <a:r>
              <a:rPr lang="en-GB" sz="1600" dirty="0" smtClean="0"/>
              <a:t>SE Asia (OECD) – 2014-18 average 5.4%, least growth in wealthiest countries (Brunei and Singapore – 2%-3% per annum), fastest growth in least developed countries (CMVL) average 6.7% </a:t>
            </a:r>
          </a:p>
          <a:p>
            <a:pPr fontAlgn="auto">
              <a:spcBef>
                <a:spcPts val="0"/>
              </a:spcBef>
              <a:spcAft>
                <a:spcPts val="0"/>
              </a:spcAft>
              <a:defRPr/>
            </a:pPr>
            <a:endParaRPr lang="en-GB" sz="1600" dirty="0" smtClean="0"/>
          </a:p>
          <a:p>
            <a:pPr fontAlgn="auto">
              <a:spcBef>
                <a:spcPts val="0"/>
              </a:spcBef>
              <a:spcAft>
                <a:spcPts val="0"/>
              </a:spcAft>
              <a:defRPr/>
            </a:pPr>
            <a:r>
              <a:rPr lang="en-GB" sz="1600" dirty="0" smtClean="0"/>
              <a:t>Diabetes – UK 6% - 36% increase in amputations; Philippines already 16%</a:t>
            </a:r>
          </a:p>
          <a:p>
            <a:pPr fontAlgn="auto">
              <a:spcBef>
                <a:spcPts val="0"/>
              </a:spcBef>
              <a:spcAft>
                <a:spcPts val="0"/>
              </a:spcAft>
              <a:defRPr/>
            </a:pPr>
            <a:endParaRPr lang="en-GB" sz="1600" dirty="0" smtClean="0"/>
          </a:p>
          <a:p>
            <a:pPr fontAlgn="auto">
              <a:spcBef>
                <a:spcPts val="0"/>
              </a:spcBef>
              <a:spcAft>
                <a:spcPts val="0"/>
              </a:spcAft>
              <a:defRPr/>
            </a:pPr>
            <a:r>
              <a:rPr lang="en-GB" sz="1600" dirty="0" smtClean="0"/>
              <a:t>Sri Lanka – studies show increasing prevalence  of diabetes – e.g.</a:t>
            </a:r>
            <a:br>
              <a:rPr lang="en-GB" sz="1600" dirty="0" smtClean="0"/>
            </a:br>
            <a:endParaRPr lang="en-GB" sz="1600" dirty="0" smtClean="0"/>
          </a:p>
          <a:p>
            <a:pPr marL="342900" indent="-342900" fontAlgn="auto">
              <a:spcBef>
                <a:spcPts val="0"/>
              </a:spcBef>
              <a:spcAft>
                <a:spcPts val="0"/>
              </a:spcAft>
              <a:buFontTx/>
              <a:buAutoNum type="arabicPeriod"/>
              <a:defRPr/>
            </a:pPr>
            <a:r>
              <a:rPr lang="en-GB" sz="1600" dirty="0" smtClean="0"/>
              <a:t>International Diabetes Federation SE Asia Region (IDF SEA) – </a:t>
            </a:r>
            <a:r>
              <a:rPr lang="sv-SE" sz="1600" dirty="0" smtClean="0"/>
              <a:t>Bangladesh, India, Maldives, Mauritius, Nepal, Sri Lanka – currently 75m people with diabetes, projected 123m by 2030 (+64%);</a:t>
            </a:r>
          </a:p>
          <a:p>
            <a:pPr marL="342900" indent="-342900" fontAlgn="auto">
              <a:spcBef>
                <a:spcPts val="0"/>
              </a:spcBef>
              <a:spcAft>
                <a:spcPts val="0"/>
              </a:spcAft>
              <a:defRPr/>
            </a:pPr>
            <a:r>
              <a:rPr lang="sv-SE" sz="1600" dirty="0" smtClean="0"/>
              <a:t>Sri Lanka – 2014 1.1m people have diabetes (8.3% adults), </a:t>
            </a:r>
          </a:p>
          <a:p>
            <a:pPr marL="342900" indent="-342900" fontAlgn="auto">
              <a:spcBef>
                <a:spcPts val="0"/>
              </a:spcBef>
              <a:spcAft>
                <a:spcPts val="0"/>
              </a:spcAft>
              <a:defRPr/>
            </a:pPr>
            <a:r>
              <a:rPr lang="sv-SE" sz="1600" dirty="0" smtClean="0"/>
              <a:t>2. King’s College London – 2012 study – 1 in 5 adults had diabetes or pre-diabetes, over 20% children aged 10 to 14 had 2 or more risk factors for diabetes</a:t>
            </a:r>
          </a:p>
          <a:p>
            <a:pPr marL="342900" indent="-342900" fontAlgn="auto">
              <a:spcBef>
                <a:spcPts val="0"/>
              </a:spcBef>
              <a:spcAft>
                <a:spcPts val="0"/>
              </a:spcAft>
              <a:defRPr/>
            </a:pPr>
            <a:r>
              <a:rPr lang="sv-SE" sz="1600" dirty="0" smtClean="0"/>
              <a:t>3. US National Library of Medicine – stuidy of over 5000 adults ages 18+ - 2005 10% prevalence, predicted 14% prevalence by 2030. </a:t>
            </a:r>
          </a:p>
          <a:p>
            <a:pPr marL="342900" indent="-342900" fontAlgn="auto">
              <a:spcBef>
                <a:spcPts val="0"/>
              </a:spcBef>
              <a:spcAft>
                <a:spcPts val="0"/>
              </a:spcAft>
              <a:defRPr/>
            </a:pPr>
            <a:endParaRPr lang="sv-SE" sz="1600" dirty="0" smtClean="0"/>
          </a:p>
          <a:p>
            <a:pPr marL="342900" indent="-342900" fontAlgn="auto">
              <a:spcBef>
                <a:spcPts val="0"/>
              </a:spcBef>
              <a:spcAft>
                <a:spcPts val="0"/>
              </a:spcAft>
              <a:defRPr/>
            </a:pPr>
            <a:endParaRPr lang="sv-SE" sz="1600" dirty="0" smtClean="0"/>
          </a:p>
          <a:p>
            <a:pPr fontAlgn="auto">
              <a:spcBef>
                <a:spcPts val="0"/>
              </a:spcBef>
              <a:spcAft>
                <a:spcPts val="0"/>
              </a:spcAft>
              <a:defRPr/>
            </a:pPr>
            <a:endParaRPr lang="en-GB" sz="1600" dirty="0" smtClean="0"/>
          </a:p>
          <a:p>
            <a:pPr fontAlgn="auto">
              <a:spcBef>
                <a:spcPts val="0"/>
              </a:spcBef>
              <a:spcAft>
                <a:spcPts val="0"/>
              </a:spcAft>
              <a:defRPr/>
            </a:pPr>
            <a:r>
              <a:rPr lang="en-GB" sz="1600" b="1" dirty="0" smtClean="0"/>
              <a:t>Health:</a:t>
            </a:r>
          </a:p>
          <a:p>
            <a:pPr fontAlgn="auto">
              <a:spcBef>
                <a:spcPts val="0"/>
              </a:spcBef>
              <a:spcAft>
                <a:spcPts val="0"/>
              </a:spcAft>
              <a:defRPr/>
            </a:pPr>
            <a:endParaRPr lang="en-GB" sz="1600" b="1" dirty="0" smtClean="0"/>
          </a:p>
          <a:p>
            <a:pPr fontAlgn="auto">
              <a:spcBef>
                <a:spcPts val="0"/>
              </a:spcBef>
              <a:spcAft>
                <a:spcPts val="0"/>
              </a:spcAft>
              <a:defRPr/>
            </a:pPr>
            <a:r>
              <a:rPr lang="en-GB" sz="1600" dirty="0" smtClean="0"/>
              <a:t>Overall health expenditures increased two and a half times between 1998 and 2010 – from  $US 28 billion to $US 68 billion – 8% growth per year. </a:t>
            </a:r>
          </a:p>
          <a:p>
            <a:pPr fontAlgn="auto">
              <a:spcBef>
                <a:spcPts val="0"/>
              </a:spcBef>
              <a:spcAft>
                <a:spcPts val="0"/>
              </a:spcAft>
              <a:defRPr/>
            </a:pPr>
            <a:endParaRPr lang="en-GB" sz="1600" b="1" dirty="0" smtClean="0"/>
          </a:p>
          <a:p>
            <a:pPr fontAlgn="auto">
              <a:spcBef>
                <a:spcPts val="0"/>
              </a:spcBef>
              <a:spcAft>
                <a:spcPts val="0"/>
              </a:spcAft>
              <a:defRPr/>
            </a:pPr>
            <a:r>
              <a:rPr lang="en-GB" sz="1600" dirty="0" smtClean="0"/>
              <a:t>Private insurance accounted for 4% of the 2010 figure - $2.7 billion. This will rise to 6%                          of a $US 173 billion market by 2020 - $US 10.4 billion.</a:t>
            </a:r>
          </a:p>
          <a:p>
            <a:pPr fontAlgn="auto">
              <a:spcBef>
                <a:spcPts val="0"/>
              </a:spcBef>
              <a:spcAft>
                <a:spcPts val="0"/>
              </a:spcAft>
              <a:defRPr/>
            </a:pPr>
            <a:r>
              <a:rPr lang="en-GB" sz="1600" dirty="0" smtClean="0"/>
              <a:t> </a:t>
            </a:r>
          </a:p>
          <a:p>
            <a:pPr fontAlgn="auto">
              <a:spcBef>
                <a:spcPts val="0"/>
              </a:spcBef>
              <a:spcAft>
                <a:spcPts val="0"/>
              </a:spcAft>
              <a:defRPr/>
            </a:pPr>
            <a:r>
              <a:rPr lang="en-GB" sz="1600" dirty="0" smtClean="0"/>
              <a:t>Three major factors are driving this development - steady population growth, steep increases in medical costs, and – most importantly – increases in per capita consumption of healthcare services.   </a:t>
            </a:r>
          </a:p>
          <a:p>
            <a:pPr fontAlgn="auto">
              <a:spcBef>
                <a:spcPts val="0"/>
              </a:spcBef>
              <a:spcAft>
                <a:spcPts val="0"/>
              </a:spcAft>
              <a:defRPr/>
            </a:pPr>
            <a:r>
              <a:rPr lang="en-GB" sz="1600" dirty="0" smtClean="0"/>
              <a:t> </a:t>
            </a:r>
          </a:p>
          <a:p>
            <a:pPr fontAlgn="auto">
              <a:spcBef>
                <a:spcPts val="0"/>
              </a:spcBef>
              <a:spcAft>
                <a:spcPts val="0"/>
              </a:spcAft>
              <a:defRPr/>
            </a:pPr>
            <a:r>
              <a:rPr lang="en-GB" sz="1600" dirty="0" smtClean="0"/>
              <a:t>Per capita expenditure on healthcare rose from an average of $US 60 per year in 1998 to $US 115 in 2010 and will increase to $US 264 in 2020.</a:t>
            </a:r>
          </a:p>
          <a:p>
            <a:pPr fontAlgn="auto">
              <a:spcBef>
                <a:spcPts val="0"/>
              </a:spcBef>
              <a:spcAft>
                <a:spcPts val="0"/>
              </a:spcAft>
              <a:defRPr/>
            </a:pPr>
            <a:r>
              <a:rPr lang="en-GB" sz="1600" dirty="0" smtClean="0"/>
              <a:t> </a:t>
            </a:r>
          </a:p>
          <a:p>
            <a:pPr fontAlgn="auto">
              <a:spcBef>
                <a:spcPts val="0"/>
              </a:spcBef>
              <a:spcAft>
                <a:spcPts val="0"/>
              </a:spcAft>
              <a:defRPr/>
            </a:pPr>
            <a:r>
              <a:rPr lang="en-GB" sz="1600" dirty="0" smtClean="0"/>
              <a:t>WHO reports that healthcare currently accounts for 4% of the GDP of ASEAN countries, which is low when compared the OECD average of 9.5%. This is considered to be a sign of the potential of South East Asia, rather than a drawback.</a:t>
            </a:r>
          </a:p>
          <a:p>
            <a:pPr fontAlgn="auto">
              <a:spcBef>
                <a:spcPts val="0"/>
              </a:spcBef>
              <a:spcAft>
                <a:spcPts val="0"/>
              </a:spcAft>
              <a:defRPr/>
            </a:pPr>
            <a:endParaRPr lang="en-GB" sz="1600" dirty="0" smtClean="0"/>
          </a:p>
          <a:p>
            <a:pPr fontAlgn="auto">
              <a:spcBef>
                <a:spcPts val="0"/>
              </a:spcBef>
              <a:spcAft>
                <a:spcPts val="0"/>
              </a:spcAft>
              <a:defRPr/>
            </a:pPr>
            <a:r>
              <a:rPr lang="en-GB" sz="1600" b="1" dirty="0" smtClean="0"/>
              <a:t>Under Provision of P&amp;O Services:</a:t>
            </a:r>
          </a:p>
          <a:p>
            <a:pPr fontAlgn="auto">
              <a:spcBef>
                <a:spcPts val="0"/>
              </a:spcBef>
              <a:spcAft>
                <a:spcPts val="0"/>
              </a:spcAft>
              <a:defRPr/>
            </a:pPr>
            <a:endParaRPr lang="en-GB" sz="1600" dirty="0" smtClean="0"/>
          </a:p>
          <a:p>
            <a:pPr fontAlgn="auto">
              <a:spcBef>
                <a:spcPts val="0"/>
              </a:spcBef>
              <a:spcAft>
                <a:spcPts val="0"/>
              </a:spcAft>
              <a:defRPr/>
            </a:pPr>
            <a:r>
              <a:rPr lang="en-GB" sz="1600" dirty="0" smtClean="0"/>
              <a:t>In 2005, WHO  it was reported that there were 24 prosthetic and orthotic schools in developing countries, graduating 400 trainees annually and that worldwide training facilities for prosthetic and orthotic professionals and other providers of essential rehabilitation services were deeply inadequate in relation to need. Estimates in the same report indicated that 30 million people in Africa, Asia, and Latin America require an estimated 180,000 rehabilitation professionals. </a:t>
            </a:r>
          </a:p>
          <a:p>
            <a:pPr fontAlgn="auto">
              <a:spcBef>
                <a:spcPts val="0"/>
              </a:spcBef>
              <a:spcAft>
                <a:spcPts val="0"/>
              </a:spcAft>
              <a:defRPr/>
            </a:pPr>
            <a:r>
              <a:rPr lang="en-GB" sz="1600" dirty="0" smtClean="0"/>
              <a:t> </a:t>
            </a:r>
          </a:p>
          <a:p>
            <a:pPr fontAlgn="auto">
              <a:spcBef>
                <a:spcPts val="0"/>
              </a:spcBef>
              <a:spcAft>
                <a:spcPts val="0"/>
              </a:spcAft>
              <a:defRPr/>
            </a:pPr>
            <a:r>
              <a:rPr lang="en-GB" sz="1600" dirty="0" smtClean="0"/>
              <a:t>This situation has changed little and this puts Exceed, with its experience of establishing P&amp;O schools in less-developed countries WHO and International Society for Prosthetics and Orthotics. Guidelines for Training Personnel in Developing Countries for Prosthetics and Orthotics Services, Geneva, World Health Organization, 2005.  </a:t>
            </a:r>
          </a:p>
          <a:p>
            <a:pPr fontAlgn="auto">
              <a:spcBef>
                <a:spcPts val="0"/>
              </a:spcBef>
              <a:spcAft>
                <a:spcPts val="0"/>
              </a:spcAft>
              <a:defRPr/>
            </a:pPr>
            <a:endParaRPr lang="en-GB" sz="1600" dirty="0" smtClean="0"/>
          </a:p>
          <a:p>
            <a:pPr marL="342900" indent="-342900" fontAlgn="auto">
              <a:spcBef>
                <a:spcPts val="0"/>
              </a:spcBef>
              <a:spcAft>
                <a:spcPts val="0"/>
              </a:spcAft>
              <a:defRPr/>
            </a:pPr>
            <a:r>
              <a:rPr lang="en-GB" sz="1600" dirty="0" smtClean="0"/>
              <a:t>Otto Bock, Blatchford, </a:t>
            </a:r>
            <a:r>
              <a:rPr lang="en-GB" sz="1600" dirty="0" err="1" smtClean="0"/>
              <a:t>Ossur</a:t>
            </a:r>
            <a:r>
              <a:rPr lang="en-GB" sz="1600" dirty="0" smtClean="0"/>
              <a:t>, </a:t>
            </a:r>
            <a:r>
              <a:rPr lang="en-GB" sz="1600" dirty="0" err="1" smtClean="0"/>
              <a:t>Fillauer</a:t>
            </a:r>
            <a:endParaRPr lang="en-GB" sz="1600" dirty="0" smtClean="0"/>
          </a:p>
          <a:p>
            <a:pPr fontAlgn="auto">
              <a:spcBef>
                <a:spcPts val="0"/>
              </a:spcBef>
              <a:spcAft>
                <a:spcPts val="0"/>
              </a:spcAft>
              <a:defRPr/>
            </a:pPr>
            <a:endParaRPr lang="en-GB" sz="1600" dirty="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951D0B3-72BF-41A4-9DB7-C69B4141FAF6}" type="slidenum">
              <a:rPr lang="en-GB"/>
              <a:pPr fontAlgn="base">
                <a:spcBef>
                  <a:spcPct val="0"/>
                </a:spcBef>
                <a:spcAft>
                  <a:spcPct val="0"/>
                </a:spcAft>
              </a:pPr>
              <a:t>11</a:t>
            </a:fld>
            <a:endParaRPr lang="en-GB"/>
          </a:p>
        </p:txBody>
      </p:sp>
    </p:spTree>
    <p:extLst>
      <p:ext uri="{BB962C8B-B14F-4D97-AF65-F5344CB8AC3E}">
        <p14:creationId xmlns:p14="http://schemas.microsoft.com/office/powerpoint/2010/main" val="3940114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fontAlgn="auto">
              <a:spcBef>
                <a:spcPts val="0"/>
              </a:spcBef>
              <a:spcAft>
                <a:spcPts val="0"/>
              </a:spcAft>
              <a:defRPr/>
            </a:pPr>
            <a:endParaRPr lang="en-GB" sz="1600" dirty="0" smtClean="0"/>
          </a:p>
          <a:p>
            <a:pPr fontAlgn="auto">
              <a:spcBef>
                <a:spcPts val="0"/>
              </a:spcBef>
              <a:spcAft>
                <a:spcPts val="0"/>
              </a:spcAft>
              <a:defRPr/>
            </a:pPr>
            <a:endParaRPr lang="en-GB" sz="1600" dirty="0"/>
          </a:p>
        </p:txBody>
      </p:sp>
      <p:sp>
        <p:nvSpPr>
          <p:cNvPr id="30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10AAB03-4A8C-4683-A623-4135368DAB33}" type="slidenum">
              <a:rPr lang="en-GB"/>
              <a:pPr fontAlgn="base">
                <a:spcBef>
                  <a:spcPct val="0"/>
                </a:spcBef>
                <a:spcAft>
                  <a:spcPct val="0"/>
                </a:spcAft>
              </a:pPr>
              <a:t>12</a:t>
            </a:fld>
            <a:endParaRPr lang="en-GB"/>
          </a:p>
        </p:txBody>
      </p:sp>
    </p:spTree>
    <p:extLst>
      <p:ext uri="{BB962C8B-B14F-4D97-AF65-F5344CB8AC3E}">
        <p14:creationId xmlns:p14="http://schemas.microsoft.com/office/powerpoint/2010/main" val="36218222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fontAlgn="auto">
              <a:spcBef>
                <a:spcPts val="0"/>
              </a:spcBef>
              <a:spcAft>
                <a:spcPts val="0"/>
              </a:spcAft>
              <a:defRPr/>
            </a:pPr>
            <a:endParaRPr lang="en-GB" sz="1600" dirty="0" smtClean="0"/>
          </a:p>
          <a:p>
            <a:pPr fontAlgn="auto">
              <a:spcBef>
                <a:spcPts val="0"/>
              </a:spcBef>
              <a:spcAft>
                <a:spcPts val="0"/>
              </a:spcAft>
              <a:defRPr/>
            </a:pPr>
            <a:endParaRPr lang="en-GB" sz="1600" dirty="0"/>
          </a:p>
        </p:txBody>
      </p:sp>
      <p:sp>
        <p:nvSpPr>
          <p:cNvPr id="31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628170B-B844-4A90-8398-500259343BD3}" type="slidenum">
              <a:rPr lang="en-GB"/>
              <a:pPr fontAlgn="base">
                <a:spcBef>
                  <a:spcPct val="0"/>
                </a:spcBef>
                <a:spcAft>
                  <a:spcPct val="0"/>
                </a:spcAft>
              </a:pPr>
              <a:t>13</a:t>
            </a:fld>
            <a:endParaRPr lang="en-GB"/>
          </a:p>
        </p:txBody>
      </p:sp>
    </p:spTree>
    <p:extLst>
      <p:ext uri="{BB962C8B-B14F-4D97-AF65-F5344CB8AC3E}">
        <p14:creationId xmlns:p14="http://schemas.microsoft.com/office/powerpoint/2010/main" val="3727300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fontAlgn="auto">
              <a:spcBef>
                <a:spcPts val="0"/>
              </a:spcBef>
              <a:spcAft>
                <a:spcPts val="0"/>
              </a:spcAft>
              <a:defRPr/>
            </a:pPr>
            <a:r>
              <a:rPr lang="en-GB" sz="1600" dirty="0" smtClean="0"/>
              <a:t>Exceed 4 countries - $118m (2015) to $299m (2025)</a:t>
            </a:r>
          </a:p>
          <a:p>
            <a:pPr fontAlgn="auto">
              <a:spcBef>
                <a:spcPts val="0"/>
              </a:spcBef>
              <a:spcAft>
                <a:spcPts val="0"/>
              </a:spcAft>
              <a:defRPr/>
            </a:pPr>
            <a:endParaRPr lang="en-GB" sz="1600" dirty="0" smtClean="0"/>
          </a:p>
          <a:p>
            <a:pPr fontAlgn="auto">
              <a:spcBef>
                <a:spcPts val="0"/>
              </a:spcBef>
              <a:spcAft>
                <a:spcPts val="0"/>
              </a:spcAft>
              <a:defRPr/>
            </a:pPr>
            <a:r>
              <a:rPr lang="en-GB" sz="1600" dirty="0" smtClean="0"/>
              <a:t>SE Asia &amp;</a:t>
            </a:r>
            <a:r>
              <a:rPr lang="en-GB" sz="1600" baseline="0" dirty="0" smtClean="0"/>
              <a:t> Sri Lanka - $208m (2015) to $483m (2025)</a:t>
            </a:r>
            <a:endParaRPr lang="en-GB" sz="1600" dirty="0"/>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BEBA0D2-D7F8-49F2-A09E-C41BC4B39529}" type="slidenum">
              <a:rPr lang="en-GB"/>
              <a:pPr fontAlgn="base">
                <a:spcBef>
                  <a:spcPct val="0"/>
                </a:spcBef>
                <a:spcAft>
                  <a:spcPct val="0"/>
                </a:spcAft>
              </a:pPr>
              <a:t>14</a:t>
            </a:fld>
            <a:endParaRPr lang="en-GB"/>
          </a:p>
        </p:txBody>
      </p:sp>
    </p:spTree>
    <p:extLst>
      <p:ext uri="{BB962C8B-B14F-4D97-AF65-F5344CB8AC3E}">
        <p14:creationId xmlns:p14="http://schemas.microsoft.com/office/powerpoint/2010/main" val="32095816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20000"/>
          </a:bodyPr>
          <a:lstStyle/>
          <a:p>
            <a:pPr fontAlgn="auto">
              <a:spcBef>
                <a:spcPts val="0"/>
              </a:spcBef>
              <a:spcAft>
                <a:spcPts val="0"/>
              </a:spcAft>
              <a:defRPr/>
            </a:pPr>
            <a:r>
              <a:rPr lang="en-GB" sz="1600" dirty="0" smtClean="0"/>
              <a:t>Barriers / challenges: unfriendly</a:t>
            </a:r>
            <a:r>
              <a:rPr lang="en-GB" sz="1600" baseline="0" dirty="0" smtClean="0"/>
              <a:t> business environments (time to set up businesses, bureaucracy, import and taxation issues, corruption and cash economies, need for local knowledge and partners, negotiation style and saving face, variations in political, legal, banking and business environments); misinformation and attempted ‘sabotage’; misunderstanding and scepticism in major development agencies; separation of charity and business.</a:t>
            </a:r>
          </a:p>
          <a:p>
            <a:pPr fontAlgn="auto">
              <a:spcBef>
                <a:spcPts val="0"/>
              </a:spcBef>
              <a:spcAft>
                <a:spcPts val="0"/>
              </a:spcAft>
              <a:defRPr/>
            </a:pPr>
            <a:endParaRPr lang="en-GB" sz="1600" baseline="0" dirty="0" smtClean="0"/>
          </a:p>
          <a:p>
            <a:pPr fontAlgn="auto">
              <a:spcBef>
                <a:spcPts val="0"/>
              </a:spcBef>
              <a:spcAft>
                <a:spcPts val="0"/>
              </a:spcAft>
              <a:defRPr/>
            </a:pPr>
            <a:r>
              <a:rPr lang="en-GB" sz="1600" baseline="0" dirty="0" smtClean="0"/>
              <a:t>Competitor / Potential Competitor Attitudes – limited number of local competitors who have never been challenged; big companies have targeted wealthy companies – can therefore be partners rather than competitors</a:t>
            </a:r>
          </a:p>
          <a:p>
            <a:pPr fontAlgn="auto">
              <a:spcBef>
                <a:spcPts val="0"/>
              </a:spcBef>
              <a:spcAft>
                <a:spcPts val="0"/>
              </a:spcAft>
              <a:defRPr/>
            </a:pPr>
            <a:endParaRPr lang="en-GB" sz="1600" baseline="0" dirty="0" smtClean="0"/>
          </a:p>
          <a:p>
            <a:pPr fontAlgn="auto">
              <a:spcBef>
                <a:spcPts val="0"/>
              </a:spcBef>
              <a:spcAft>
                <a:spcPts val="0"/>
              </a:spcAft>
              <a:defRPr/>
            </a:pPr>
            <a:r>
              <a:rPr lang="en-GB" sz="1600" baseline="0" dirty="0" smtClean="0"/>
              <a:t>Customers – Clinics (referrals from medical professionals; government agencies; private hospitals; other NGOs; self referral); Distribution (government and govt agencies; NGOs; private hospitals; private P&amp;O clinics; Exceed P&amp;O Schools)</a:t>
            </a:r>
          </a:p>
          <a:p>
            <a:pPr fontAlgn="auto">
              <a:spcBef>
                <a:spcPts val="0"/>
              </a:spcBef>
              <a:spcAft>
                <a:spcPts val="0"/>
              </a:spcAft>
              <a:defRPr/>
            </a:pPr>
            <a:endParaRPr lang="en-GB" sz="1600" baseline="0" dirty="0" smtClean="0"/>
          </a:p>
          <a:p>
            <a:pPr fontAlgn="auto">
              <a:spcBef>
                <a:spcPts val="0"/>
              </a:spcBef>
              <a:spcAft>
                <a:spcPts val="0"/>
              </a:spcAft>
              <a:defRPr/>
            </a:pPr>
            <a:r>
              <a:rPr lang="en-GB" sz="1600" baseline="0" dirty="0" smtClean="0"/>
              <a:t>Exceed Advantages – experience of region and countries; Exceed reputation; access to workforce and provision of career path; business knowledge and skills; </a:t>
            </a:r>
            <a:r>
              <a:rPr lang="en-GB" sz="1600" baseline="0" dirty="0" err="1" smtClean="0"/>
              <a:t>r’ships</a:t>
            </a:r>
            <a:r>
              <a:rPr lang="en-GB" sz="1600" baseline="0" dirty="0" smtClean="0"/>
              <a:t> with major private P&amp;O companies; CEO of ESE (market knowledge and contacts); distribution agreements </a:t>
            </a:r>
            <a:endParaRPr lang="en-GB" sz="1600" dirty="0"/>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2B3A5E-91E8-4BDC-8B43-1117EE72006F}" type="slidenum">
              <a:rPr lang="en-GB"/>
              <a:pPr fontAlgn="base">
                <a:spcBef>
                  <a:spcPct val="0"/>
                </a:spcBef>
                <a:spcAft>
                  <a:spcPct val="0"/>
                </a:spcAft>
              </a:pPr>
              <a:t>15</a:t>
            </a:fld>
            <a:endParaRPr lang="en-GB"/>
          </a:p>
        </p:txBody>
      </p:sp>
    </p:spTree>
    <p:extLst>
      <p:ext uri="{BB962C8B-B14F-4D97-AF65-F5344CB8AC3E}">
        <p14:creationId xmlns:p14="http://schemas.microsoft.com/office/powerpoint/2010/main" val="1449991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Exceed</a:t>
            </a:r>
            <a:r>
              <a:rPr lang="en-GB" baseline="0" dirty="0" smtClean="0"/>
              <a:t> advantages - price</a:t>
            </a:r>
            <a:endParaRPr lang="en-GB" dirty="0"/>
          </a:p>
        </p:txBody>
      </p:sp>
      <p:sp>
        <p:nvSpPr>
          <p:cNvPr id="4" name="Slide Number Placeholder 3"/>
          <p:cNvSpPr>
            <a:spLocks noGrp="1"/>
          </p:cNvSpPr>
          <p:nvPr>
            <p:ph type="sldNum" sz="quarter" idx="10"/>
          </p:nvPr>
        </p:nvSpPr>
        <p:spPr/>
        <p:txBody>
          <a:bodyPr/>
          <a:lstStyle/>
          <a:p>
            <a:pPr>
              <a:defRPr/>
            </a:pPr>
            <a:fld id="{A166CECB-9B12-4700-8B2A-257B6ECD0A62}" type="slidenum">
              <a:rPr lang="en-GB" smtClean="0"/>
              <a:pPr>
                <a:defRPr/>
              </a:pPr>
              <a:t>16</a:t>
            </a:fld>
            <a:endParaRPr lang="en-GB"/>
          </a:p>
        </p:txBody>
      </p:sp>
    </p:spTree>
    <p:extLst>
      <p:ext uri="{BB962C8B-B14F-4D97-AF65-F5344CB8AC3E}">
        <p14:creationId xmlns:p14="http://schemas.microsoft.com/office/powerpoint/2010/main" val="33702448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fontAlgn="auto">
              <a:spcBef>
                <a:spcPts val="0"/>
              </a:spcBef>
              <a:spcAft>
                <a:spcPts val="0"/>
              </a:spcAft>
              <a:defRPr/>
            </a:pPr>
            <a:endParaRPr lang="en-GB" sz="1400" b="1" dirty="0" smtClean="0"/>
          </a:p>
          <a:p>
            <a:pPr fontAlgn="auto">
              <a:spcBef>
                <a:spcPts val="0"/>
              </a:spcBef>
              <a:spcAft>
                <a:spcPts val="0"/>
              </a:spcAft>
              <a:defRPr/>
            </a:pPr>
            <a:endParaRPr lang="en-GB" sz="1400" dirty="0" smtClean="0"/>
          </a:p>
        </p:txBody>
      </p:sp>
      <p:sp>
        <p:nvSpPr>
          <p:cNvPr id="36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3F30506-52E0-43B6-B3B6-2D5FE53C5FC2}" type="slidenum">
              <a:rPr lang="en-GB"/>
              <a:pPr fontAlgn="base">
                <a:spcBef>
                  <a:spcPct val="0"/>
                </a:spcBef>
                <a:spcAft>
                  <a:spcPct val="0"/>
                </a:spcAft>
              </a:pPr>
              <a:t>18</a:t>
            </a:fld>
            <a:endParaRPr lang="en-GB"/>
          </a:p>
        </p:txBody>
      </p:sp>
    </p:spTree>
    <p:extLst>
      <p:ext uri="{BB962C8B-B14F-4D97-AF65-F5344CB8AC3E}">
        <p14:creationId xmlns:p14="http://schemas.microsoft.com/office/powerpoint/2010/main" val="42017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fontAlgn="auto">
              <a:spcBef>
                <a:spcPts val="0"/>
              </a:spcBef>
              <a:spcAft>
                <a:spcPts val="0"/>
              </a:spcAft>
              <a:defRPr/>
            </a:pPr>
            <a:endParaRPr lang="en-GB" sz="1400" b="1" dirty="0" smtClean="0"/>
          </a:p>
          <a:p>
            <a:pPr fontAlgn="auto">
              <a:spcBef>
                <a:spcPts val="0"/>
              </a:spcBef>
              <a:spcAft>
                <a:spcPts val="0"/>
              </a:spcAft>
              <a:defRPr/>
            </a:pPr>
            <a:endParaRPr lang="en-GB" sz="1400" dirty="0" smtClean="0"/>
          </a:p>
        </p:txBody>
      </p:sp>
      <p:sp>
        <p:nvSpPr>
          <p:cNvPr id="36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3F30506-52E0-43B6-B3B6-2D5FE53C5FC2}" type="slidenum">
              <a:rPr lang="en-GB"/>
              <a:pPr fontAlgn="base">
                <a:spcBef>
                  <a:spcPct val="0"/>
                </a:spcBef>
                <a:spcAft>
                  <a:spcPct val="0"/>
                </a:spcAft>
              </a:pPr>
              <a:t>19</a:t>
            </a:fld>
            <a:endParaRPr lang="en-GB"/>
          </a:p>
        </p:txBody>
      </p:sp>
    </p:spTree>
    <p:extLst>
      <p:ext uri="{BB962C8B-B14F-4D97-AF65-F5344CB8AC3E}">
        <p14:creationId xmlns:p14="http://schemas.microsoft.com/office/powerpoint/2010/main" val="42017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fontAlgn="auto">
              <a:spcBef>
                <a:spcPts val="0"/>
              </a:spcBef>
              <a:spcAft>
                <a:spcPts val="0"/>
              </a:spcAft>
              <a:defRPr/>
            </a:pPr>
            <a:endParaRPr lang="en-GB" dirty="0"/>
          </a:p>
        </p:txBody>
      </p:sp>
      <p:sp>
        <p:nvSpPr>
          <p:cNvPr id="25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814CD13-2FCF-4928-BD7D-2FC2C31AA84B}" type="slidenum">
              <a:rPr lang="en-GB"/>
              <a:pPr fontAlgn="base">
                <a:spcBef>
                  <a:spcPct val="0"/>
                </a:spcBef>
                <a:spcAft>
                  <a:spcPct val="0"/>
                </a:spcAft>
              </a:pPr>
              <a:t>2</a:t>
            </a:fld>
            <a:endParaRPr lang="en-GB"/>
          </a:p>
        </p:txBody>
      </p:sp>
    </p:spTree>
    <p:extLst>
      <p:ext uri="{BB962C8B-B14F-4D97-AF65-F5344CB8AC3E}">
        <p14:creationId xmlns:p14="http://schemas.microsoft.com/office/powerpoint/2010/main" val="2097552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fontAlgn="auto">
              <a:spcBef>
                <a:spcPts val="0"/>
              </a:spcBef>
              <a:spcAft>
                <a:spcPts val="0"/>
              </a:spcAft>
              <a:defRPr/>
            </a:pPr>
            <a:endParaRPr lang="en-GB" dirty="0"/>
          </a:p>
        </p:txBody>
      </p:sp>
      <p:sp>
        <p:nvSpPr>
          <p:cNvPr id="25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814CD13-2FCF-4928-BD7D-2FC2C31AA84B}" type="slidenum">
              <a:rPr lang="en-GB"/>
              <a:pPr fontAlgn="base">
                <a:spcBef>
                  <a:spcPct val="0"/>
                </a:spcBef>
                <a:spcAft>
                  <a:spcPct val="0"/>
                </a:spcAft>
              </a:pPr>
              <a:t>3</a:t>
            </a:fld>
            <a:endParaRPr lang="en-GB"/>
          </a:p>
        </p:txBody>
      </p:sp>
    </p:spTree>
    <p:extLst>
      <p:ext uri="{BB962C8B-B14F-4D97-AF65-F5344CB8AC3E}">
        <p14:creationId xmlns:p14="http://schemas.microsoft.com/office/powerpoint/2010/main" val="2097552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fontAlgn="auto">
              <a:spcBef>
                <a:spcPts val="0"/>
              </a:spcBef>
              <a:spcAft>
                <a:spcPts val="0"/>
              </a:spcAft>
              <a:defRPr/>
            </a:pPr>
            <a:r>
              <a:rPr lang="en-GB" dirty="0" smtClean="0"/>
              <a:t>CBR – identification, treatment, education,</a:t>
            </a:r>
            <a:r>
              <a:rPr lang="en-GB" baseline="0" dirty="0" smtClean="0"/>
              <a:t> training, business support, advocacy, community relations</a:t>
            </a:r>
            <a:endParaRPr lang="en-GB" dirty="0"/>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2F506CC-8146-4744-9CA9-29D52E00B683}" type="slidenum">
              <a:rPr lang="en-GB"/>
              <a:pPr fontAlgn="base">
                <a:spcBef>
                  <a:spcPct val="0"/>
                </a:spcBef>
                <a:spcAft>
                  <a:spcPct val="0"/>
                </a:spcAft>
              </a:pPr>
              <a:t>4</a:t>
            </a:fld>
            <a:endParaRPr lang="en-GB"/>
          </a:p>
        </p:txBody>
      </p:sp>
    </p:spTree>
    <p:extLst>
      <p:ext uri="{BB962C8B-B14F-4D97-AF65-F5344CB8AC3E}">
        <p14:creationId xmlns:p14="http://schemas.microsoft.com/office/powerpoint/2010/main" val="994104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fontAlgn="auto">
              <a:spcBef>
                <a:spcPts val="0"/>
              </a:spcBef>
              <a:spcAft>
                <a:spcPts val="0"/>
              </a:spcAft>
              <a:defRPr/>
            </a:pPr>
            <a:r>
              <a:rPr lang="en-GB" dirty="0" smtClean="0"/>
              <a:t>CBR – identification, treatment, education,</a:t>
            </a:r>
            <a:r>
              <a:rPr lang="en-GB" baseline="0" dirty="0" smtClean="0"/>
              <a:t> training, business support, advocacy, community relations</a:t>
            </a:r>
            <a:endParaRPr lang="en-GB" dirty="0"/>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2F506CC-8146-4744-9CA9-29D52E00B683}" type="slidenum">
              <a:rPr lang="en-GB"/>
              <a:pPr fontAlgn="base">
                <a:spcBef>
                  <a:spcPct val="0"/>
                </a:spcBef>
                <a:spcAft>
                  <a:spcPct val="0"/>
                </a:spcAft>
              </a:pPr>
              <a:t>5</a:t>
            </a:fld>
            <a:endParaRPr lang="en-GB"/>
          </a:p>
        </p:txBody>
      </p:sp>
    </p:spTree>
    <p:extLst>
      <p:ext uri="{BB962C8B-B14F-4D97-AF65-F5344CB8AC3E}">
        <p14:creationId xmlns:p14="http://schemas.microsoft.com/office/powerpoint/2010/main" val="994104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fontAlgn="auto">
              <a:spcBef>
                <a:spcPts val="0"/>
              </a:spcBef>
              <a:spcAft>
                <a:spcPts val="0"/>
              </a:spcAft>
              <a:defRPr/>
            </a:pPr>
            <a:r>
              <a:rPr lang="en-GB" dirty="0" smtClean="0"/>
              <a:t>Shortage of POs – services</a:t>
            </a:r>
            <a:r>
              <a:rPr lang="en-GB" baseline="0" dirty="0" smtClean="0"/>
              <a:t> not available</a:t>
            </a:r>
          </a:p>
          <a:p>
            <a:pPr fontAlgn="auto">
              <a:spcBef>
                <a:spcPts val="0"/>
              </a:spcBef>
              <a:spcAft>
                <a:spcPts val="0"/>
              </a:spcAft>
              <a:defRPr/>
            </a:pPr>
            <a:r>
              <a:rPr lang="en-GB" baseline="0" dirty="0" smtClean="0"/>
              <a:t>Disability not a high priority</a:t>
            </a:r>
          </a:p>
          <a:p>
            <a:pPr fontAlgn="auto">
              <a:spcBef>
                <a:spcPts val="0"/>
              </a:spcBef>
              <a:spcAft>
                <a:spcPts val="0"/>
              </a:spcAft>
              <a:defRPr/>
            </a:pPr>
            <a:r>
              <a:rPr lang="en-GB" baseline="0" dirty="0" smtClean="0"/>
              <a:t>Cost of private services</a:t>
            </a:r>
          </a:p>
          <a:p>
            <a:pPr fontAlgn="auto">
              <a:spcBef>
                <a:spcPts val="0"/>
              </a:spcBef>
              <a:spcAft>
                <a:spcPts val="0"/>
              </a:spcAft>
              <a:defRPr/>
            </a:pPr>
            <a:endParaRPr lang="en-GB" baseline="0" dirty="0" smtClean="0"/>
          </a:p>
          <a:p>
            <a:pPr fontAlgn="auto">
              <a:spcBef>
                <a:spcPts val="0"/>
              </a:spcBef>
              <a:spcAft>
                <a:spcPts val="0"/>
              </a:spcAft>
              <a:defRPr/>
            </a:pPr>
            <a:r>
              <a:rPr lang="en-GB" baseline="0" dirty="0" smtClean="0"/>
              <a:t>Situation will get worse – ageing populations, lifestyle and non-communicable diseases = much higher levels of impairment and need for P&amp;O services, governments unable or unwilling to address the issue.</a:t>
            </a:r>
          </a:p>
          <a:p>
            <a:pPr fontAlgn="auto">
              <a:spcBef>
                <a:spcPts val="0"/>
              </a:spcBef>
              <a:spcAft>
                <a:spcPts val="0"/>
              </a:spcAft>
              <a:defRPr/>
            </a:pPr>
            <a:endParaRPr lang="en-GB" baseline="0" dirty="0" smtClean="0"/>
          </a:p>
          <a:p>
            <a:pPr fontAlgn="auto">
              <a:spcBef>
                <a:spcPts val="0"/>
              </a:spcBef>
              <a:spcAft>
                <a:spcPts val="0"/>
              </a:spcAft>
              <a:defRPr/>
            </a:pPr>
            <a:r>
              <a:rPr lang="en-GB" baseline="0" dirty="0" smtClean="0"/>
              <a:t>Figures for S and SE Asia 2015-25.</a:t>
            </a:r>
          </a:p>
          <a:p>
            <a:pPr fontAlgn="auto">
              <a:spcBef>
                <a:spcPts val="0"/>
              </a:spcBef>
              <a:spcAft>
                <a:spcPts val="0"/>
              </a:spcAft>
              <a:defRPr/>
            </a:pPr>
            <a:endParaRPr lang="en-GB" dirty="0" smtClean="0"/>
          </a:p>
          <a:p>
            <a:pPr fontAlgn="auto">
              <a:spcBef>
                <a:spcPts val="0"/>
              </a:spcBef>
              <a:spcAft>
                <a:spcPts val="0"/>
              </a:spcAft>
              <a:defRPr/>
            </a:pPr>
            <a:endParaRPr lang="en-GB" dirty="0" smtClean="0"/>
          </a:p>
          <a:p>
            <a:pPr fontAlgn="auto">
              <a:spcBef>
                <a:spcPts val="0"/>
              </a:spcBef>
              <a:spcAft>
                <a:spcPts val="0"/>
              </a:spcAft>
              <a:defRPr/>
            </a:pPr>
            <a:endParaRPr lang="en-GB" dirty="0" smtClean="0"/>
          </a:p>
          <a:p>
            <a:pPr fontAlgn="auto">
              <a:spcBef>
                <a:spcPts val="0"/>
              </a:spcBef>
              <a:spcAft>
                <a:spcPts val="0"/>
              </a:spcAft>
              <a:defRPr/>
            </a:pPr>
            <a:endParaRPr lang="en-GB" dirty="0" smtClean="0"/>
          </a:p>
          <a:p>
            <a:pPr fontAlgn="auto">
              <a:spcBef>
                <a:spcPts val="0"/>
              </a:spcBef>
              <a:spcAft>
                <a:spcPts val="0"/>
              </a:spcAft>
              <a:defRPr/>
            </a:pPr>
            <a:endParaRPr lang="en-GB" dirty="0"/>
          </a:p>
        </p:txBody>
      </p:sp>
      <p:sp>
        <p:nvSpPr>
          <p:cNvPr id="25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814CD13-2FCF-4928-BD7D-2FC2C31AA84B}" type="slidenum">
              <a:rPr lang="en-GB"/>
              <a:pPr fontAlgn="base">
                <a:spcBef>
                  <a:spcPct val="0"/>
                </a:spcBef>
                <a:spcAft>
                  <a:spcPct val="0"/>
                </a:spcAft>
              </a:pPr>
              <a:t>6</a:t>
            </a:fld>
            <a:endParaRPr lang="en-GB"/>
          </a:p>
        </p:txBody>
      </p:sp>
    </p:spTree>
    <p:extLst>
      <p:ext uri="{BB962C8B-B14F-4D97-AF65-F5344CB8AC3E}">
        <p14:creationId xmlns:p14="http://schemas.microsoft.com/office/powerpoint/2010/main" val="20975520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fontAlgn="auto">
              <a:spcBef>
                <a:spcPts val="0"/>
              </a:spcBef>
              <a:spcAft>
                <a:spcPts val="0"/>
              </a:spcAft>
              <a:defRPr/>
            </a:pPr>
            <a:endParaRPr lang="en-GB" sz="1600" dirty="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7B061C-4800-4FB0-B6B5-87F32E01332F}" type="slidenum">
              <a:rPr lang="en-GB"/>
              <a:pPr fontAlgn="base">
                <a:spcBef>
                  <a:spcPct val="0"/>
                </a:spcBef>
                <a:spcAft>
                  <a:spcPct val="0"/>
                </a:spcAft>
              </a:pPr>
              <a:t>7</a:t>
            </a:fld>
            <a:endParaRPr lang="en-GB"/>
          </a:p>
        </p:txBody>
      </p:sp>
    </p:spTree>
    <p:extLst>
      <p:ext uri="{BB962C8B-B14F-4D97-AF65-F5344CB8AC3E}">
        <p14:creationId xmlns:p14="http://schemas.microsoft.com/office/powerpoint/2010/main" val="461473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fontAlgn="auto">
              <a:spcBef>
                <a:spcPts val="0"/>
              </a:spcBef>
              <a:spcAft>
                <a:spcPts val="0"/>
              </a:spcAft>
              <a:defRPr/>
            </a:pPr>
            <a:endParaRPr lang="en-GB" sz="1600" dirty="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7B061C-4800-4FB0-B6B5-87F32E01332F}" type="slidenum">
              <a:rPr lang="en-GB"/>
              <a:pPr fontAlgn="base">
                <a:spcBef>
                  <a:spcPct val="0"/>
                </a:spcBef>
                <a:spcAft>
                  <a:spcPct val="0"/>
                </a:spcAft>
              </a:pPr>
              <a:t>8</a:t>
            </a:fld>
            <a:endParaRPr lang="en-GB"/>
          </a:p>
        </p:txBody>
      </p:sp>
    </p:spTree>
    <p:extLst>
      <p:ext uri="{BB962C8B-B14F-4D97-AF65-F5344CB8AC3E}">
        <p14:creationId xmlns:p14="http://schemas.microsoft.com/office/powerpoint/2010/main" val="461473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62500" lnSpcReduction="20000"/>
          </a:bodyPr>
          <a:lstStyle/>
          <a:p>
            <a:pPr fontAlgn="auto">
              <a:spcBef>
                <a:spcPts val="0"/>
              </a:spcBef>
              <a:spcAft>
                <a:spcPts val="0"/>
              </a:spcAft>
              <a:defRPr/>
            </a:pPr>
            <a:endParaRPr lang="en-GB" sz="1600" b="1" dirty="0" smtClean="0"/>
          </a:p>
          <a:p>
            <a:pPr fontAlgn="auto">
              <a:spcBef>
                <a:spcPts val="0"/>
              </a:spcBef>
              <a:spcAft>
                <a:spcPts val="0"/>
              </a:spcAft>
              <a:defRPr/>
            </a:pPr>
            <a:r>
              <a:rPr lang="en-GB" sz="1600" b="1" dirty="0" smtClean="0"/>
              <a:t>What</a:t>
            </a:r>
            <a:r>
              <a:rPr lang="en-GB" sz="1600" b="1" baseline="0" dirty="0" smtClean="0"/>
              <a:t>:</a:t>
            </a:r>
          </a:p>
          <a:p>
            <a:pPr fontAlgn="auto">
              <a:spcBef>
                <a:spcPts val="0"/>
              </a:spcBef>
              <a:spcAft>
                <a:spcPts val="0"/>
              </a:spcAft>
              <a:defRPr/>
            </a:pPr>
            <a:endParaRPr lang="en-GB" sz="1600" baseline="0" dirty="0" smtClean="0"/>
          </a:p>
          <a:p>
            <a:pPr marL="342900" indent="-342900" fontAlgn="auto">
              <a:spcBef>
                <a:spcPts val="0"/>
              </a:spcBef>
              <a:spcAft>
                <a:spcPts val="0"/>
              </a:spcAft>
              <a:buAutoNum type="arabicPeriod"/>
              <a:defRPr/>
            </a:pPr>
            <a:r>
              <a:rPr lang="en-GB" sz="1600" baseline="0" dirty="0" smtClean="0"/>
              <a:t>Private P&amp;O clinics</a:t>
            </a:r>
          </a:p>
          <a:p>
            <a:pPr marL="342900" indent="-342900" fontAlgn="auto">
              <a:spcBef>
                <a:spcPts val="0"/>
              </a:spcBef>
              <a:spcAft>
                <a:spcPts val="0"/>
              </a:spcAft>
              <a:buAutoNum type="arabicPeriod"/>
              <a:defRPr/>
            </a:pPr>
            <a:r>
              <a:rPr lang="en-GB" sz="1600" baseline="0" dirty="0" smtClean="0"/>
              <a:t>P&amp;O Supply and Distribution</a:t>
            </a:r>
          </a:p>
          <a:p>
            <a:pPr marL="342900" indent="-342900" fontAlgn="auto">
              <a:spcBef>
                <a:spcPts val="0"/>
              </a:spcBef>
              <a:spcAft>
                <a:spcPts val="0"/>
              </a:spcAft>
              <a:buAutoNum type="arabicPeriod"/>
              <a:defRPr/>
            </a:pPr>
            <a:endParaRPr lang="en-GB" sz="1600" baseline="0" dirty="0" smtClean="0"/>
          </a:p>
          <a:p>
            <a:pPr fontAlgn="auto">
              <a:spcBef>
                <a:spcPts val="0"/>
              </a:spcBef>
              <a:spcAft>
                <a:spcPts val="0"/>
              </a:spcAft>
              <a:defRPr/>
            </a:pPr>
            <a:r>
              <a:rPr lang="en-GB" sz="1600" b="1" dirty="0" smtClean="0"/>
              <a:t>Why:</a:t>
            </a:r>
          </a:p>
          <a:p>
            <a:pPr fontAlgn="auto">
              <a:spcBef>
                <a:spcPts val="0"/>
              </a:spcBef>
              <a:spcAft>
                <a:spcPts val="0"/>
              </a:spcAft>
              <a:defRPr/>
            </a:pPr>
            <a:endParaRPr lang="en-GB" sz="1600" b="1" dirty="0" smtClean="0"/>
          </a:p>
          <a:p>
            <a:pPr fontAlgn="auto">
              <a:spcAft>
                <a:spcPts val="0"/>
              </a:spcAft>
              <a:buFont typeface="Wingdings" pitchFamily="2" charset="2"/>
              <a:buChar char="§"/>
              <a:defRPr/>
            </a:pPr>
            <a:r>
              <a:rPr lang="en-GB" sz="1600" b="0" u="sng" dirty="0" smtClean="0">
                <a:solidFill>
                  <a:schemeClr val="accent6">
                    <a:lumMod val="75000"/>
                  </a:schemeClr>
                </a:solidFill>
              </a:rPr>
              <a:t>Charitable services</a:t>
            </a:r>
          </a:p>
          <a:p>
            <a:pPr fontAlgn="auto">
              <a:spcAft>
                <a:spcPts val="0"/>
              </a:spcAft>
              <a:buFont typeface="Wingdings" pitchFamily="2" charset="2"/>
              <a:buChar char="§"/>
              <a:defRPr/>
            </a:pPr>
            <a:r>
              <a:rPr lang="en-GB" sz="1600" b="0" dirty="0" smtClean="0"/>
              <a:t>‘Traditional’ funding harder to obtain</a:t>
            </a:r>
          </a:p>
          <a:p>
            <a:pPr fontAlgn="auto">
              <a:spcAft>
                <a:spcPts val="0"/>
              </a:spcAft>
              <a:buFont typeface="Wingdings" pitchFamily="2" charset="2"/>
              <a:buChar char="§"/>
              <a:defRPr/>
            </a:pPr>
            <a:r>
              <a:rPr lang="en-GB" sz="1600" b="0" dirty="0" smtClean="0"/>
              <a:t>Reliable source of funding</a:t>
            </a:r>
          </a:p>
          <a:p>
            <a:pPr fontAlgn="auto">
              <a:spcAft>
                <a:spcPts val="0"/>
              </a:spcAft>
              <a:buFont typeface="Wingdings" pitchFamily="2" charset="2"/>
              <a:buChar char="§"/>
              <a:defRPr/>
            </a:pPr>
            <a:r>
              <a:rPr lang="en-GB" sz="1600" b="0" dirty="0" smtClean="0"/>
              <a:t>Sustainable services</a:t>
            </a:r>
          </a:p>
          <a:p>
            <a:pPr fontAlgn="auto">
              <a:spcAft>
                <a:spcPts val="0"/>
              </a:spcAft>
              <a:buFont typeface="Wingdings" pitchFamily="2" charset="2"/>
              <a:buChar char="§"/>
              <a:defRPr/>
            </a:pPr>
            <a:r>
              <a:rPr lang="en-GB" sz="1600" b="0" dirty="0" smtClean="0"/>
              <a:t>Product, services, skills</a:t>
            </a:r>
          </a:p>
          <a:p>
            <a:pPr fontAlgn="auto">
              <a:spcAft>
                <a:spcPts val="0"/>
              </a:spcAft>
              <a:buFont typeface="Wingdings" pitchFamily="2" charset="2"/>
              <a:buChar char="§"/>
              <a:defRPr/>
            </a:pPr>
            <a:r>
              <a:rPr lang="en-GB" sz="1600" b="0" dirty="0" smtClean="0"/>
              <a:t>Window of opportunity</a:t>
            </a:r>
          </a:p>
          <a:p>
            <a:pPr fontAlgn="auto">
              <a:spcAft>
                <a:spcPts val="0"/>
              </a:spcAft>
              <a:buFont typeface="Wingdings" pitchFamily="2" charset="2"/>
              <a:buChar char="§"/>
              <a:defRPr/>
            </a:pPr>
            <a:r>
              <a:rPr lang="en-GB" sz="1600" b="0" u="sng" dirty="0" smtClean="0">
                <a:solidFill>
                  <a:schemeClr val="accent6">
                    <a:lumMod val="75000"/>
                  </a:schemeClr>
                </a:solidFill>
              </a:rPr>
              <a:t>Market</a:t>
            </a:r>
          </a:p>
          <a:p>
            <a:pPr fontAlgn="auto">
              <a:spcAft>
                <a:spcPts val="0"/>
              </a:spcAft>
              <a:buFont typeface="Wingdings" pitchFamily="2" charset="2"/>
              <a:buChar char="§"/>
              <a:defRPr/>
            </a:pPr>
            <a:r>
              <a:rPr lang="en-GB" sz="1600" b="0" dirty="0" smtClean="0"/>
              <a:t>Advantages </a:t>
            </a:r>
          </a:p>
          <a:p>
            <a:pPr fontAlgn="auto">
              <a:spcAft>
                <a:spcPts val="0"/>
              </a:spcAft>
              <a:buFont typeface="Wingdings" pitchFamily="2" charset="2"/>
              <a:buChar char="§"/>
              <a:defRPr/>
            </a:pPr>
            <a:endParaRPr lang="en-GB" sz="1600" b="0" baseline="0" dirty="0" smtClean="0"/>
          </a:p>
          <a:p>
            <a:pPr fontAlgn="auto">
              <a:spcAft>
                <a:spcPts val="0"/>
              </a:spcAft>
              <a:buFont typeface="Wingdings" pitchFamily="2" charset="2"/>
              <a:buNone/>
              <a:defRPr/>
            </a:pPr>
            <a:r>
              <a:rPr lang="en-GB" sz="1600" b="1" baseline="0" dirty="0" smtClean="0"/>
              <a:t>How:</a:t>
            </a:r>
          </a:p>
          <a:p>
            <a:pPr marL="342900" indent="-342900" fontAlgn="auto">
              <a:spcBef>
                <a:spcPts val="0"/>
              </a:spcBef>
              <a:spcAft>
                <a:spcPts val="0"/>
              </a:spcAft>
              <a:buNone/>
              <a:defRPr/>
            </a:pPr>
            <a:endParaRPr lang="en-GB" sz="1600" baseline="0" dirty="0" smtClean="0"/>
          </a:p>
          <a:p>
            <a:pPr marL="342900" indent="-342900" fontAlgn="auto">
              <a:spcBef>
                <a:spcPts val="0"/>
              </a:spcBef>
              <a:spcAft>
                <a:spcPts val="0"/>
              </a:spcAft>
              <a:buNone/>
              <a:defRPr/>
            </a:pPr>
            <a:r>
              <a:rPr lang="en-GB" sz="1600" baseline="0" dirty="0" smtClean="0"/>
              <a:t>How to fund?</a:t>
            </a:r>
          </a:p>
          <a:p>
            <a:pPr marL="342900" indent="-342900" fontAlgn="auto">
              <a:spcBef>
                <a:spcPts val="0"/>
              </a:spcBef>
              <a:spcAft>
                <a:spcPts val="0"/>
              </a:spcAft>
              <a:buNone/>
              <a:defRPr/>
            </a:pPr>
            <a:r>
              <a:rPr lang="en-GB" sz="1600" baseline="0" dirty="0" smtClean="0"/>
              <a:t>Structure?</a:t>
            </a:r>
          </a:p>
          <a:p>
            <a:pPr marL="342900" indent="-342900" fontAlgn="auto">
              <a:spcBef>
                <a:spcPts val="0"/>
              </a:spcBef>
              <a:spcAft>
                <a:spcPts val="0"/>
              </a:spcAft>
              <a:buNone/>
              <a:defRPr/>
            </a:pPr>
            <a:r>
              <a:rPr lang="en-GB" sz="1600" baseline="0" dirty="0" smtClean="0"/>
              <a:t>Location?</a:t>
            </a:r>
          </a:p>
          <a:p>
            <a:pPr marL="342900" indent="-342900" fontAlgn="auto">
              <a:spcBef>
                <a:spcPts val="0"/>
              </a:spcBef>
              <a:spcAft>
                <a:spcPts val="0"/>
              </a:spcAft>
              <a:buNone/>
              <a:defRPr/>
            </a:pPr>
            <a:r>
              <a:rPr lang="en-GB" sz="1600" baseline="0" dirty="0" smtClean="0"/>
              <a:t>Initial scale?</a:t>
            </a:r>
          </a:p>
          <a:p>
            <a:pPr marL="342900" indent="-342900" fontAlgn="auto">
              <a:spcBef>
                <a:spcPts val="0"/>
              </a:spcBef>
              <a:spcAft>
                <a:spcPts val="0"/>
              </a:spcAft>
              <a:buNone/>
              <a:defRPr/>
            </a:pPr>
            <a:r>
              <a:rPr lang="en-GB" sz="1600" baseline="0" dirty="0" smtClean="0"/>
              <a:t>Rate of development?</a:t>
            </a:r>
          </a:p>
          <a:p>
            <a:pPr marL="342900" indent="-342900" fontAlgn="auto">
              <a:spcBef>
                <a:spcPts val="0"/>
              </a:spcBef>
              <a:spcAft>
                <a:spcPts val="0"/>
              </a:spcAft>
              <a:buNone/>
              <a:defRPr/>
            </a:pPr>
            <a:endParaRPr lang="en-GB" sz="1600" baseline="0" dirty="0" smtClean="0"/>
          </a:p>
          <a:p>
            <a:pPr marL="342900" indent="-342900" fontAlgn="auto">
              <a:spcBef>
                <a:spcPts val="0"/>
              </a:spcBef>
              <a:spcAft>
                <a:spcPts val="0"/>
              </a:spcAft>
              <a:buNone/>
              <a:defRPr/>
            </a:pPr>
            <a:r>
              <a:rPr lang="en-GB" sz="1600" b="1" baseline="0" dirty="0" smtClean="0"/>
              <a:t>Reasons not to:</a:t>
            </a:r>
          </a:p>
          <a:p>
            <a:pPr marL="342900" indent="-342900" fontAlgn="auto">
              <a:spcBef>
                <a:spcPts val="0"/>
              </a:spcBef>
              <a:spcAft>
                <a:spcPts val="0"/>
              </a:spcAft>
              <a:buNone/>
              <a:defRPr/>
            </a:pPr>
            <a:endParaRPr lang="en-GB" sz="1600" b="1" baseline="0" dirty="0" smtClean="0"/>
          </a:p>
          <a:p>
            <a:pPr marL="342900" indent="-342900" fontAlgn="auto">
              <a:spcBef>
                <a:spcPts val="0"/>
              </a:spcBef>
              <a:spcAft>
                <a:spcPts val="0"/>
              </a:spcAft>
              <a:buNone/>
              <a:defRPr/>
            </a:pPr>
            <a:r>
              <a:rPr lang="en-GB" sz="1600" b="0" baseline="0" dirty="0" smtClean="0"/>
              <a:t>Risk to charity</a:t>
            </a:r>
          </a:p>
          <a:p>
            <a:pPr marL="342900" indent="-342900" fontAlgn="auto">
              <a:spcBef>
                <a:spcPts val="0"/>
              </a:spcBef>
              <a:spcAft>
                <a:spcPts val="0"/>
              </a:spcAft>
              <a:buNone/>
              <a:defRPr/>
            </a:pPr>
            <a:r>
              <a:rPr lang="en-GB" sz="1600" b="0" baseline="0" dirty="0" smtClean="0"/>
              <a:t>Ability of charity to run a very large business</a:t>
            </a:r>
          </a:p>
          <a:p>
            <a:pPr marL="342900" indent="-342900" fontAlgn="auto">
              <a:spcBef>
                <a:spcPts val="0"/>
              </a:spcBef>
              <a:spcAft>
                <a:spcPts val="0"/>
              </a:spcAft>
              <a:buNone/>
              <a:defRPr/>
            </a:pPr>
            <a:r>
              <a:rPr lang="en-GB" sz="1600" b="0" baseline="0" dirty="0" smtClean="0"/>
              <a:t>Unfriendly business environments and related challenges</a:t>
            </a:r>
          </a:p>
          <a:p>
            <a:pPr marL="342900" indent="-342900" fontAlgn="auto">
              <a:spcBef>
                <a:spcPts val="0"/>
              </a:spcBef>
              <a:spcAft>
                <a:spcPts val="0"/>
              </a:spcAft>
              <a:buNone/>
              <a:defRPr/>
            </a:pPr>
            <a:endParaRPr lang="en-GB" sz="1600" b="0" baseline="0" dirty="0" smtClean="0"/>
          </a:p>
          <a:p>
            <a:pPr marL="342900" indent="-342900" fontAlgn="auto">
              <a:spcBef>
                <a:spcPts val="0"/>
              </a:spcBef>
              <a:spcAft>
                <a:spcPts val="0"/>
              </a:spcAft>
              <a:buNone/>
              <a:defRPr/>
            </a:pPr>
            <a:endParaRPr lang="en-GB" sz="1600" baseline="0" dirty="0" smtClean="0"/>
          </a:p>
          <a:p>
            <a:pPr marL="342900" indent="-342900" fontAlgn="auto">
              <a:spcBef>
                <a:spcPts val="0"/>
              </a:spcBef>
              <a:spcAft>
                <a:spcPts val="0"/>
              </a:spcAft>
              <a:buNone/>
              <a:defRPr/>
            </a:pPr>
            <a:endParaRPr lang="en-GB" sz="1600" baseline="0" dirty="0" smtClean="0"/>
          </a:p>
          <a:p>
            <a:pPr marL="342900" indent="-342900" fontAlgn="auto">
              <a:spcBef>
                <a:spcPts val="0"/>
              </a:spcBef>
              <a:spcAft>
                <a:spcPts val="0"/>
              </a:spcAft>
              <a:buNone/>
              <a:defRPr/>
            </a:pPr>
            <a:endParaRPr lang="en-GB" sz="1600" baseline="0" dirty="0" smtClean="0"/>
          </a:p>
          <a:p>
            <a:pPr marL="342900" indent="-342900" fontAlgn="auto">
              <a:spcBef>
                <a:spcPts val="0"/>
              </a:spcBef>
              <a:spcAft>
                <a:spcPts val="0"/>
              </a:spcAft>
              <a:buNone/>
              <a:defRPr/>
            </a:pPr>
            <a:endParaRPr lang="en-GB" sz="1600" dirty="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7B061C-4800-4FB0-B6B5-87F32E01332F}" type="slidenum">
              <a:rPr lang="en-GB"/>
              <a:pPr fontAlgn="base">
                <a:spcBef>
                  <a:spcPct val="0"/>
                </a:spcBef>
                <a:spcAft>
                  <a:spcPct val="0"/>
                </a:spcAft>
              </a:pPr>
              <a:t>9</a:t>
            </a:fld>
            <a:endParaRPr lang="en-GB"/>
          </a:p>
        </p:txBody>
      </p:sp>
    </p:spTree>
    <p:extLst>
      <p:ext uri="{BB962C8B-B14F-4D97-AF65-F5344CB8AC3E}">
        <p14:creationId xmlns:p14="http://schemas.microsoft.com/office/powerpoint/2010/main" val="461473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F4DDF3C-55E3-4BBA-AD40-45C077C9061B}" type="datetimeFigureOut">
              <a:rPr lang="en-US"/>
              <a:pPr>
                <a:defRPr/>
              </a:pPr>
              <a:t>11/11/2015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2094176-43AB-4BDF-8ED6-1D7E864FA5B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82AC552-393C-48E7-85B6-57EA43099AAF}" type="datetimeFigureOut">
              <a:rPr lang="en-US"/>
              <a:pPr>
                <a:defRPr/>
              </a:pPr>
              <a:t>11/11/2015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BB0D45F-8C7B-4DEA-BEBB-CD16CE3FF203}"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A5C6F7D-7920-414A-B478-ECC1247ED509}" type="datetimeFigureOut">
              <a:rPr lang="en-US"/>
              <a:pPr>
                <a:defRPr/>
              </a:pPr>
              <a:t>11/11/2015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01D23C3-551B-4194-B503-09C01F34D8A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EBFD661-3CA2-4DED-AE03-39D6B8AC627E}" type="datetimeFigureOut">
              <a:rPr lang="en-US"/>
              <a:pPr>
                <a:defRPr/>
              </a:pPr>
              <a:t>11/11/2015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F3EF1C5-ED36-4509-A937-08D0FBD1D95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7FAD973-9760-43AE-9D2F-ED6022785517}" type="datetimeFigureOut">
              <a:rPr lang="en-US"/>
              <a:pPr>
                <a:defRPr/>
              </a:pPr>
              <a:t>11/11/2015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1629E36-250A-4286-904E-6A2A8E8F0A2F}"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6D193BE-AE32-49FC-9169-BD73C9E12C91}" type="datetimeFigureOut">
              <a:rPr lang="en-US"/>
              <a:pPr>
                <a:defRPr/>
              </a:pPr>
              <a:t>11/11/2015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0AA1FD3-F2AC-47DC-BB65-3490E03590A2}"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18E03AB-E066-4AB2-896F-FCD4E0729F7F}" type="datetimeFigureOut">
              <a:rPr lang="en-US"/>
              <a:pPr>
                <a:defRPr/>
              </a:pPr>
              <a:t>11/11/2015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7164370-1EA0-4604-BA12-73F6C153952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BC48BB6-AB73-4EF6-813E-B2957D728187}" type="datetimeFigureOut">
              <a:rPr lang="en-US"/>
              <a:pPr>
                <a:defRPr/>
              </a:pPr>
              <a:t>11/11/2015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B967394-1E6B-4216-A2CE-4D4C015673D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5B2F4EE-6F5B-4B9E-9AF7-B95FCEC4CAF1}" type="datetimeFigureOut">
              <a:rPr lang="en-US"/>
              <a:pPr>
                <a:defRPr/>
              </a:pPr>
              <a:t>11/11/2015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02710B1-CFB7-4D46-9AF0-453B1F0C0C3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D07B730-CEF4-4B55-927D-C730EAA83570}" type="datetimeFigureOut">
              <a:rPr lang="en-US"/>
              <a:pPr>
                <a:defRPr/>
              </a:pPr>
              <a:t>11/11/2015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BEF89D6-4697-4A5F-B68C-94DC013A2B8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FFCBFD6-44E1-4739-BDD8-10B42C9505B6}" type="datetimeFigureOut">
              <a:rPr lang="en-US"/>
              <a:pPr>
                <a:defRPr/>
              </a:pPr>
              <a:t>11/11/2015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9E24474-3F74-4402-8AD2-CF9B14D2A38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endParaRPr lang="en-US"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8E127055-F822-4DF3-B3C3-03A57244ACAD}" type="datetimeFigureOut">
              <a:rPr lang="en-US"/>
              <a:pPr>
                <a:defRPr/>
              </a:pPr>
              <a:t>11/11/2015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15D491B2-5D67-4A0C-BDB9-54D473CD9C8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2.jpeg"/><Relationship Id="rId7"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9"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2.jpeg"/><Relationship Id="rId7"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Front Page.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5" name="TextBox 4"/>
          <p:cNvSpPr txBox="1"/>
          <p:nvPr/>
        </p:nvSpPr>
        <p:spPr>
          <a:xfrm>
            <a:off x="352425" y="2573338"/>
            <a:ext cx="6604000" cy="2585323"/>
          </a:xfrm>
          <a:prstGeom prst="rect">
            <a:avLst/>
          </a:prstGeom>
          <a:noFill/>
        </p:spPr>
        <p:txBody>
          <a:bodyPr wrap="square">
            <a:spAutoFit/>
          </a:bodyPr>
          <a:lstStyle/>
          <a:p>
            <a:pPr fontAlgn="auto">
              <a:spcBef>
                <a:spcPts val="0"/>
              </a:spcBef>
              <a:spcAft>
                <a:spcPts val="0"/>
              </a:spcAft>
              <a:defRPr/>
            </a:pPr>
            <a:r>
              <a:rPr lang="en-US" sz="5400" b="1" dirty="0" smtClean="0">
                <a:latin typeface="+mn-lt"/>
                <a:cs typeface="Helvetica"/>
              </a:rPr>
              <a:t>Funding the Future</a:t>
            </a:r>
            <a:endParaRPr lang="en-US" sz="5400" b="1" dirty="0">
              <a:latin typeface="+mn-lt"/>
              <a:cs typeface="Helvetica"/>
            </a:endParaRPr>
          </a:p>
          <a:p>
            <a:pPr fontAlgn="auto">
              <a:spcBef>
                <a:spcPts val="0"/>
              </a:spcBef>
              <a:spcAft>
                <a:spcPts val="0"/>
              </a:spcAft>
              <a:defRPr/>
            </a:pPr>
            <a:endParaRPr lang="en-US" sz="2800" b="1" dirty="0" smtClean="0">
              <a:solidFill>
                <a:schemeClr val="bg1">
                  <a:lumMod val="50000"/>
                </a:schemeClr>
              </a:solidFill>
              <a:latin typeface="+mn-lt"/>
              <a:cs typeface="Helvetica"/>
            </a:endParaRPr>
          </a:p>
          <a:p>
            <a:pPr fontAlgn="auto">
              <a:spcBef>
                <a:spcPts val="0"/>
              </a:spcBef>
              <a:spcAft>
                <a:spcPts val="0"/>
              </a:spcAft>
              <a:defRPr/>
            </a:pPr>
            <a:r>
              <a:rPr lang="en-US" sz="2800" b="1" dirty="0" smtClean="0">
                <a:solidFill>
                  <a:schemeClr val="bg1">
                    <a:lumMod val="50000"/>
                  </a:schemeClr>
                </a:solidFill>
                <a:latin typeface="+mn-lt"/>
                <a:cs typeface="Helvetica"/>
              </a:rPr>
              <a:t>Knowledge, Research and a Self-Sustaining Approach to a Global Challenge</a:t>
            </a:r>
            <a:endParaRPr lang="en-US" sz="2800" b="1" dirty="0">
              <a:solidFill>
                <a:schemeClr val="bg1">
                  <a:lumMod val="50000"/>
                </a:schemeClr>
              </a:solidFill>
              <a:latin typeface="+mn-lt"/>
              <a:cs typeface="Helvetica"/>
            </a:endParaRPr>
          </a:p>
          <a:p>
            <a:pPr fontAlgn="auto">
              <a:spcBef>
                <a:spcPts val="0"/>
              </a:spcBef>
              <a:spcAft>
                <a:spcPts val="0"/>
              </a:spcAft>
              <a:defRPr/>
            </a:pPr>
            <a:endParaRPr lang="en-US" sz="2400" dirty="0">
              <a:solidFill>
                <a:schemeClr val="tx1">
                  <a:lumMod val="50000"/>
                  <a:lumOff val="50000"/>
                </a:schemeClr>
              </a:solidFill>
              <a:latin typeface="Helvetica"/>
              <a:cs typeface="Helvetica"/>
            </a:endParaRPr>
          </a:p>
        </p:txBody>
      </p:sp>
      <p:sp>
        <p:nvSpPr>
          <p:cNvPr id="2052" name="TextBox 5"/>
          <p:cNvSpPr txBox="1">
            <a:spLocks noChangeArrowheads="1"/>
          </p:cNvSpPr>
          <p:nvPr/>
        </p:nvSpPr>
        <p:spPr bwMode="auto">
          <a:xfrm>
            <a:off x="6956425" y="966788"/>
            <a:ext cx="2006600" cy="554037"/>
          </a:xfrm>
          <a:prstGeom prst="rect">
            <a:avLst/>
          </a:prstGeom>
          <a:noFill/>
          <a:ln w="9525">
            <a:noFill/>
            <a:miter lim="800000"/>
            <a:headEnd/>
            <a:tailEnd/>
          </a:ln>
        </p:spPr>
        <p:txBody>
          <a:bodyPr>
            <a:spAutoFit/>
          </a:bodyPr>
          <a:lstStyle/>
          <a:p>
            <a:r>
              <a:rPr lang="en-US" sz="1000" b="1" dirty="0" smtClean="0">
                <a:solidFill>
                  <a:srgbClr val="7F7F7F"/>
                </a:solidFill>
                <a:latin typeface="Helvetica"/>
                <a:ea typeface="Helvetica"/>
                <a:cs typeface="Helvetica"/>
              </a:rPr>
              <a:t>November </a:t>
            </a:r>
            <a:r>
              <a:rPr lang="en-US" sz="1000" b="1" dirty="0">
                <a:solidFill>
                  <a:srgbClr val="7F7F7F"/>
                </a:solidFill>
                <a:latin typeface="Helvetica"/>
                <a:ea typeface="Helvetica"/>
                <a:cs typeface="Helvetica"/>
              </a:rPr>
              <a:t>2015</a:t>
            </a:r>
          </a:p>
          <a:p>
            <a:r>
              <a:rPr lang="en-US" sz="1000" b="1" dirty="0">
                <a:solidFill>
                  <a:srgbClr val="7F7F7F"/>
                </a:solidFill>
                <a:latin typeface="Helvetica"/>
                <a:ea typeface="Helvetica"/>
                <a:cs typeface="Helvetica"/>
              </a:rPr>
              <a:t>Sam Simpson</a:t>
            </a:r>
          </a:p>
          <a:p>
            <a:r>
              <a:rPr lang="en-US" sz="1000" b="1" dirty="0" smtClean="0">
                <a:solidFill>
                  <a:srgbClr val="7F7F7F"/>
                </a:solidFill>
                <a:latin typeface="Helvetica"/>
                <a:ea typeface="Helvetica"/>
                <a:cs typeface="Helvetica"/>
              </a:rPr>
              <a:t>DSA Ireland Conference</a:t>
            </a:r>
            <a:endParaRPr lang="en-US" sz="1000" b="1" dirty="0">
              <a:solidFill>
                <a:srgbClr val="7F7F7F"/>
              </a:solidFill>
              <a:latin typeface="Helvetica"/>
              <a:ea typeface="Helvetica"/>
              <a:cs typeface="Helvetica"/>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Background.jpg"/>
          <p:cNvPicPr>
            <a:picLocks noChangeAspect="1"/>
          </p:cNvPicPr>
          <p:nvPr/>
        </p:nvPicPr>
        <p:blipFill>
          <a:blip r:embed="rId3"/>
          <a:srcRect/>
          <a:stretch>
            <a:fillRect/>
          </a:stretch>
        </p:blipFill>
        <p:spPr bwMode="auto">
          <a:xfrm>
            <a:off x="0" y="-158750"/>
            <a:ext cx="9144000" cy="6858000"/>
          </a:xfrm>
          <a:prstGeom prst="rect">
            <a:avLst/>
          </a:prstGeom>
          <a:noFill/>
          <a:ln w="9525">
            <a:noFill/>
            <a:miter lim="800000"/>
            <a:headEnd/>
            <a:tailEnd/>
          </a:ln>
        </p:spPr>
      </p:pic>
      <p:sp>
        <p:nvSpPr>
          <p:cNvPr id="6" name="Title 5"/>
          <p:cNvSpPr>
            <a:spLocks noGrp="1"/>
          </p:cNvSpPr>
          <p:nvPr>
            <p:ph type="title"/>
          </p:nvPr>
        </p:nvSpPr>
        <p:spPr/>
        <p:txBody>
          <a:bodyPr rtlCol="0">
            <a:normAutofit/>
          </a:bodyPr>
          <a:lstStyle/>
          <a:p>
            <a:pPr fontAlgn="auto">
              <a:spcAft>
                <a:spcPts val="0"/>
              </a:spcAft>
              <a:defRPr/>
            </a:pPr>
            <a:r>
              <a:rPr lang="en-GB" sz="4800" b="1" dirty="0" smtClean="0">
                <a:solidFill>
                  <a:schemeClr val="accent6">
                    <a:lumMod val="75000"/>
                  </a:schemeClr>
                </a:solidFill>
              </a:rPr>
              <a:t>Research</a:t>
            </a:r>
            <a:endParaRPr lang="en-GB" sz="4800" b="1" dirty="0">
              <a:solidFill>
                <a:schemeClr val="accent6">
                  <a:lumMod val="75000"/>
                </a:schemeClr>
              </a:solidFill>
            </a:endParaRPr>
          </a:p>
        </p:txBody>
      </p:sp>
      <p:sp>
        <p:nvSpPr>
          <p:cNvPr id="7" name="Content Placeholder 6"/>
          <p:cNvSpPr>
            <a:spLocks noGrp="1"/>
          </p:cNvSpPr>
          <p:nvPr>
            <p:ph idx="1"/>
          </p:nvPr>
        </p:nvSpPr>
        <p:spPr>
          <a:xfrm>
            <a:off x="457200" y="1417638"/>
            <a:ext cx="8229600" cy="4702175"/>
          </a:xfrm>
        </p:spPr>
        <p:txBody>
          <a:bodyPr rtlCol="0">
            <a:normAutofit fontScale="25000" lnSpcReduction="20000"/>
          </a:bodyPr>
          <a:lstStyle/>
          <a:p>
            <a:pPr fontAlgn="auto">
              <a:spcAft>
                <a:spcPts val="0"/>
              </a:spcAft>
              <a:buFont typeface="Arial"/>
              <a:buNone/>
              <a:defRPr/>
            </a:pPr>
            <a:endParaRPr lang="en-GB" sz="4700" b="1" dirty="0" smtClean="0"/>
          </a:p>
          <a:p>
            <a:pPr algn="ctr" fontAlgn="auto">
              <a:spcAft>
                <a:spcPts val="0"/>
              </a:spcAft>
              <a:buFont typeface="Arial"/>
              <a:buNone/>
              <a:defRPr/>
            </a:pPr>
            <a:r>
              <a:rPr lang="en-GB" sz="21600" b="1" dirty="0" smtClean="0"/>
              <a:t>Desk research</a:t>
            </a:r>
          </a:p>
          <a:p>
            <a:pPr algn="ctr" fontAlgn="auto">
              <a:spcAft>
                <a:spcPts val="0"/>
              </a:spcAft>
              <a:buFont typeface="Arial"/>
              <a:buNone/>
              <a:defRPr/>
            </a:pPr>
            <a:endParaRPr lang="en-GB" sz="21600" b="1" dirty="0" smtClean="0"/>
          </a:p>
          <a:p>
            <a:pPr algn="ctr" fontAlgn="auto">
              <a:spcAft>
                <a:spcPts val="0"/>
              </a:spcAft>
              <a:buFont typeface="Arial"/>
              <a:buNone/>
              <a:defRPr/>
            </a:pPr>
            <a:r>
              <a:rPr lang="en-GB" sz="21600" b="1" dirty="0" smtClean="0"/>
              <a:t>Market intelligence</a:t>
            </a:r>
          </a:p>
          <a:p>
            <a:pPr algn="ctr" fontAlgn="auto">
              <a:spcAft>
                <a:spcPts val="0"/>
              </a:spcAft>
              <a:buNone/>
              <a:defRPr/>
            </a:pPr>
            <a:endParaRPr lang="en-GB" sz="21600" b="1" dirty="0" smtClean="0"/>
          </a:p>
          <a:p>
            <a:pPr algn="ctr" fontAlgn="auto">
              <a:spcAft>
                <a:spcPts val="0"/>
              </a:spcAft>
              <a:buNone/>
              <a:defRPr/>
            </a:pPr>
            <a:r>
              <a:rPr lang="en-GB" sz="21600" b="1" dirty="0" smtClean="0"/>
              <a:t>Primary research</a:t>
            </a:r>
          </a:p>
          <a:p>
            <a:pPr fontAlgn="auto">
              <a:spcAft>
                <a:spcPts val="0"/>
              </a:spcAft>
              <a:buFont typeface="Arial"/>
              <a:buNone/>
              <a:defRPr/>
            </a:pPr>
            <a:endParaRPr lang="en-GB" sz="9800" b="1" dirty="0" smtClean="0"/>
          </a:p>
          <a:p>
            <a:pPr fontAlgn="auto">
              <a:spcAft>
                <a:spcPts val="0"/>
              </a:spcAft>
              <a:buFont typeface="Wingdings" pitchFamily="2" charset="2"/>
              <a:buChar char="§"/>
              <a:defRPr/>
            </a:pPr>
            <a:endParaRPr lang="en-GB" sz="4400" b="1" dirty="0" smtClean="0"/>
          </a:p>
          <a:p>
            <a:pPr fontAlgn="auto">
              <a:spcAft>
                <a:spcPts val="0"/>
              </a:spcAft>
              <a:buFont typeface="Arial"/>
              <a:buNone/>
              <a:defRPr/>
            </a:pPr>
            <a:r>
              <a:rPr lang="en-GB" sz="4400" b="1" dirty="0" smtClean="0"/>
              <a:t>              </a:t>
            </a:r>
          </a:p>
          <a:p>
            <a:pPr fontAlgn="auto">
              <a:spcAft>
                <a:spcPts val="0"/>
              </a:spcAft>
              <a:buFont typeface="Wingdings" pitchFamily="2" charset="2"/>
              <a:buChar char="§"/>
              <a:defRPr/>
            </a:pPr>
            <a:endParaRPr lang="en-GB" sz="4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dissolve">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dissolve">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animEffect transition="in" filter="dissolve">
                                      <p:cBhvr>
                                        <p:cTn id="17"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Background.jpg"/>
          <p:cNvPicPr>
            <a:picLocks noChangeAspect="1"/>
          </p:cNvPicPr>
          <p:nvPr/>
        </p:nvPicPr>
        <p:blipFill>
          <a:blip r:embed="rId3"/>
          <a:srcRect/>
          <a:stretch>
            <a:fillRect/>
          </a:stretch>
        </p:blipFill>
        <p:spPr bwMode="auto">
          <a:xfrm>
            <a:off x="0" y="-158750"/>
            <a:ext cx="9144000" cy="6858000"/>
          </a:xfrm>
          <a:prstGeom prst="rect">
            <a:avLst/>
          </a:prstGeom>
          <a:noFill/>
          <a:ln w="9525">
            <a:noFill/>
            <a:miter lim="800000"/>
            <a:headEnd/>
            <a:tailEnd/>
          </a:ln>
        </p:spPr>
      </p:pic>
      <p:sp>
        <p:nvSpPr>
          <p:cNvPr id="6" name="Title 5"/>
          <p:cNvSpPr>
            <a:spLocks noGrp="1"/>
          </p:cNvSpPr>
          <p:nvPr>
            <p:ph type="title"/>
          </p:nvPr>
        </p:nvSpPr>
        <p:spPr/>
        <p:txBody>
          <a:bodyPr rtlCol="0">
            <a:noAutofit/>
          </a:bodyPr>
          <a:lstStyle/>
          <a:p>
            <a:pPr fontAlgn="auto">
              <a:spcAft>
                <a:spcPts val="0"/>
              </a:spcAft>
              <a:defRPr/>
            </a:pPr>
            <a:r>
              <a:rPr lang="en-GB" sz="3600" b="1" dirty="0" smtClean="0">
                <a:solidFill>
                  <a:schemeClr val="accent6">
                    <a:lumMod val="75000"/>
                  </a:schemeClr>
                </a:solidFill>
              </a:rPr>
              <a:t>Desk Research – socio-economic trends</a:t>
            </a:r>
            <a:endParaRPr lang="en-GB" sz="3600" b="1" dirty="0">
              <a:solidFill>
                <a:schemeClr val="accent6">
                  <a:lumMod val="75000"/>
                </a:schemeClr>
              </a:solidFill>
            </a:endParaRPr>
          </a:p>
        </p:txBody>
      </p:sp>
      <p:sp>
        <p:nvSpPr>
          <p:cNvPr id="7" name="Content Placeholder 6"/>
          <p:cNvSpPr>
            <a:spLocks noGrp="1"/>
          </p:cNvSpPr>
          <p:nvPr>
            <p:ph idx="1"/>
          </p:nvPr>
        </p:nvSpPr>
        <p:spPr>
          <a:xfrm>
            <a:off x="457200" y="1600200"/>
            <a:ext cx="8229600" cy="4213225"/>
          </a:xfrm>
        </p:spPr>
        <p:txBody>
          <a:bodyPr rtlCol="0">
            <a:normAutofit fontScale="25000" lnSpcReduction="20000"/>
          </a:bodyPr>
          <a:lstStyle/>
          <a:p>
            <a:pPr fontAlgn="auto">
              <a:spcAft>
                <a:spcPts val="0"/>
              </a:spcAft>
              <a:buFont typeface="Wingdings" pitchFamily="2" charset="2"/>
              <a:buChar char="§"/>
              <a:defRPr/>
            </a:pPr>
            <a:r>
              <a:rPr lang="en-GB" sz="12800" dirty="0" smtClean="0"/>
              <a:t>Population Growth</a:t>
            </a:r>
          </a:p>
          <a:p>
            <a:pPr fontAlgn="auto">
              <a:spcAft>
                <a:spcPts val="0"/>
              </a:spcAft>
              <a:buFont typeface="Wingdings" pitchFamily="2" charset="2"/>
              <a:buChar char="§"/>
              <a:defRPr/>
            </a:pPr>
            <a:r>
              <a:rPr lang="en-GB" sz="12800" dirty="0" smtClean="0"/>
              <a:t>Economic Growth</a:t>
            </a:r>
          </a:p>
          <a:p>
            <a:pPr fontAlgn="auto">
              <a:spcAft>
                <a:spcPts val="0"/>
              </a:spcAft>
              <a:buFont typeface="Wingdings" pitchFamily="2" charset="2"/>
              <a:buChar char="§"/>
              <a:defRPr/>
            </a:pPr>
            <a:r>
              <a:rPr lang="en-GB" sz="12800" u="sng" dirty="0" smtClean="0">
                <a:solidFill>
                  <a:schemeClr val="accent6">
                    <a:lumMod val="75000"/>
                  </a:schemeClr>
                </a:solidFill>
              </a:rPr>
              <a:t>Emerging middle class</a:t>
            </a:r>
          </a:p>
          <a:p>
            <a:pPr fontAlgn="auto">
              <a:spcAft>
                <a:spcPts val="0"/>
              </a:spcAft>
              <a:buFont typeface="Wingdings" pitchFamily="2" charset="2"/>
              <a:buChar char="§"/>
              <a:defRPr/>
            </a:pPr>
            <a:r>
              <a:rPr lang="en-GB" sz="12800" u="sng" dirty="0" smtClean="0">
                <a:solidFill>
                  <a:schemeClr val="accent6">
                    <a:lumMod val="75000"/>
                  </a:schemeClr>
                </a:solidFill>
              </a:rPr>
              <a:t>Lifestyle – disease prevalence </a:t>
            </a:r>
          </a:p>
          <a:p>
            <a:pPr fontAlgn="auto">
              <a:spcAft>
                <a:spcPts val="0"/>
              </a:spcAft>
              <a:buFont typeface="Wingdings" pitchFamily="2" charset="2"/>
              <a:buChar char="§"/>
              <a:defRPr/>
            </a:pPr>
            <a:r>
              <a:rPr lang="en-GB" sz="12800" u="sng" dirty="0" smtClean="0">
                <a:solidFill>
                  <a:schemeClr val="accent6">
                    <a:lumMod val="75000"/>
                  </a:schemeClr>
                </a:solidFill>
              </a:rPr>
              <a:t>Ageing populations</a:t>
            </a:r>
          </a:p>
          <a:p>
            <a:pPr fontAlgn="auto">
              <a:spcAft>
                <a:spcPts val="0"/>
              </a:spcAft>
              <a:buFont typeface="Wingdings" pitchFamily="2" charset="2"/>
              <a:buChar char="§"/>
              <a:defRPr/>
            </a:pPr>
            <a:r>
              <a:rPr lang="en-GB" sz="12800" dirty="0" smtClean="0"/>
              <a:t>Private medical sector &amp; PMI</a:t>
            </a:r>
          </a:p>
          <a:p>
            <a:pPr fontAlgn="auto">
              <a:spcAft>
                <a:spcPts val="0"/>
              </a:spcAft>
              <a:buFont typeface="Wingdings" pitchFamily="2" charset="2"/>
              <a:buChar char="§"/>
              <a:defRPr/>
            </a:pPr>
            <a:r>
              <a:rPr lang="en-GB" sz="12800" dirty="0" smtClean="0"/>
              <a:t>Under-provision of P&amp;O services</a:t>
            </a:r>
          </a:p>
          <a:p>
            <a:pPr fontAlgn="auto">
              <a:spcAft>
                <a:spcPts val="0"/>
              </a:spcAft>
              <a:buFont typeface="Wingdings" pitchFamily="2" charset="2"/>
              <a:buChar char="§"/>
              <a:defRPr/>
            </a:pPr>
            <a:r>
              <a:rPr lang="en-GB" sz="12800" dirty="0" smtClean="0"/>
              <a:t>Interest from private sector P&amp;O suppliers</a:t>
            </a:r>
          </a:p>
          <a:p>
            <a:pPr fontAlgn="auto">
              <a:spcAft>
                <a:spcPts val="0"/>
              </a:spcAft>
              <a:buNone/>
              <a:defRPr/>
            </a:pPr>
            <a:endParaRPr lang="en-GB" sz="14400" b="1" dirty="0" smtClean="0"/>
          </a:p>
          <a:p>
            <a:pPr fontAlgn="auto">
              <a:spcAft>
                <a:spcPts val="0"/>
              </a:spcAft>
              <a:buFont typeface="Arial"/>
              <a:buNone/>
              <a:defRPr/>
            </a:pPr>
            <a:endParaRPr lang="en-GB" sz="12800" b="1" dirty="0" smtClean="0"/>
          </a:p>
          <a:p>
            <a:pPr fontAlgn="auto">
              <a:spcAft>
                <a:spcPts val="0"/>
              </a:spcAft>
              <a:buFont typeface="Arial"/>
              <a:buNone/>
              <a:defRPr/>
            </a:pPr>
            <a:endParaRPr lang="en-GB" sz="12800" b="1" dirty="0" smtClean="0"/>
          </a:p>
          <a:p>
            <a:pPr fontAlgn="auto">
              <a:spcAft>
                <a:spcPts val="0"/>
              </a:spcAft>
              <a:buFont typeface="Arial"/>
              <a:buNone/>
              <a:defRPr/>
            </a:pPr>
            <a:endParaRPr lang="en-GB" sz="9800" b="1" dirty="0" smtClean="0"/>
          </a:p>
          <a:p>
            <a:pPr fontAlgn="auto">
              <a:spcAft>
                <a:spcPts val="0"/>
              </a:spcAft>
              <a:buFont typeface="Wingdings" pitchFamily="2" charset="2"/>
              <a:buChar char="§"/>
              <a:defRPr/>
            </a:pPr>
            <a:endParaRPr lang="en-GB" sz="4400" b="1" dirty="0" smtClean="0"/>
          </a:p>
          <a:p>
            <a:pPr fontAlgn="auto">
              <a:spcAft>
                <a:spcPts val="0"/>
              </a:spcAft>
              <a:buFont typeface="Arial"/>
              <a:buNone/>
              <a:defRPr/>
            </a:pPr>
            <a:r>
              <a:rPr lang="en-GB" sz="4400" b="1" dirty="0" smtClean="0"/>
              <a:t>              </a:t>
            </a:r>
          </a:p>
          <a:p>
            <a:pPr fontAlgn="auto">
              <a:spcAft>
                <a:spcPts val="0"/>
              </a:spcAft>
              <a:buFont typeface="Wingdings" pitchFamily="2" charset="2"/>
              <a:buChar char="§"/>
              <a:defRPr/>
            </a:pPr>
            <a:endParaRPr lang="en-GB" sz="4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dissolv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dissolve">
                                      <p:cBhvr>
                                        <p:cTn id="15" dur="500"/>
                                        <p:tgtEl>
                                          <p:spTgt spid="7">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dissolve">
                                      <p:cBhvr>
                                        <p:cTn id="18" dur="500"/>
                                        <p:tgtEl>
                                          <p:spTgt spid="7">
                                            <p:txEl>
                                              <p:pRg st="3" end="3"/>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dissolve">
                                      <p:cBhvr>
                                        <p:cTn id="21" dur="500"/>
                                        <p:tgtEl>
                                          <p:spTgt spid="7">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animEffect transition="in" filter="dissolve">
                                      <p:cBhvr>
                                        <p:cTn id="26" dur="500"/>
                                        <p:tgtEl>
                                          <p:spTgt spid="7">
                                            <p:txEl>
                                              <p:pRg st="5" end="5"/>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animEffect transition="in" filter="dissolve">
                                      <p:cBhvr>
                                        <p:cTn id="29" dur="500"/>
                                        <p:tgtEl>
                                          <p:spTgt spid="7">
                                            <p:txEl>
                                              <p:pRg st="6" end="6"/>
                                            </p:txEl>
                                          </p:spTgt>
                                        </p:tgtEl>
                                      </p:cBhvr>
                                    </p:animEffect>
                                  </p:childTnLst>
                                </p:cTn>
                              </p:par>
                              <p:par>
                                <p:cTn id="30" presetID="9" presetClass="entr" presetSubtype="0" fill="hold" nodeType="withEffect">
                                  <p:stCondLst>
                                    <p:cond delay="0"/>
                                  </p:stCondLst>
                                  <p:childTnLst>
                                    <p:set>
                                      <p:cBhvr>
                                        <p:cTn id="31" dur="1" fill="hold">
                                          <p:stCondLst>
                                            <p:cond delay="0"/>
                                          </p:stCondLst>
                                        </p:cTn>
                                        <p:tgtEl>
                                          <p:spTgt spid="7">
                                            <p:txEl>
                                              <p:pRg st="7" end="7"/>
                                            </p:txEl>
                                          </p:spTgt>
                                        </p:tgtEl>
                                        <p:attrNameLst>
                                          <p:attrName>style.visibility</p:attrName>
                                        </p:attrNameLst>
                                      </p:cBhvr>
                                      <p:to>
                                        <p:strVal val="visible"/>
                                      </p:to>
                                    </p:set>
                                    <p:animEffect transition="in" filter="dissolve">
                                      <p:cBhvr>
                                        <p:cTn id="32"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descr="Background.jpg"/>
          <p:cNvPicPr>
            <a:picLocks noChangeAspect="1"/>
          </p:cNvPicPr>
          <p:nvPr/>
        </p:nvPicPr>
        <p:blipFill>
          <a:blip r:embed="rId3"/>
          <a:srcRect/>
          <a:stretch>
            <a:fillRect/>
          </a:stretch>
        </p:blipFill>
        <p:spPr bwMode="auto">
          <a:xfrm>
            <a:off x="0" y="-158750"/>
            <a:ext cx="9144000" cy="6858000"/>
          </a:xfrm>
          <a:prstGeom prst="rect">
            <a:avLst/>
          </a:prstGeom>
          <a:noFill/>
          <a:ln w="9525">
            <a:noFill/>
            <a:miter lim="800000"/>
            <a:headEnd/>
            <a:tailEnd/>
          </a:ln>
        </p:spPr>
      </p:pic>
      <p:sp>
        <p:nvSpPr>
          <p:cNvPr id="6" name="Title 5"/>
          <p:cNvSpPr>
            <a:spLocks noGrp="1"/>
          </p:cNvSpPr>
          <p:nvPr>
            <p:ph type="title"/>
          </p:nvPr>
        </p:nvSpPr>
        <p:spPr/>
        <p:txBody>
          <a:bodyPr rtlCol="0">
            <a:normAutofit/>
          </a:bodyPr>
          <a:lstStyle/>
          <a:p>
            <a:pPr fontAlgn="auto">
              <a:spcAft>
                <a:spcPts val="0"/>
              </a:spcAft>
              <a:defRPr/>
            </a:pPr>
            <a:r>
              <a:rPr lang="en-GB" sz="4800" b="1" dirty="0" smtClean="0">
                <a:solidFill>
                  <a:schemeClr val="accent6">
                    <a:lumMod val="75000"/>
                  </a:schemeClr>
                </a:solidFill>
              </a:rPr>
              <a:t>Need for P&amp;O Services</a:t>
            </a:r>
            <a:endParaRPr lang="en-GB" sz="4800" b="1" dirty="0">
              <a:solidFill>
                <a:schemeClr val="accent6">
                  <a:lumMod val="75000"/>
                </a:schemeClr>
              </a:solidFill>
            </a:endParaRPr>
          </a:p>
        </p:txBody>
      </p:sp>
      <p:sp>
        <p:nvSpPr>
          <p:cNvPr id="12" name="Content Placeholder 11"/>
          <p:cNvSpPr>
            <a:spLocks noGrp="1"/>
          </p:cNvSpPr>
          <p:nvPr>
            <p:ph idx="1"/>
          </p:nvPr>
        </p:nvSpPr>
        <p:spPr>
          <a:xfrm>
            <a:off x="457200" y="1600200"/>
            <a:ext cx="8229600" cy="4268755"/>
          </a:xfrm>
        </p:spPr>
        <p:txBody>
          <a:bodyPr/>
          <a:lstStyle/>
          <a:p>
            <a:pPr>
              <a:buNone/>
            </a:pPr>
            <a:endParaRPr lang="en-GB" dirty="0" smtClean="0"/>
          </a:p>
          <a:p>
            <a:pPr>
              <a:buNone/>
            </a:pPr>
            <a:r>
              <a:rPr lang="en-GB" dirty="0" smtClean="0"/>
              <a:t>                                                          </a:t>
            </a:r>
            <a:r>
              <a:rPr lang="en-GB" b="1" dirty="0" smtClean="0"/>
              <a:t>2015        </a:t>
            </a:r>
            <a:r>
              <a:rPr lang="en-GB" b="1" dirty="0" smtClean="0">
                <a:solidFill>
                  <a:schemeClr val="accent6">
                    <a:lumMod val="75000"/>
                  </a:schemeClr>
                </a:solidFill>
              </a:rPr>
              <a:t>2025</a:t>
            </a:r>
          </a:p>
          <a:p>
            <a:pPr>
              <a:buNone/>
            </a:pPr>
            <a:r>
              <a:rPr lang="en-GB" b="1" dirty="0" smtClean="0"/>
              <a:t>SE Asia, Indian &amp; Sri Lanka          9.8m       </a:t>
            </a:r>
            <a:r>
              <a:rPr lang="en-GB" b="1" dirty="0" smtClean="0">
                <a:solidFill>
                  <a:schemeClr val="accent6">
                    <a:lumMod val="75000"/>
                  </a:schemeClr>
                </a:solidFill>
              </a:rPr>
              <a:t>13.0m</a:t>
            </a:r>
          </a:p>
          <a:p>
            <a:pPr>
              <a:buNone/>
            </a:pPr>
            <a:endParaRPr lang="en-GB" b="1" dirty="0" smtClean="0"/>
          </a:p>
          <a:p>
            <a:pPr>
              <a:buNone/>
            </a:pPr>
            <a:r>
              <a:rPr lang="en-GB" b="1" dirty="0" smtClean="0"/>
              <a:t>SE Asia &amp; Sri Lanka                        3.4m        </a:t>
            </a:r>
            <a:r>
              <a:rPr lang="en-GB" b="1" dirty="0" smtClean="0">
                <a:solidFill>
                  <a:schemeClr val="accent6">
                    <a:lumMod val="75000"/>
                  </a:schemeClr>
                </a:solidFill>
              </a:rPr>
              <a:t>4.4m</a:t>
            </a:r>
          </a:p>
          <a:p>
            <a:pPr>
              <a:buNone/>
            </a:pPr>
            <a:endParaRPr lang="en-GB" b="1" dirty="0" smtClean="0"/>
          </a:p>
          <a:p>
            <a:pPr>
              <a:buNone/>
            </a:pPr>
            <a:r>
              <a:rPr lang="en-GB" b="1" dirty="0" smtClean="0"/>
              <a:t>‘Exceed 4’ Countries                      2.0m        </a:t>
            </a:r>
            <a:r>
              <a:rPr lang="en-GB" b="1" dirty="0" smtClean="0">
                <a:solidFill>
                  <a:schemeClr val="accent6">
                    <a:lumMod val="75000"/>
                  </a:schemeClr>
                </a:solidFill>
              </a:rPr>
              <a:t>2.7m</a:t>
            </a:r>
          </a:p>
          <a:p>
            <a:pPr>
              <a:buNone/>
            </a:pPr>
            <a:endParaRPr lang="en-GB" b="1" dirty="0" smtClean="0"/>
          </a:p>
          <a:p>
            <a:pPr>
              <a:buNone/>
            </a:pPr>
            <a:endParaRPr lang="en-GB"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dissolve">
                                      <p:cBhvr>
                                        <p:cTn id="7" dur="500"/>
                                        <p:tgtEl>
                                          <p:spTgt spid="1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xEl>
                                              <p:pRg st="4" end="4"/>
                                            </p:txEl>
                                          </p:spTgt>
                                        </p:tgtEl>
                                        <p:attrNameLst>
                                          <p:attrName>style.visibility</p:attrName>
                                        </p:attrNameLst>
                                      </p:cBhvr>
                                      <p:to>
                                        <p:strVal val="visible"/>
                                      </p:to>
                                    </p:set>
                                    <p:animEffect transition="in" filter="dissolve">
                                      <p:cBhvr>
                                        <p:cTn id="12" dur="500"/>
                                        <p:tgtEl>
                                          <p:spTgt spid="1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xEl>
                                              <p:pRg st="6" end="6"/>
                                            </p:txEl>
                                          </p:spTgt>
                                        </p:tgtEl>
                                        <p:attrNameLst>
                                          <p:attrName>style.visibility</p:attrName>
                                        </p:attrNameLst>
                                      </p:cBhvr>
                                      <p:to>
                                        <p:strVal val="visible"/>
                                      </p:to>
                                    </p:set>
                                    <p:animEffect transition="in" filter="dissolve">
                                      <p:cBhvr>
                                        <p:cTn id="17" dur="500"/>
                                        <p:tgtEl>
                                          <p:spTgt spid="1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Background.jpg"/>
          <p:cNvPicPr>
            <a:picLocks noChangeAspect="1"/>
          </p:cNvPicPr>
          <p:nvPr/>
        </p:nvPicPr>
        <p:blipFill>
          <a:blip r:embed="rId3"/>
          <a:srcRect/>
          <a:stretch>
            <a:fillRect/>
          </a:stretch>
        </p:blipFill>
        <p:spPr bwMode="auto">
          <a:xfrm>
            <a:off x="0" y="-158750"/>
            <a:ext cx="9144000" cy="6858000"/>
          </a:xfrm>
          <a:prstGeom prst="rect">
            <a:avLst/>
          </a:prstGeom>
          <a:noFill/>
          <a:ln w="9525">
            <a:noFill/>
            <a:miter lim="800000"/>
            <a:headEnd/>
            <a:tailEnd/>
          </a:ln>
        </p:spPr>
      </p:pic>
      <p:sp>
        <p:nvSpPr>
          <p:cNvPr id="6" name="Title 5"/>
          <p:cNvSpPr>
            <a:spLocks noGrp="1"/>
          </p:cNvSpPr>
          <p:nvPr>
            <p:ph type="title"/>
          </p:nvPr>
        </p:nvSpPr>
        <p:spPr/>
        <p:txBody>
          <a:bodyPr rtlCol="0">
            <a:normAutofit/>
          </a:bodyPr>
          <a:lstStyle/>
          <a:p>
            <a:pPr fontAlgn="auto">
              <a:spcAft>
                <a:spcPts val="0"/>
              </a:spcAft>
              <a:defRPr/>
            </a:pPr>
            <a:r>
              <a:rPr lang="en-GB" sz="4800" b="1" dirty="0" smtClean="0">
                <a:solidFill>
                  <a:schemeClr val="accent6">
                    <a:lumMod val="75000"/>
                  </a:schemeClr>
                </a:solidFill>
              </a:rPr>
              <a:t>Pay for P&amp;O Services</a:t>
            </a:r>
            <a:endParaRPr lang="en-GB" sz="4800" b="1" dirty="0">
              <a:solidFill>
                <a:schemeClr val="accent6">
                  <a:lumMod val="75000"/>
                </a:schemeClr>
              </a:solidFill>
            </a:endParaRPr>
          </a:p>
        </p:txBody>
      </p:sp>
      <p:sp>
        <p:nvSpPr>
          <p:cNvPr id="7" name="Content Placeholder 6"/>
          <p:cNvSpPr>
            <a:spLocks noGrp="1"/>
          </p:cNvSpPr>
          <p:nvPr>
            <p:ph idx="1"/>
          </p:nvPr>
        </p:nvSpPr>
        <p:spPr>
          <a:xfrm>
            <a:off x="457200" y="1600200"/>
            <a:ext cx="8229600" cy="4213225"/>
          </a:xfrm>
        </p:spPr>
        <p:txBody>
          <a:bodyPr rtlCol="0">
            <a:normAutofit fontScale="40000" lnSpcReduction="20000"/>
          </a:bodyPr>
          <a:lstStyle/>
          <a:p>
            <a:pPr fontAlgn="auto">
              <a:spcAft>
                <a:spcPts val="0"/>
              </a:spcAft>
              <a:buFont typeface="Arial"/>
              <a:buNone/>
              <a:defRPr/>
            </a:pPr>
            <a:endParaRPr lang="en-GB" sz="11200" b="1" dirty="0" smtClean="0"/>
          </a:p>
          <a:p>
            <a:pPr fontAlgn="auto">
              <a:spcAft>
                <a:spcPts val="0"/>
              </a:spcAft>
              <a:buFont typeface="Wingdings" pitchFamily="2" charset="2"/>
              <a:buChar char="§"/>
              <a:defRPr/>
            </a:pPr>
            <a:endParaRPr lang="en-GB" sz="10000" b="1" dirty="0" smtClean="0"/>
          </a:p>
          <a:p>
            <a:pPr fontAlgn="auto">
              <a:spcAft>
                <a:spcPts val="0"/>
              </a:spcAft>
              <a:buFont typeface="Arial"/>
              <a:buNone/>
              <a:defRPr/>
            </a:pPr>
            <a:endParaRPr lang="en-GB" sz="12800" b="1" dirty="0" smtClean="0"/>
          </a:p>
          <a:p>
            <a:pPr fontAlgn="auto">
              <a:spcAft>
                <a:spcPts val="0"/>
              </a:spcAft>
              <a:buFont typeface="Arial"/>
              <a:buNone/>
              <a:defRPr/>
            </a:pPr>
            <a:endParaRPr lang="en-GB" sz="12800" b="1" dirty="0" smtClean="0"/>
          </a:p>
          <a:p>
            <a:pPr fontAlgn="auto">
              <a:spcAft>
                <a:spcPts val="0"/>
              </a:spcAft>
              <a:buFont typeface="Arial"/>
              <a:buNone/>
              <a:defRPr/>
            </a:pPr>
            <a:endParaRPr lang="en-GB" sz="9800" b="1" dirty="0" smtClean="0"/>
          </a:p>
          <a:p>
            <a:pPr fontAlgn="auto">
              <a:spcAft>
                <a:spcPts val="0"/>
              </a:spcAft>
              <a:buFont typeface="Wingdings" pitchFamily="2" charset="2"/>
              <a:buChar char="§"/>
              <a:defRPr/>
            </a:pPr>
            <a:endParaRPr lang="en-GB" sz="4400" b="1" dirty="0" smtClean="0"/>
          </a:p>
          <a:p>
            <a:pPr fontAlgn="auto">
              <a:spcAft>
                <a:spcPts val="0"/>
              </a:spcAft>
              <a:buFont typeface="Arial"/>
              <a:buNone/>
              <a:defRPr/>
            </a:pPr>
            <a:r>
              <a:rPr lang="en-GB" sz="4400" b="1" dirty="0" smtClean="0"/>
              <a:t>              </a:t>
            </a:r>
          </a:p>
          <a:p>
            <a:pPr fontAlgn="auto">
              <a:spcAft>
                <a:spcPts val="0"/>
              </a:spcAft>
              <a:buFont typeface="Wingdings" pitchFamily="2" charset="2"/>
              <a:buChar char="§"/>
              <a:defRPr/>
            </a:pPr>
            <a:endParaRPr lang="en-GB" sz="4400" b="1" dirty="0"/>
          </a:p>
        </p:txBody>
      </p:sp>
      <p:pic>
        <p:nvPicPr>
          <p:cNvPr id="5" name="Picture 3"/>
          <p:cNvPicPr>
            <a:picLocks noChangeAspect="1" noChangeArrowheads="1"/>
          </p:cNvPicPr>
          <p:nvPr/>
        </p:nvPicPr>
        <p:blipFill>
          <a:blip r:embed="rId4"/>
          <a:srcRect/>
          <a:stretch>
            <a:fillRect/>
          </a:stretch>
        </p:blipFill>
        <p:spPr bwMode="auto">
          <a:xfrm>
            <a:off x="2519265" y="1850182"/>
            <a:ext cx="4316187" cy="392329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rtlCol="0">
            <a:normAutofit/>
          </a:bodyPr>
          <a:lstStyle/>
          <a:p>
            <a:pPr fontAlgn="auto">
              <a:spcAft>
                <a:spcPts val="0"/>
              </a:spcAft>
              <a:defRPr/>
            </a:pPr>
            <a:r>
              <a:rPr lang="en-GB" sz="4800" b="1" dirty="0" smtClean="0">
                <a:solidFill>
                  <a:schemeClr val="accent6">
                    <a:lumMod val="75000"/>
                  </a:schemeClr>
                </a:solidFill>
              </a:rPr>
              <a:t>Value of Private P&amp;O Market</a:t>
            </a:r>
            <a:endParaRPr lang="en-GB" sz="4800" b="1" dirty="0">
              <a:solidFill>
                <a:schemeClr val="accent6">
                  <a:lumMod val="75000"/>
                </a:schemeClr>
              </a:solidFill>
            </a:endParaRPr>
          </a:p>
        </p:txBody>
      </p:sp>
      <p:pic>
        <p:nvPicPr>
          <p:cNvPr id="3077" name="Picture 5" descr="C:\Users\Sam\Google Drive\DSA Ireland\Conference 2015\Business Plan Tables\Graphic Market Value.jpg"/>
          <p:cNvPicPr>
            <a:picLocks noGrp="1" noChangeAspect="1" noChangeArrowheads="1"/>
          </p:cNvPicPr>
          <p:nvPr>
            <p:ph idx="1"/>
          </p:nvPr>
        </p:nvPicPr>
        <p:blipFill>
          <a:blip r:embed="rId3"/>
          <a:srcRect/>
          <a:stretch>
            <a:fillRect/>
          </a:stretch>
        </p:blipFill>
        <p:spPr bwMode="auto">
          <a:xfrm>
            <a:off x="1959430" y="1797034"/>
            <a:ext cx="5474026" cy="4329130"/>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Background.jpg"/>
          <p:cNvPicPr>
            <a:picLocks noChangeAspect="1"/>
          </p:cNvPicPr>
          <p:nvPr/>
        </p:nvPicPr>
        <p:blipFill>
          <a:blip r:embed="rId3"/>
          <a:srcRect/>
          <a:stretch>
            <a:fillRect/>
          </a:stretch>
        </p:blipFill>
        <p:spPr bwMode="auto">
          <a:xfrm>
            <a:off x="0" y="-185119"/>
            <a:ext cx="9144000" cy="6858000"/>
          </a:xfrm>
          <a:prstGeom prst="rect">
            <a:avLst/>
          </a:prstGeom>
          <a:noFill/>
          <a:ln w="9525">
            <a:noFill/>
            <a:miter lim="800000"/>
            <a:headEnd/>
            <a:tailEnd/>
          </a:ln>
        </p:spPr>
      </p:pic>
      <p:sp>
        <p:nvSpPr>
          <p:cNvPr id="6" name="Title 5"/>
          <p:cNvSpPr>
            <a:spLocks noGrp="1"/>
          </p:cNvSpPr>
          <p:nvPr>
            <p:ph type="title"/>
          </p:nvPr>
        </p:nvSpPr>
        <p:spPr/>
        <p:txBody>
          <a:bodyPr rtlCol="0">
            <a:normAutofit/>
          </a:bodyPr>
          <a:lstStyle/>
          <a:p>
            <a:pPr fontAlgn="auto">
              <a:spcAft>
                <a:spcPts val="0"/>
              </a:spcAft>
              <a:defRPr/>
            </a:pPr>
            <a:r>
              <a:rPr lang="en-GB" sz="4800" b="1" dirty="0" smtClean="0">
                <a:solidFill>
                  <a:schemeClr val="accent6">
                    <a:lumMod val="75000"/>
                  </a:schemeClr>
                </a:solidFill>
              </a:rPr>
              <a:t>Market Intelligence</a:t>
            </a:r>
            <a:endParaRPr lang="en-GB" sz="4800" b="1" dirty="0">
              <a:solidFill>
                <a:schemeClr val="accent6">
                  <a:lumMod val="75000"/>
                </a:schemeClr>
              </a:solidFill>
            </a:endParaRPr>
          </a:p>
        </p:txBody>
      </p:sp>
      <p:sp>
        <p:nvSpPr>
          <p:cNvPr id="7" name="Content Placeholder 6"/>
          <p:cNvSpPr>
            <a:spLocks noGrp="1"/>
          </p:cNvSpPr>
          <p:nvPr>
            <p:ph idx="1"/>
          </p:nvPr>
        </p:nvSpPr>
        <p:spPr>
          <a:xfrm>
            <a:off x="457200" y="1417638"/>
            <a:ext cx="8229600" cy="4395787"/>
          </a:xfrm>
        </p:spPr>
        <p:txBody>
          <a:bodyPr rtlCol="0">
            <a:normAutofit fontScale="92500" lnSpcReduction="20000"/>
          </a:bodyPr>
          <a:lstStyle/>
          <a:p>
            <a:pPr fontAlgn="auto">
              <a:spcAft>
                <a:spcPts val="0"/>
              </a:spcAft>
              <a:buFont typeface="Arial"/>
              <a:buNone/>
              <a:defRPr/>
            </a:pPr>
            <a:endParaRPr lang="en-GB" sz="12800" b="1" dirty="0" smtClean="0"/>
          </a:p>
          <a:p>
            <a:pPr fontAlgn="auto">
              <a:spcAft>
                <a:spcPts val="0"/>
              </a:spcAft>
              <a:buFont typeface="Arial"/>
              <a:buNone/>
              <a:defRPr/>
            </a:pPr>
            <a:endParaRPr lang="en-GB" sz="9800" b="1" dirty="0" smtClean="0"/>
          </a:p>
          <a:p>
            <a:pPr fontAlgn="auto">
              <a:spcAft>
                <a:spcPts val="0"/>
              </a:spcAft>
              <a:buFont typeface="Wingdings" pitchFamily="2" charset="2"/>
              <a:buChar char="§"/>
              <a:defRPr/>
            </a:pPr>
            <a:endParaRPr lang="en-GB" sz="4400" b="1" dirty="0" smtClean="0"/>
          </a:p>
          <a:p>
            <a:pPr fontAlgn="auto">
              <a:spcAft>
                <a:spcPts val="0"/>
              </a:spcAft>
              <a:buFont typeface="Arial"/>
              <a:buNone/>
              <a:defRPr/>
            </a:pPr>
            <a:r>
              <a:rPr lang="en-GB" sz="4400" b="1" dirty="0" smtClean="0"/>
              <a:t>              </a:t>
            </a:r>
          </a:p>
          <a:p>
            <a:pPr fontAlgn="auto">
              <a:spcAft>
                <a:spcPts val="0"/>
              </a:spcAft>
              <a:buFont typeface="Wingdings" pitchFamily="2" charset="2"/>
              <a:buChar char="§"/>
              <a:defRPr/>
            </a:pPr>
            <a:endParaRPr lang="en-GB" sz="4400" b="1" dirty="0"/>
          </a:p>
        </p:txBody>
      </p:sp>
      <p:sp>
        <p:nvSpPr>
          <p:cNvPr id="9" name="Rounded Rectangular Callout 8"/>
          <p:cNvSpPr/>
          <p:nvPr/>
        </p:nvSpPr>
        <p:spPr>
          <a:xfrm>
            <a:off x="4683967" y="2090057"/>
            <a:ext cx="3380792" cy="1153824"/>
          </a:xfrm>
          <a:prstGeom prst="wedgeRoundRectCallout">
            <a:avLst>
              <a:gd name="adj1" fmla="val -35157"/>
              <a:gd name="adj2" fmla="val 66543"/>
              <a:gd name="adj3" fmla="val 16667"/>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Aft>
                <a:spcPts val="0"/>
              </a:spcAft>
              <a:buFont typeface="Arial"/>
              <a:buNone/>
              <a:defRPr/>
            </a:pPr>
            <a:r>
              <a:rPr lang="en-GB" sz="3600" b="1" dirty="0" smtClean="0">
                <a:solidFill>
                  <a:schemeClr val="tx1"/>
                </a:solidFill>
              </a:rPr>
              <a:t>Barriers / Challenges</a:t>
            </a:r>
          </a:p>
        </p:txBody>
      </p:sp>
      <p:sp>
        <p:nvSpPr>
          <p:cNvPr id="10" name="Rounded Rectangular Callout 9"/>
          <p:cNvSpPr/>
          <p:nvPr/>
        </p:nvSpPr>
        <p:spPr>
          <a:xfrm>
            <a:off x="777551" y="3741576"/>
            <a:ext cx="3396342" cy="1100889"/>
          </a:xfrm>
          <a:prstGeom prst="wedgeRoundRectCallout">
            <a:avLst>
              <a:gd name="adj1" fmla="val -35913"/>
              <a:gd name="adj2" fmla="val 78226"/>
              <a:gd name="adj3" fmla="val 16667"/>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Aft>
                <a:spcPts val="0"/>
              </a:spcAft>
              <a:buFont typeface="Arial"/>
              <a:buNone/>
              <a:defRPr/>
            </a:pPr>
            <a:r>
              <a:rPr lang="en-GB" sz="3600" b="1" dirty="0" smtClean="0">
                <a:solidFill>
                  <a:schemeClr val="tx1"/>
                </a:solidFill>
              </a:rPr>
              <a:t>Competitor Attitudes</a:t>
            </a:r>
          </a:p>
        </p:txBody>
      </p:sp>
      <p:sp>
        <p:nvSpPr>
          <p:cNvPr id="11" name="Rounded Rectangular Callout 10"/>
          <p:cNvSpPr/>
          <p:nvPr/>
        </p:nvSpPr>
        <p:spPr>
          <a:xfrm>
            <a:off x="4683967" y="3918857"/>
            <a:ext cx="3564294" cy="1287501"/>
          </a:xfrm>
          <a:prstGeom prst="wedgeRoundRectCallout">
            <a:avLst>
              <a:gd name="adj1" fmla="val -29389"/>
              <a:gd name="adj2" fmla="val 89010"/>
              <a:gd name="adj3" fmla="val 16667"/>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Aft>
                <a:spcPts val="0"/>
              </a:spcAft>
              <a:buFont typeface="Arial"/>
              <a:buNone/>
              <a:defRPr/>
            </a:pPr>
            <a:r>
              <a:rPr lang="en-GB" sz="3600" b="1" dirty="0" smtClean="0">
                <a:solidFill>
                  <a:schemeClr val="tx1"/>
                </a:solidFill>
              </a:rPr>
              <a:t>Exceed Advantages</a:t>
            </a:r>
          </a:p>
        </p:txBody>
      </p:sp>
      <p:sp>
        <p:nvSpPr>
          <p:cNvPr id="12" name="Rounded Rectangular Callout 11"/>
          <p:cNvSpPr/>
          <p:nvPr/>
        </p:nvSpPr>
        <p:spPr>
          <a:xfrm>
            <a:off x="908179" y="1707502"/>
            <a:ext cx="2553478" cy="1153824"/>
          </a:xfrm>
          <a:prstGeom prst="wedgeRoundRectCallout">
            <a:avLst>
              <a:gd name="adj1" fmla="val -30563"/>
              <a:gd name="adj2" fmla="val 77119"/>
              <a:gd name="adj3" fmla="val 16667"/>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Aft>
                <a:spcPts val="0"/>
              </a:spcAft>
              <a:buFont typeface="Arial"/>
              <a:buNone/>
              <a:defRPr/>
            </a:pPr>
            <a:r>
              <a:rPr lang="en-GB" sz="3600" b="1" dirty="0" smtClean="0">
                <a:solidFill>
                  <a:schemeClr val="tx1"/>
                </a:solidFill>
              </a:rPr>
              <a:t>Customers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chemeClr val="accent6">
                    <a:lumMod val="75000"/>
                  </a:schemeClr>
                </a:solidFill>
              </a:rPr>
              <a:t>Primary Research - Distribution</a:t>
            </a:r>
            <a:endParaRPr lang="en-GB" b="1" dirty="0">
              <a:solidFill>
                <a:schemeClr val="accent6">
                  <a:lumMod val="75000"/>
                </a:schemeClr>
              </a:solidFill>
            </a:endParaRPr>
          </a:p>
        </p:txBody>
      </p:sp>
      <p:sp>
        <p:nvSpPr>
          <p:cNvPr id="3" name="Content Placeholder 2"/>
          <p:cNvSpPr>
            <a:spLocks noGrp="1"/>
          </p:cNvSpPr>
          <p:nvPr>
            <p:ph idx="1"/>
          </p:nvPr>
        </p:nvSpPr>
        <p:spPr/>
        <p:txBody>
          <a:bodyPr/>
          <a:lstStyle/>
          <a:p>
            <a:pPr>
              <a:buFont typeface="Wingdings" pitchFamily="2" charset="2"/>
              <a:buChar char="§"/>
            </a:pPr>
            <a:r>
              <a:rPr lang="en-GB" dirty="0" smtClean="0"/>
              <a:t>Survey of  purchasing behaviour of 12 main buyers in Sri Lanka</a:t>
            </a:r>
          </a:p>
          <a:p>
            <a:pPr>
              <a:buFont typeface="Wingdings" pitchFamily="2" charset="2"/>
              <a:buChar char="§"/>
            </a:pPr>
            <a:r>
              <a:rPr lang="en-GB" dirty="0" smtClean="0"/>
              <a:t>Market Value Sri Lanka</a:t>
            </a:r>
          </a:p>
          <a:p>
            <a:pPr>
              <a:buFont typeface="Wingdings" pitchFamily="2" charset="2"/>
              <a:buChar char="§"/>
            </a:pPr>
            <a:r>
              <a:rPr lang="en-GB" dirty="0" smtClean="0"/>
              <a:t>Extrapolation</a:t>
            </a:r>
          </a:p>
          <a:p>
            <a:pPr>
              <a:buFont typeface="Wingdings" pitchFamily="2" charset="2"/>
              <a:buChar char="§"/>
            </a:pPr>
            <a:r>
              <a:rPr lang="en-GB" dirty="0" smtClean="0"/>
              <a:t>$30m market in 4 countries</a:t>
            </a:r>
          </a:p>
          <a:p>
            <a:pPr>
              <a:buFont typeface="Wingdings" pitchFamily="2" charset="2"/>
              <a:buChar char="§"/>
            </a:pPr>
            <a:r>
              <a:rPr lang="en-GB" dirty="0" smtClean="0"/>
              <a:t>Strong interest in dependable local supply</a:t>
            </a:r>
          </a:p>
          <a:p>
            <a:pPr>
              <a:buFont typeface="Wingdings" pitchFamily="2" charset="2"/>
              <a:buChar char="§"/>
            </a:pPr>
            <a:r>
              <a:rPr lang="en-GB" dirty="0" smtClean="0"/>
              <a:t>Exceed advantages</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Background.jpg"/>
          <p:cNvPicPr>
            <a:picLocks noChangeAspect="1"/>
          </p:cNvPicPr>
          <p:nvPr/>
        </p:nvPicPr>
        <p:blipFill>
          <a:blip r:embed="rId2"/>
          <a:srcRect/>
          <a:stretch>
            <a:fillRect/>
          </a:stretch>
        </p:blipFill>
        <p:spPr bwMode="auto">
          <a:xfrm>
            <a:off x="-182563" y="0"/>
            <a:ext cx="9144001" cy="6858000"/>
          </a:xfrm>
          <a:prstGeom prst="rect">
            <a:avLst/>
          </a:prstGeom>
          <a:noFill/>
          <a:ln w="9525">
            <a:noFill/>
            <a:miter lim="800000"/>
            <a:headEnd/>
            <a:tailEnd/>
          </a:ln>
        </p:spPr>
      </p:pic>
      <p:sp>
        <p:nvSpPr>
          <p:cNvPr id="6" name="Title 5"/>
          <p:cNvSpPr>
            <a:spLocks noGrp="1"/>
          </p:cNvSpPr>
          <p:nvPr>
            <p:ph type="title"/>
          </p:nvPr>
        </p:nvSpPr>
        <p:spPr/>
        <p:txBody>
          <a:bodyPr rtlCol="0">
            <a:normAutofit/>
          </a:bodyPr>
          <a:lstStyle/>
          <a:p>
            <a:pPr fontAlgn="auto">
              <a:spcAft>
                <a:spcPts val="0"/>
              </a:spcAft>
              <a:defRPr/>
            </a:pPr>
            <a:r>
              <a:rPr lang="en-GB" sz="4800" b="1" dirty="0" smtClean="0">
                <a:solidFill>
                  <a:schemeClr val="accent6">
                    <a:lumMod val="75000"/>
                  </a:schemeClr>
                </a:solidFill>
              </a:rPr>
              <a:t>What are we doing?</a:t>
            </a:r>
            <a:endParaRPr lang="en-GB" sz="4800" b="1" dirty="0">
              <a:solidFill>
                <a:schemeClr val="accent6">
                  <a:lumMod val="75000"/>
                </a:schemeClr>
              </a:solidFill>
            </a:endParaRPr>
          </a:p>
        </p:txBody>
      </p:sp>
      <p:sp>
        <p:nvSpPr>
          <p:cNvPr id="14340" name="Content Placeholder 6"/>
          <p:cNvSpPr>
            <a:spLocks noGrp="1"/>
          </p:cNvSpPr>
          <p:nvPr>
            <p:ph idx="1"/>
          </p:nvPr>
        </p:nvSpPr>
        <p:spPr/>
        <p:txBody>
          <a:bodyPr/>
          <a:lstStyle/>
          <a:p>
            <a:pPr>
              <a:buFont typeface="Wingdings" pitchFamily="2" charset="2"/>
              <a:buChar char="§"/>
            </a:pPr>
            <a:r>
              <a:rPr lang="en-GB" b="1" dirty="0" smtClean="0"/>
              <a:t>Network of Private P&amp;O </a:t>
            </a:r>
          </a:p>
          <a:p>
            <a:pPr>
              <a:buFont typeface="Arial" pitchFamily="34" charset="0"/>
              <a:buNone/>
            </a:pPr>
            <a:r>
              <a:rPr lang="en-GB" b="1" dirty="0" smtClean="0"/>
              <a:t>    Clinics in South and </a:t>
            </a:r>
          </a:p>
          <a:p>
            <a:pPr>
              <a:buFont typeface="Arial" pitchFamily="34" charset="0"/>
              <a:buNone/>
            </a:pPr>
            <a:r>
              <a:rPr lang="en-GB" b="1" dirty="0" smtClean="0"/>
              <a:t>    South-East Asia</a:t>
            </a:r>
          </a:p>
          <a:p>
            <a:pPr>
              <a:buFont typeface="Wingdings" pitchFamily="2" charset="2"/>
              <a:buChar char="§"/>
            </a:pPr>
            <a:r>
              <a:rPr lang="en-GB" b="1" dirty="0" smtClean="0"/>
              <a:t>Distribution /</a:t>
            </a:r>
          </a:p>
          <a:p>
            <a:pPr>
              <a:buFont typeface="Arial" pitchFamily="34" charset="0"/>
              <a:buNone/>
            </a:pPr>
            <a:r>
              <a:rPr lang="en-GB" b="1" dirty="0" smtClean="0"/>
              <a:t>    Manufacturing </a:t>
            </a:r>
          </a:p>
          <a:p>
            <a:pPr>
              <a:buFont typeface="Arial" pitchFamily="34" charset="0"/>
              <a:buNone/>
            </a:pPr>
            <a:r>
              <a:rPr lang="en-GB" b="1" dirty="0" smtClean="0"/>
              <a:t>    facilities</a:t>
            </a:r>
          </a:p>
          <a:p>
            <a:pPr>
              <a:buFont typeface="Wingdings" pitchFamily="2" charset="2"/>
              <a:buChar char="§"/>
            </a:pPr>
            <a:r>
              <a:rPr lang="en-GB" b="1" dirty="0" smtClean="0"/>
              <a:t>Funding</a:t>
            </a:r>
          </a:p>
          <a:p>
            <a:pPr>
              <a:buFont typeface="Wingdings" pitchFamily="2" charset="2"/>
              <a:buChar char="§"/>
            </a:pPr>
            <a:endParaRPr lang="en-GB" b="1" dirty="0" smtClean="0"/>
          </a:p>
        </p:txBody>
      </p:sp>
      <p:pic>
        <p:nvPicPr>
          <p:cNvPr id="14341" name="Picture 2" descr="C:\Users\Sam\Google Drive\business planning\SE Asia\Business Plans\Graphics\Map no title.jpg"/>
          <p:cNvPicPr>
            <a:picLocks noChangeAspect="1" noChangeArrowheads="1"/>
          </p:cNvPicPr>
          <p:nvPr/>
        </p:nvPicPr>
        <p:blipFill>
          <a:blip r:embed="rId3"/>
          <a:srcRect/>
          <a:stretch>
            <a:fillRect/>
          </a:stretch>
        </p:blipFill>
        <p:spPr bwMode="auto">
          <a:xfrm>
            <a:off x="4389438" y="2362200"/>
            <a:ext cx="4167187" cy="3521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dissolve">
                                      <p:cBhvr>
                                        <p:cTn id="7" dur="500"/>
                                        <p:tgtEl>
                                          <p:spTgt spid="1434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340">
                                            <p:txEl>
                                              <p:pRg st="0" end="0"/>
                                            </p:txEl>
                                          </p:spTgt>
                                        </p:tgtEl>
                                        <p:attrNameLst>
                                          <p:attrName>style.visibility</p:attrName>
                                        </p:attrNameLst>
                                      </p:cBhvr>
                                      <p:to>
                                        <p:strVal val="visible"/>
                                      </p:to>
                                    </p:set>
                                    <p:animEffect transition="in" filter="dissolve">
                                      <p:cBhvr>
                                        <p:cTn id="12" dur="500"/>
                                        <p:tgtEl>
                                          <p:spTgt spid="14340">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14340">
                                            <p:txEl>
                                              <p:pRg st="1" end="1"/>
                                            </p:txEl>
                                          </p:spTgt>
                                        </p:tgtEl>
                                        <p:attrNameLst>
                                          <p:attrName>style.visibility</p:attrName>
                                        </p:attrNameLst>
                                      </p:cBhvr>
                                      <p:to>
                                        <p:strVal val="visible"/>
                                      </p:to>
                                    </p:set>
                                    <p:animEffect transition="in" filter="dissolve">
                                      <p:cBhvr>
                                        <p:cTn id="15" dur="500"/>
                                        <p:tgtEl>
                                          <p:spTgt spid="14340">
                                            <p:txEl>
                                              <p:pRg st="1" end="1"/>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4340">
                                            <p:txEl>
                                              <p:pRg st="2" end="2"/>
                                            </p:txEl>
                                          </p:spTgt>
                                        </p:tgtEl>
                                        <p:attrNameLst>
                                          <p:attrName>style.visibility</p:attrName>
                                        </p:attrNameLst>
                                      </p:cBhvr>
                                      <p:to>
                                        <p:strVal val="visible"/>
                                      </p:to>
                                    </p:set>
                                    <p:animEffect transition="in" filter="dissolve">
                                      <p:cBhvr>
                                        <p:cTn id="18" dur="500"/>
                                        <p:tgtEl>
                                          <p:spTgt spid="14340">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14340">
                                            <p:txEl>
                                              <p:pRg st="3" end="3"/>
                                            </p:txEl>
                                          </p:spTgt>
                                        </p:tgtEl>
                                        <p:attrNameLst>
                                          <p:attrName>style.visibility</p:attrName>
                                        </p:attrNameLst>
                                      </p:cBhvr>
                                      <p:to>
                                        <p:strVal val="visible"/>
                                      </p:to>
                                    </p:set>
                                    <p:animEffect transition="in" filter="dissolve">
                                      <p:cBhvr>
                                        <p:cTn id="23" dur="500"/>
                                        <p:tgtEl>
                                          <p:spTgt spid="14340">
                                            <p:txEl>
                                              <p:pRg st="3" end="3"/>
                                            </p:txEl>
                                          </p:spTgt>
                                        </p:tgtEl>
                                      </p:cBhvr>
                                    </p:animEffect>
                                  </p:childTnLst>
                                </p:cTn>
                              </p:par>
                              <p:par>
                                <p:cTn id="24" presetID="9" presetClass="entr" presetSubtype="0" fill="hold" nodeType="withEffect">
                                  <p:stCondLst>
                                    <p:cond delay="0"/>
                                  </p:stCondLst>
                                  <p:childTnLst>
                                    <p:set>
                                      <p:cBhvr>
                                        <p:cTn id="25" dur="1" fill="hold">
                                          <p:stCondLst>
                                            <p:cond delay="0"/>
                                          </p:stCondLst>
                                        </p:cTn>
                                        <p:tgtEl>
                                          <p:spTgt spid="14340">
                                            <p:txEl>
                                              <p:pRg st="4" end="4"/>
                                            </p:txEl>
                                          </p:spTgt>
                                        </p:tgtEl>
                                        <p:attrNameLst>
                                          <p:attrName>style.visibility</p:attrName>
                                        </p:attrNameLst>
                                      </p:cBhvr>
                                      <p:to>
                                        <p:strVal val="visible"/>
                                      </p:to>
                                    </p:set>
                                    <p:animEffect transition="in" filter="dissolve">
                                      <p:cBhvr>
                                        <p:cTn id="26" dur="500"/>
                                        <p:tgtEl>
                                          <p:spTgt spid="14340">
                                            <p:txEl>
                                              <p:pRg st="4" end="4"/>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14340">
                                            <p:txEl>
                                              <p:pRg st="5" end="5"/>
                                            </p:txEl>
                                          </p:spTgt>
                                        </p:tgtEl>
                                        <p:attrNameLst>
                                          <p:attrName>style.visibility</p:attrName>
                                        </p:attrNameLst>
                                      </p:cBhvr>
                                      <p:to>
                                        <p:strVal val="visible"/>
                                      </p:to>
                                    </p:set>
                                    <p:animEffect transition="in" filter="dissolve">
                                      <p:cBhvr>
                                        <p:cTn id="29" dur="500"/>
                                        <p:tgtEl>
                                          <p:spTgt spid="14340">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14340">
                                            <p:txEl>
                                              <p:pRg st="6" end="6"/>
                                            </p:txEl>
                                          </p:spTgt>
                                        </p:tgtEl>
                                        <p:attrNameLst>
                                          <p:attrName>style.visibility</p:attrName>
                                        </p:attrNameLst>
                                      </p:cBhvr>
                                      <p:to>
                                        <p:strVal val="visible"/>
                                      </p:to>
                                    </p:set>
                                    <p:animEffect transition="in" filter="dissolve">
                                      <p:cBhvr>
                                        <p:cTn id="34" dur="500"/>
                                        <p:tgtEl>
                                          <p:spTgt spid="1434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Background.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 name="Title 5"/>
          <p:cNvSpPr>
            <a:spLocks noGrp="1"/>
          </p:cNvSpPr>
          <p:nvPr>
            <p:ph type="title"/>
          </p:nvPr>
        </p:nvSpPr>
        <p:spPr/>
        <p:txBody>
          <a:bodyPr rtlCol="0">
            <a:normAutofit/>
          </a:bodyPr>
          <a:lstStyle/>
          <a:p>
            <a:pPr fontAlgn="auto">
              <a:spcAft>
                <a:spcPts val="0"/>
              </a:spcAft>
              <a:defRPr/>
            </a:pPr>
            <a:r>
              <a:rPr lang="en-GB" b="1" dirty="0" smtClean="0">
                <a:solidFill>
                  <a:schemeClr val="accent6">
                    <a:lumMod val="75000"/>
                  </a:schemeClr>
                </a:solidFill>
              </a:rPr>
              <a:t>Structure</a:t>
            </a:r>
            <a:endParaRPr lang="en-GB" b="1" dirty="0">
              <a:solidFill>
                <a:schemeClr val="accent6">
                  <a:lumMod val="75000"/>
                </a:schemeClr>
              </a:solidFill>
            </a:endParaRPr>
          </a:p>
        </p:txBody>
      </p:sp>
      <p:pic>
        <p:nvPicPr>
          <p:cNvPr id="4098" name="Picture 2" descr="C:\Users\Sam\Google Drive\DSA Ireland\Conference 2015\Pictures\Screen Shot 2015-10-20 at 11.18.36.jpg"/>
          <p:cNvPicPr>
            <a:picLocks noGrp="1" noChangeAspect="1" noChangeArrowheads="1"/>
          </p:cNvPicPr>
          <p:nvPr>
            <p:ph idx="1"/>
          </p:nvPr>
        </p:nvPicPr>
        <p:blipFill>
          <a:blip r:embed="rId4"/>
          <a:srcRect/>
          <a:stretch>
            <a:fillRect/>
          </a:stretch>
        </p:blipFill>
        <p:spPr bwMode="auto">
          <a:xfrm>
            <a:off x="1239475" y="1600200"/>
            <a:ext cx="6665049" cy="4525963"/>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Background.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 name="Title 5"/>
          <p:cNvSpPr>
            <a:spLocks noGrp="1"/>
          </p:cNvSpPr>
          <p:nvPr>
            <p:ph type="title"/>
          </p:nvPr>
        </p:nvSpPr>
        <p:spPr/>
        <p:txBody>
          <a:bodyPr rtlCol="0">
            <a:normAutofit/>
          </a:bodyPr>
          <a:lstStyle/>
          <a:p>
            <a:pPr fontAlgn="auto">
              <a:spcAft>
                <a:spcPts val="0"/>
              </a:spcAft>
              <a:defRPr/>
            </a:pPr>
            <a:r>
              <a:rPr lang="en-GB" b="1" dirty="0" smtClean="0">
                <a:solidFill>
                  <a:schemeClr val="accent6">
                    <a:lumMod val="75000"/>
                  </a:schemeClr>
                </a:solidFill>
              </a:rPr>
              <a:t>2025 – Transformational Change</a:t>
            </a:r>
            <a:endParaRPr lang="en-GB" b="1" dirty="0">
              <a:solidFill>
                <a:schemeClr val="accent6">
                  <a:lumMod val="75000"/>
                </a:schemeClr>
              </a:solidFill>
            </a:endParaRPr>
          </a:p>
        </p:txBody>
      </p:sp>
      <p:sp>
        <p:nvSpPr>
          <p:cNvPr id="5" name="Content Placeholder 4"/>
          <p:cNvSpPr>
            <a:spLocks noGrp="1"/>
          </p:cNvSpPr>
          <p:nvPr>
            <p:ph idx="1"/>
          </p:nvPr>
        </p:nvSpPr>
        <p:spPr>
          <a:xfrm>
            <a:off x="457200" y="1600201"/>
            <a:ext cx="8229600" cy="4348424"/>
          </a:xfrm>
        </p:spPr>
        <p:txBody>
          <a:bodyPr/>
          <a:lstStyle/>
          <a:p>
            <a:pPr>
              <a:buNone/>
            </a:pPr>
            <a:r>
              <a:rPr lang="en-GB" b="1" dirty="0" smtClean="0"/>
              <a:t>Outlets                                            Annual      </a:t>
            </a:r>
            <a:r>
              <a:rPr lang="en-GB" b="1" dirty="0" smtClean="0">
                <a:solidFill>
                  <a:schemeClr val="accent6">
                    <a:lumMod val="75000"/>
                  </a:schemeClr>
                </a:solidFill>
              </a:rPr>
              <a:t>Total </a:t>
            </a:r>
          </a:p>
          <a:p>
            <a:pPr>
              <a:buNone/>
            </a:pPr>
            <a:r>
              <a:rPr lang="en-GB" b="1" dirty="0" smtClean="0"/>
              <a:t>                                                          Clients    </a:t>
            </a:r>
            <a:r>
              <a:rPr lang="en-GB" b="1" dirty="0" err="1" smtClean="0">
                <a:solidFill>
                  <a:schemeClr val="accent6">
                    <a:lumMod val="75000"/>
                  </a:schemeClr>
                </a:solidFill>
              </a:rPr>
              <a:t>Clients</a:t>
            </a:r>
            <a:endParaRPr lang="en-GB" b="1" dirty="0" smtClean="0">
              <a:solidFill>
                <a:schemeClr val="accent6">
                  <a:lumMod val="75000"/>
                </a:schemeClr>
              </a:solidFill>
            </a:endParaRPr>
          </a:p>
          <a:p>
            <a:pPr>
              <a:buNone/>
            </a:pPr>
            <a:r>
              <a:rPr lang="en-GB" dirty="0" smtClean="0"/>
              <a:t>100 Private Clinics                         4,800    </a:t>
            </a:r>
            <a:r>
              <a:rPr lang="en-GB" dirty="0" smtClean="0">
                <a:solidFill>
                  <a:schemeClr val="accent6">
                    <a:lumMod val="75000"/>
                  </a:schemeClr>
                </a:solidFill>
              </a:rPr>
              <a:t>480,000</a:t>
            </a:r>
          </a:p>
          <a:p>
            <a:pPr>
              <a:buNone/>
            </a:pPr>
            <a:r>
              <a:rPr lang="en-GB" dirty="0" smtClean="0"/>
              <a:t>Services 12 Private Hospitals       3,000      </a:t>
            </a:r>
            <a:r>
              <a:rPr lang="en-GB" dirty="0" smtClean="0">
                <a:solidFill>
                  <a:schemeClr val="accent6">
                    <a:lumMod val="75000"/>
                  </a:schemeClr>
                </a:solidFill>
              </a:rPr>
              <a:t>36,000</a:t>
            </a:r>
          </a:p>
          <a:p>
            <a:pPr>
              <a:buNone/>
            </a:pPr>
            <a:r>
              <a:rPr lang="en-GB" dirty="0" smtClean="0">
                <a:solidFill>
                  <a:schemeClr val="accent6">
                    <a:lumMod val="75000"/>
                  </a:schemeClr>
                </a:solidFill>
              </a:rPr>
              <a:t>9 P&amp;O Schools                               </a:t>
            </a:r>
            <a:r>
              <a:rPr lang="en-GB" dirty="0" smtClean="0"/>
              <a:t>2,000       </a:t>
            </a:r>
            <a:r>
              <a:rPr lang="en-GB" dirty="0" smtClean="0">
                <a:solidFill>
                  <a:schemeClr val="accent6">
                    <a:lumMod val="75000"/>
                  </a:schemeClr>
                </a:solidFill>
              </a:rPr>
              <a:t>18,000</a:t>
            </a:r>
          </a:p>
          <a:p>
            <a:pPr>
              <a:buNone/>
            </a:pPr>
            <a:r>
              <a:rPr lang="en-GB" dirty="0" smtClean="0">
                <a:solidFill>
                  <a:schemeClr val="accent6">
                    <a:lumMod val="75000"/>
                  </a:schemeClr>
                </a:solidFill>
              </a:rPr>
              <a:t>50 Philanthropic P&amp;O Clinics      </a:t>
            </a:r>
            <a:r>
              <a:rPr lang="en-GB" dirty="0" smtClean="0"/>
              <a:t>4,000     </a:t>
            </a:r>
            <a:r>
              <a:rPr lang="en-GB" dirty="0" smtClean="0">
                <a:solidFill>
                  <a:schemeClr val="accent6">
                    <a:lumMod val="75000"/>
                  </a:schemeClr>
                </a:solidFill>
              </a:rPr>
              <a:t>200,000</a:t>
            </a:r>
          </a:p>
          <a:p>
            <a:pPr>
              <a:buNone/>
            </a:pPr>
            <a:r>
              <a:rPr lang="en-GB" b="1" dirty="0" smtClean="0"/>
              <a:t>Total                                                               </a:t>
            </a:r>
            <a:r>
              <a:rPr lang="en-GB" b="1" dirty="0" smtClean="0">
                <a:solidFill>
                  <a:schemeClr val="accent6">
                    <a:lumMod val="75000"/>
                  </a:schemeClr>
                </a:solidFill>
              </a:rPr>
              <a:t>734,000</a:t>
            </a:r>
            <a:endParaRPr lang="en-GB" b="1" dirty="0">
              <a:solidFill>
                <a:schemeClr val="accent6">
                  <a:lumMod val="75000"/>
                </a:schemeClr>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descr="Background.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 name="Title 5"/>
          <p:cNvSpPr>
            <a:spLocks noGrp="1"/>
          </p:cNvSpPr>
          <p:nvPr>
            <p:ph type="title"/>
          </p:nvPr>
        </p:nvSpPr>
        <p:spPr>
          <a:xfrm>
            <a:off x="0" y="457200"/>
            <a:ext cx="9144000" cy="1143000"/>
          </a:xfrm>
        </p:spPr>
        <p:txBody>
          <a:bodyPr rtlCol="0">
            <a:normAutofit/>
          </a:bodyPr>
          <a:lstStyle/>
          <a:p>
            <a:pPr fontAlgn="auto">
              <a:spcAft>
                <a:spcPts val="0"/>
              </a:spcAft>
              <a:defRPr/>
            </a:pPr>
            <a:r>
              <a:rPr lang="en-GB" sz="4800" b="1" dirty="0" smtClean="0">
                <a:solidFill>
                  <a:schemeClr val="accent6">
                    <a:lumMod val="75000"/>
                  </a:schemeClr>
                </a:solidFill>
              </a:rPr>
              <a:t>Presentation</a:t>
            </a:r>
            <a:endParaRPr lang="en-GB" sz="4800" b="1" dirty="0">
              <a:solidFill>
                <a:schemeClr val="accent6">
                  <a:lumMod val="75000"/>
                </a:schemeClr>
              </a:solidFill>
            </a:endParaRPr>
          </a:p>
        </p:txBody>
      </p:sp>
      <p:sp>
        <p:nvSpPr>
          <p:cNvPr id="7" name="Content Placeholder 6"/>
          <p:cNvSpPr>
            <a:spLocks noGrp="1"/>
          </p:cNvSpPr>
          <p:nvPr>
            <p:ph idx="1"/>
          </p:nvPr>
        </p:nvSpPr>
        <p:spPr/>
        <p:txBody>
          <a:bodyPr rtlCol="0">
            <a:normAutofit fontScale="25000" lnSpcReduction="20000"/>
          </a:bodyPr>
          <a:lstStyle/>
          <a:p>
            <a:pPr fontAlgn="auto">
              <a:spcAft>
                <a:spcPts val="0"/>
              </a:spcAft>
              <a:buFont typeface="Wingdings" pitchFamily="2" charset="2"/>
              <a:buChar char="§"/>
              <a:defRPr/>
            </a:pPr>
            <a:r>
              <a:rPr lang="en-GB" sz="14800" dirty="0" smtClean="0"/>
              <a:t>Exceed Worldwide</a:t>
            </a:r>
          </a:p>
          <a:p>
            <a:pPr fontAlgn="auto">
              <a:spcAft>
                <a:spcPts val="0"/>
              </a:spcAft>
              <a:buFont typeface="Wingdings" pitchFamily="2" charset="2"/>
              <a:buChar char="§"/>
              <a:defRPr/>
            </a:pPr>
            <a:r>
              <a:rPr lang="en-GB" sz="14800" dirty="0" smtClean="0"/>
              <a:t>A Global Challenge</a:t>
            </a:r>
          </a:p>
          <a:p>
            <a:pPr fontAlgn="auto">
              <a:spcAft>
                <a:spcPts val="0"/>
              </a:spcAft>
              <a:buFont typeface="Wingdings" pitchFamily="2" charset="2"/>
              <a:buChar char="§"/>
              <a:defRPr/>
            </a:pPr>
            <a:r>
              <a:rPr lang="en-GB" sz="14800" dirty="0" smtClean="0"/>
              <a:t>The Idea</a:t>
            </a:r>
          </a:p>
          <a:p>
            <a:pPr fontAlgn="auto">
              <a:spcAft>
                <a:spcPts val="0"/>
              </a:spcAft>
              <a:buFont typeface="Wingdings" pitchFamily="2" charset="2"/>
              <a:buChar char="§"/>
              <a:defRPr/>
            </a:pPr>
            <a:r>
              <a:rPr lang="en-GB" sz="14800" dirty="0" smtClean="0"/>
              <a:t>Research</a:t>
            </a:r>
          </a:p>
          <a:p>
            <a:pPr fontAlgn="auto">
              <a:spcAft>
                <a:spcPts val="0"/>
              </a:spcAft>
              <a:buFont typeface="Wingdings" pitchFamily="2" charset="2"/>
              <a:buChar char="§"/>
              <a:defRPr/>
            </a:pPr>
            <a:r>
              <a:rPr lang="en-GB" sz="14800" dirty="0" smtClean="0"/>
              <a:t>Advantages</a:t>
            </a:r>
          </a:p>
          <a:p>
            <a:pPr fontAlgn="auto">
              <a:spcAft>
                <a:spcPts val="0"/>
              </a:spcAft>
              <a:buFont typeface="Wingdings" pitchFamily="2" charset="2"/>
              <a:buChar char="§"/>
              <a:defRPr/>
            </a:pPr>
            <a:r>
              <a:rPr lang="en-GB" sz="14800" dirty="0" smtClean="0"/>
              <a:t>Progress</a:t>
            </a:r>
          </a:p>
          <a:p>
            <a:pPr fontAlgn="auto">
              <a:spcAft>
                <a:spcPts val="0"/>
              </a:spcAft>
              <a:buFont typeface="Wingdings" pitchFamily="2" charset="2"/>
              <a:buChar char="§"/>
              <a:defRPr/>
            </a:pPr>
            <a:r>
              <a:rPr lang="en-GB" sz="14800" dirty="0" smtClean="0"/>
              <a:t>The Future </a:t>
            </a:r>
          </a:p>
          <a:p>
            <a:pPr fontAlgn="auto">
              <a:spcAft>
                <a:spcPts val="0"/>
              </a:spcAft>
              <a:buFont typeface="Wingdings" pitchFamily="2" charset="2"/>
              <a:buChar char="§"/>
              <a:defRPr/>
            </a:pPr>
            <a:endParaRPr lang="en-GB" sz="6500" b="1" dirty="0" smtClean="0"/>
          </a:p>
          <a:p>
            <a:pPr fontAlgn="auto">
              <a:spcAft>
                <a:spcPts val="0"/>
              </a:spcAft>
              <a:buFont typeface="Arial"/>
              <a:buNone/>
              <a:defRPr/>
            </a:pPr>
            <a:r>
              <a:rPr lang="en-GB" sz="6500" b="1" dirty="0" smtClean="0"/>
              <a:t>              </a:t>
            </a:r>
          </a:p>
          <a:p>
            <a:pPr fontAlgn="auto">
              <a:spcAft>
                <a:spcPts val="0"/>
              </a:spcAft>
              <a:buFont typeface="Wingdings" pitchFamily="2" charset="2"/>
              <a:buChar char="§"/>
              <a:defRPr/>
            </a:pPr>
            <a:endParaRPr lang="en-GB" sz="4400" b="1" dirty="0"/>
          </a:p>
        </p:txBody>
      </p:sp>
      <p:pic>
        <p:nvPicPr>
          <p:cNvPr id="1026" name="Picture 2" descr="C:\Users\Sam\Google Drive\DSA Ireland\Conference 2015\Pictures\DSC_6982r.jpg"/>
          <p:cNvPicPr>
            <a:picLocks noChangeAspect="1" noChangeArrowheads="1"/>
          </p:cNvPicPr>
          <p:nvPr/>
        </p:nvPicPr>
        <p:blipFill>
          <a:blip r:embed="rId4"/>
          <a:srcRect/>
          <a:stretch>
            <a:fillRect/>
          </a:stretch>
        </p:blipFill>
        <p:spPr bwMode="auto">
          <a:xfrm>
            <a:off x="53882925" y="50395349"/>
            <a:ext cx="9948863" cy="15020926"/>
          </a:xfrm>
          <a:prstGeom prst="rect">
            <a:avLst/>
          </a:prstGeom>
          <a:noFill/>
        </p:spPr>
      </p:pic>
      <p:pic>
        <p:nvPicPr>
          <p:cNvPr id="2050" name="Picture 2" descr="C:\Users\Sam\Google Drive\DSA Ireland\Conference 2015\Pictures\Glen Howey - Exceed Myanmar (14 of 45)5271.jpg"/>
          <p:cNvPicPr>
            <a:picLocks noChangeAspect="1" noChangeArrowheads="1"/>
          </p:cNvPicPr>
          <p:nvPr/>
        </p:nvPicPr>
        <p:blipFill>
          <a:blip r:embed="rId5"/>
          <a:srcRect/>
          <a:stretch>
            <a:fillRect/>
          </a:stretch>
        </p:blipFill>
        <p:spPr bwMode="auto">
          <a:xfrm>
            <a:off x="5488895" y="1743074"/>
            <a:ext cx="2679959" cy="403482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dissolv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checkerboard(across)">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checkerboard(across)">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checkerboard(across)">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checkerboard(across)">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checkerboard(across)">
                                      <p:cBhvr>
                                        <p:cTn id="37" dur="500"/>
                                        <p:tgtEl>
                                          <p:spTgt spid="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checkerboard(across)">
                                      <p:cBhvr>
                                        <p:cTn id="42"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3" descr="Background.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2"/>
          <p:cNvSpPr>
            <a:spLocks noGrp="1"/>
          </p:cNvSpPr>
          <p:nvPr>
            <p:ph type="title"/>
          </p:nvPr>
        </p:nvSpPr>
        <p:spPr/>
        <p:txBody>
          <a:bodyPr rtlCol="0">
            <a:normAutofit/>
          </a:bodyPr>
          <a:lstStyle/>
          <a:p>
            <a:pPr fontAlgn="auto">
              <a:spcAft>
                <a:spcPts val="0"/>
              </a:spcAft>
              <a:defRPr/>
            </a:pPr>
            <a:r>
              <a:rPr lang="en-GB" b="1" dirty="0" smtClean="0">
                <a:solidFill>
                  <a:schemeClr val="accent6">
                    <a:lumMod val="75000"/>
                  </a:schemeClr>
                </a:solidFill>
              </a:rPr>
              <a:t>Poverty - $1.51 /person/day</a:t>
            </a:r>
            <a:endParaRPr lang="en-GB" b="1" dirty="0">
              <a:solidFill>
                <a:schemeClr val="accent6">
                  <a:lumMod val="75000"/>
                </a:schemeClr>
              </a:solidFill>
            </a:endParaRPr>
          </a:p>
        </p:txBody>
      </p:sp>
      <p:sp>
        <p:nvSpPr>
          <p:cNvPr id="5" name="Content Placeholder 4"/>
          <p:cNvSpPr>
            <a:spLocks noGrp="1"/>
          </p:cNvSpPr>
          <p:nvPr>
            <p:ph idx="1"/>
          </p:nvPr>
        </p:nvSpPr>
        <p:spPr/>
        <p:txBody>
          <a:bodyPr rtlCol="0">
            <a:normAutofit/>
          </a:bodyPr>
          <a:lstStyle/>
          <a:p>
            <a:pPr fontAlgn="auto">
              <a:spcAft>
                <a:spcPts val="0"/>
              </a:spcAft>
              <a:buFont typeface="Arial"/>
              <a:buNone/>
              <a:defRPr/>
            </a:pPr>
            <a:r>
              <a:rPr lang="en-GB" sz="3600" b="1" dirty="0" smtClean="0"/>
              <a:t>                                   </a:t>
            </a:r>
            <a:r>
              <a:rPr lang="en-GB" sz="3600" b="1" dirty="0" smtClean="0">
                <a:solidFill>
                  <a:schemeClr val="accent6">
                    <a:lumMod val="75000"/>
                  </a:schemeClr>
                </a:solidFill>
              </a:rPr>
              <a:t>2015  </a:t>
            </a:r>
            <a:r>
              <a:rPr lang="en-GB" sz="3600" b="1" dirty="0" smtClean="0"/>
              <a:t>                </a:t>
            </a:r>
            <a:r>
              <a:rPr lang="en-GB" sz="3600" b="1" dirty="0" smtClean="0">
                <a:solidFill>
                  <a:srgbClr val="00B050"/>
                </a:solidFill>
              </a:rPr>
              <a:t>2025</a:t>
            </a:r>
          </a:p>
          <a:p>
            <a:pPr fontAlgn="auto">
              <a:spcAft>
                <a:spcPts val="0"/>
              </a:spcAft>
              <a:buFont typeface="Arial"/>
              <a:buNone/>
              <a:defRPr/>
            </a:pPr>
            <a:endParaRPr lang="en-GB" b="1" dirty="0" smtClean="0"/>
          </a:p>
          <a:p>
            <a:pPr fontAlgn="auto">
              <a:spcAft>
                <a:spcPts val="0"/>
              </a:spcAft>
              <a:buFont typeface="Arial"/>
              <a:buNone/>
              <a:defRPr/>
            </a:pPr>
            <a:r>
              <a:rPr lang="en-GB" b="1" dirty="0" smtClean="0"/>
              <a:t>Southeast Asia        </a:t>
            </a:r>
            <a:r>
              <a:rPr lang="en-GB" b="1" dirty="0" smtClean="0">
                <a:solidFill>
                  <a:schemeClr val="accent6">
                    <a:lumMod val="75000"/>
                  </a:schemeClr>
                </a:solidFill>
              </a:rPr>
              <a:t>32% / 185m        </a:t>
            </a:r>
            <a:r>
              <a:rPr lang="en-GB" b="1" dirty="0" smtClean="0">
                <a:solidFill>
                  <a:srgbClr val="00B050"/>
                </a:solidFill>
              </a:rPr>
              <a:t>16% / 101m</a:t>
            </a:r>
          </a:p>
          <a:p>
            <a:pPr fontAlgn="auto">
              <a:spcAft>
                <a:spcPts val="0"/>
              </a:spcAft>
              <a:buFont typeface="Arial"/>
              <a:buNone/>
              <a:defRPr/>
            </a:pPr>
            <a:endParaRPr lang="en-GB" b="1" dirty="0" smtClean="0"/>
          </a:p>
          <a:p>
            <a:pPr fontAlgn="auto">
              <a:spcAft>
                <a:spcPts val="0"/>
              </a:spcAft>
              <a:buFont typeface="Arial"/>
              <a:buNone/>
              <a:defRPr/>
            </a:pPr>
            <a:r>
              <a:rPr lang="en-GB" b="1" dirty="0" smtClean="0"/>
              <a:t>South Asia                </a:t>
            </a:r>
            <a:r>
              <a:rPr lang="en-GB" b="1" dirty="0" smtClean="0">
                <a:solidFill>
                  <a:schemeClr val="accent6">
                    <a:lumMod val="75000"/>
                  </a:schemeClr>
                </a:solidFill>
              </a:rPr>
              <a:t>55% / 831m        </a:t>
            </a:r>
            <a:r>
              <a:rPr lang="en-GB" b="1" dirty="0" smtClean="0">
                <a:solidFill>
                  <a:srgbClr val="00B050"/>
                </a:solidFill>
              </a:rPr>
              <a:t>35% / 587m</a:t>
            </a:r>
          </a:p>
          <a:p>
            <a:pPr fontAlgn="auto">
              <a:spcAft>
                <a:spcPts val="0"/>
              </a:spcAft>
              <a:buFont typeface="Arial"/>
              <a:buNone/>
              <a:defRPr/>
            </a:pPr>
            <a:endParaRPr lang="en-GB" dirty="0" smtClean="0"/>
          </a:p>
          <a:p>
            <a:pPr fontAlgn="auto">
              <a:spcAft>
                <a:spcPts val="0"/>
              </a:spcAft>
              <a:buFont typeface="Arial"/>
              <a:buNone/>
              <a:defRPr/>
            </a:pPr>
            <a:r>
              <a:rPr lang="en-GB" dirty="0" smtClean="0">
                <a:solidFill>
                  <a:schemeClr val="accent2">
                    <a:lumMod val="75000"/>
                  </a:schemeClr>
                </a:solidFill>
              </a:rPr>
              <a:t>                                        </a:t>
            </a:r>
            <a:endParaRPr lang="en-GB" sz="3600" b="1" dirty="0" smtClean="0">
              <a:solidFill>
                <a:schemeClr val="accent2">
                  <a:lumMod val="75000"/>
                </a:schemeClr>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3" descr="Background.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3555" name="Title 2"/>
          <p:cNvSpPr>
            <a:spLocks noGrp="1"/>
          </p:cNvSpPr>
          <p:nvPr>
            <p:ph type="title"/>
          </p:nvPr>
        </p:nvSpPr>
        <p:spPr/>
        <p:txBody>
          <a:bodyPr/>
          <a:lstStyle/>
          <a:p>
            <a:endParaRPr lang="en-GB" smtClean="0"/>
          </a:p>
        </p:txBody>
      </p:sp>
      <p:sp>
        <p:nvSpPr>
          <p:cNvPr id="5" name="Content Placeholder 4"/>
          <p:cNvSpPr>
            <a:spLocks noGrp="1"/>
          </p:cNvSpPr>
          <p:nvPr>
            <p:ph idx="1"/>
          </p:nvPr>
        </p:nvSpPr>
        <p:spPr/>
        <p:txBody>
          <a:bodyPr rtlCol="0">
            <a:normAutofit/>
          </a:bodyPr>
          <a:lstStyle/>
          <a:p>
            <a:pPr fontAlgn="auto">
              <a:spcAft>
                <a:spcPts val="0"/>
              </a:spcAft>
              <a:buFont typeface="Arial"/>
              <a:buNone/>
              <a:defRPr/>
            </a:pPr>
            <a:endParaRPr lang="en-GB" sz="7200" b="1" dirty="0" smtClean="0">
              <a:solidFill>
                <a:schemeClr val="accent6">
                  <a:lumMod val="75000"/>
                </a:schemeClr>
              </a:solidFill>
            </a:endParaRPr>
          </a:p>
          <a:p>
            <a:pPr algn="ctr" fontAlgn="auto">
              <a:spcAft>
                <a:spcPts val="0"/>
              </a:spcAft>
              <a:buFont typeface="Arial"/>
              <a:buNone/>
              <a:defRPr/>
            </a:pPr>
            <a:endParaRPr lang="en-GB" sz="7200" b="1" dirty="0">
              <a:solidFill>
                <a:schemeClr val="accent6">
                  <a:lumMod val="75000"/>
                </a:schemeClr>
              </a:solidFill>
            </a:endParaRPr>
          </a:p>
        </p:txBody>
      </p:sp>
      <p:pic>
        <p:nvPicPr>
          <p:cNvPr id="23557" name="Picture 2" descr="C:\Users\Sam\Google Drive\Logo\Exceed Logo small.jpg"/>
          <p:cNvPicPr>
            <a:picLocks noChangeAspect="1" noChangeArrowheads="1"/>
          </p:cNvPicPr>
          <p:nvPr/>
        </p:nvPicPr>
        <p:blipFill>
          <a:blip r:embed="rId3"/>
          <a:srcRect/>
          <a:stretch>
            <a:fillRect/>
          </a:stretch>
        </p:blipFill>
        <p:spPr bwMode="auto">
          <a:xfrm>
            <a:off x="1581150" y="1912938"/>
            <a:ext cx="5791200" cy="3135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descr="Background.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 name="Title 5"/>
          <p:cNvSpPr>
            <a:spLocks noGrp="1"/>
          </p:cNvSpPr>
          <p:nvPr>
            <p:ph type="title"/>
          </p:nvPr>
        </p:nvSpPr>
        <p:spPr>
          <a:xfrm>
            <a:off x="0" y="457200"/>
            <a:ext cx="9144000" cy="1143000"/>
          </a:xfrm>
        </p:spPr>
        <p:txBody>
          <a:bodyPr rtlCol="0">
            <a:normAutofit/>
          </a:bodyPr>
          <a:lstStyle/>
          <a:p>
            <a:pPr fontAlgn="auto">
              <a:spcAft>
                <a:spcPts val="0"/>
              </a:spcAft>
              <a:defRPr/>
            </a:pPr>
            <a:r>
              <a:rPr lang="en-GB" sz="3600" b="1" dirty="0" smtClean="0">
                <a:solidFill>
                  <a:schemeClr val="accent6">
                    <a:lumMod val="75000"/>
                  </a:schemeClr>
                </a:solidFill>
              </a:rPr>
              <a:t>Exceed Worldwide – UK Registered Charity</a:t>
            </a:r>
            <a:endParaRPr lang="en-GB" sz="3600" b="1" dirty="0">
              <a:solidFill>
                <a:schemeClr val="accent6">
                  <a:lumMod val="75000"/>
                </a:schemeClr>
              </a:solidFill>
            </a:endParaRPr>
          </a:p>
        </p:txBody>
      </p:sp>
      <p:sp>
        <p:nvSpPr>
          <p:cNvPr id="7" name="Content Placeholder 6"/>
          <p:cNvSpPr>
            <a:spLocks noGrp="1"/>
          </p:cNvSpPr>
          <p:nvPr>
            <p:ph idx="1"/>
          </p:nvPr>
        </p:nvSpPr>
        <p:spPr/>
        <p:txBody>
          <a:bodyPr rtlCol="0">
            <a:normAutofit lnSpcReduction="10000"/>
          </a:bodyPr>
          <a:lstStyle/>
          <a:p>
            <a:pPr fontAlgn="auto">
              <a:spcAft>
                <a:spcPts val="0"/>
              </a:spcAft>
              <a:buNone/>
              <a:defRPr/>
            </a:pPr>
            <a:r>
              <a:rPr lang="en-GB" dirty="0" smtClean="0"/>
              <a:t>Supports people with disabilities;</a:t>
            </a:r>
          </a:p>
          <a:p>
            <a:pPr fontAlgn="auto">
              <a:spcAft>
                <a:spcPts val="0"/>
              </a:spcAft>
              <a:buNone/>
              <a:defRPr/>
            </a:pPr>
            <a:endParaRPr lang="en-GB" dirty="0" smtClean="0">
              <a:solidFill>
                <a:schemeClr val="accent6">
                  <a:lumMod val="75000"/>
                </a:schemeClr>
              </a:solidFill>
            </a:endParaRPr>
          </a:p>
          <a:p>
            <a:pPr fontAlgn="auto">
              <a:spcAft>
                <a:spcPts val="0"/>
              </a:spcAft>
              <a:buNone/>
              <a:defRPr/>
            </a:pPr>
            <a:r>
              <a:rPr lang="en-GB" dirty="0" smtClean="0">
                <a:solidFill>
                  <a:schemeClr val="accent6">
                    <a:lumMod val="75000"/>
                  </a:schemeClr>
                </a:solidFill>
              </a:rPr>
              <a:t>Prosthetics &amp; Orthotics (P&amp;O)</a:t>
            </a:r>
          </a:p>
          <a:p>
            <a:pPr fontAlgn="auto">
              <a:spcAft>
                <a:spcPts val="0"/>
              </a:spcAft>
              <a:buNone/>
              <a:defRPr/>
            </a:pPr>
            <a:r>
              <a:rPr lang="en-GB" dirty="0" smtClean="0">
                <a:solidFill>
                  <a:schemeClr val="accent6">
                    <a:lumMod val="75000"/>
                  </a:schemeClr>
                </a:solidFill>
              </a:rPr>
              <a:t>Education;</a:t>
            </a:r>
          </a:p>
          <a:p>
            <a:pPr fontAlgn="auto">
              <a:spcAft>
                <a:spcPts val="0"/>
              </a:spcAft>
              <a:buNone/>
              <a:defRPr/>
            </a:pPr>
            <a:endParaRPr lang="en-GB" dirty="0" smtClean="0"/>
          </a:p>
          <a:p>
            <a:pPr fontAlgn="auto">
              <a:spcAft>
                <a:spcPts val="0"/>
              </a:spcAft>
              <a:buNone/>
              <a:defRPr/>
            </a:pPr>
            <a:r>
              <a:rPr lang="en-GB" dirty="0" smtClean="0"/>
              <a:t>P&amp;O rehabilitation;</a:t>
            </a:r>
          </a:p>
          <a:p>
            <a:pPr fontAlgn="auto">
              <a:spcAft>
                <a:spcPts val="0"/>
              </a:spcAft>
              <a:buNone/>
              <a:defRPr/>
            </a:pPr>
            <a:endParaRPr lang="en-GB" dirty="0" smtClean="0">
              <a:solidFill>
                <a:schemeClr val="accent6">
                  <a:lumMod val="75000"/>
                </a:schemeClr>
              </a:solidFill>
            </a:endParaRPr>
          </a:p>
          <a:p>
            <a:pPr fontAlgn="auto">
              <a:spcAft>
                <a:spcPts val="0"/>
              </a:spcAft>
              <a:buNone/>
              <a:defRPr/>
            </a:pPr>
            <a:r>
              <a:rPr lang="en-GB" dirty="0" smtClean="0">
                <a:solidFill>
                  <a:schemeClr val="accent6">
                    <a:lumMod val="75000"/>
                  </a:schemeClr>
                </a:solidFill>
              </a:rPr>
              <a:t>Community based rehabilitation. </a:t>
            </a:r>
          </a:p>
          <a:p>
            <a:pPr fontAlgn="auto">
              <a:spcAft>
                <a:spcPts val="0"/>
              </a:spcAft>
              <a:buNone/>
              <a:defRPr/>
            </a:pPr>
            <a:endParaRPr lang="en-GB" dirty="0" smtClean="0">
              <a:solidFill>
                <a:schemeClr val="accent6">
                  <a:lumMod val="75000"/>
                </a:schemeClr>
              </a:solidFill>
            </a:endParaRPr>
          </a:p>
          <a:p>
            <a:pPr fontAlgn="auto">
              <a:spcAft>
                <a:spcPts val="0"/>
              </a:spcAft>
              <a:buNone/>
              <a:defRPr/>
            </a:pPr>
            <a:endParaRPr lang="en-GB" i="1" dirty="0" smtClean="0"/>
          </a:p>
          <a:p>
            <a:pPr fontAlgn="auto">
              <a:spcAft>
                <a:spcPts val="0"/>
              </a:spcAft>
              <a:buNone/>
              <a:defRPr/>
            </a:pPr>
            <a:endParaRPr lang="en-GB" dirty="0"/>
          </a:p>
          <a:p>
            <a:pPr fontAlgn="auto">
              <a:spcAft>
                <a:spcPts val="0"/>
              </a:spcAft>
              <a:buNone/>
              <a:defRPr/>
            </a:pPr>
            <a:endParaRPr lang="en-GB" dirty="0" smtClean="0"/>
          </a:p>
        </p:txBody>
      </p:sp>
      <p:pic>
        <p:nvPicPr>
          <p:cNvPr id="1026" name="Picture 2" descr="C:\Users\Sam\Google Drive\DSA Ireland\Conference 2015\Pictures\DSC_6982r.jpg"/>
          <p:cNvPicPr>
            <a:picLocks noChangeAspect="1" noChangeArrowheads="1"/>
          </p:cNvPicPr>
          <p:nvPr/>
        </p:nvPicPr>
        <p:blipFill>
          <a:blip r:embed="rId4"/>
          <a:srcRect/>
          <a:stretch>
            <a:fillRect/>
          </a:stretch>
        </p:blipFill>
        <p:spPr bwMode="auto">
          <a:xfrm>
            <a:off x="53882925" y="50395349"/>
            <a:ext cx="9948863" cy="15020926"/>
          </a:xfrm>
          <a:prstGeom prst="rect">
            <a:avLst/>
          </a:prstGeom>
          <a:noFill/>
        </p:spPr>
      </p:pic>
      <p:pic>
        <p:nvPicPr>
          <p:cNvPr id="1027" name="Picture 3" descr="C:\Users\Sam\Google Drive\DSA Ireland\Conference 2015\Pictures\DSC_6982r.jpg"/>
          <p:cNvPicPr>
            <a:picLocks noChangeAspect="1" noChangeArrowheads="1"/>
          </p:cNvPicPr>
          <p:nvPr/>
        </p:nvPicPr>
        <p:blipFill>
          <a:blip r:embed="rId4"/>
          <a:srcRect/>
          <a:stretch>
            <a:fillRect/>
          </a:stretch>
        </p:blipFill>
        <p:spPr bwMode="auto">
          <a:xfrm>
            <a:off x="6363208" y="2057400"/>
            <a:ext cx="2323592" cy="350819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dissolve">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dissolve">
                                      <p:cBhvr>
                                        <p:cTn id="17" dur="500"/>
                                        <p:tgtEl>
                                          <p:spTgt spid="7">
                                            <p:txEl>
                                              <p:pRg st="2" end="2"/>
                                            </p:txEl>
                                          </p:spTgt>
                                        </p:tgtEl>
                                      </p:cBhvr>
                                    </p:animEffect>
                                  </p:childTnLst>
                                </p:cTn>
                              </p:par>
                              <p:par>
                                <p:cTn id="18" presetID="9" presetClass="entr" presetSubtype="0" fill="hold" nodeType="with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dissolve">
                                      <p:cBhvr>
                                        <p:cTn id="20" dur="500"/>
                                        <p:tgtEl>
                                          <p:spTgt spid="7">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7">
                                            <p:txEl>
                                              <p:pRg st="5" end="5"/>
                                            </p:txEl>
                                          </p:spTgt>
                                        </p:tgtEl>
                                        <p:attrNameLst>
                                          <p:attrName>style.visibility</p:attrName>
                                        </p:attrNameLst>
                                      </p:cBhvr>
                                      <p:to>
                                        <p:strVal val="visible"/>
                                      </p:to>
                                    </p:set>
                                    <p:animEffect transition="in" filter="dissolve">
                                      <p:cBhvr>
                                        <p:cTn id="25" dur="500"/>
                                        <p:tgtEl>
                                          <p:spTgt spid="7">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7">
                                            <p:txEl>
                                              <p:pRg st="7" end="7"/>
                                            </p:txEl>
                                          </p:spTgt>
                                        </p:tgtEl>
                                        <p:attrNameLst>
                                          <p:attrName>style.visibility</p:attrName>
                                        </p:attrNameLst>
                                      </p:cBhvr>
                                      <p:to>
                                        <p:strVal val="visible"/>
                                      </p:to>
                                    </p:set>
                                    <p:animEffect transition="in" filter="dissolve">
                                      <p:cBhvr>
                                        <p:cTn id="30"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Background.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 name="Title 5"/>
          <p:cNvSpPr>
            <a:spLocks noGrp="1"/>
          </p:cNvSpPr>
          <p:nvPr>
            <p:ph type="title"/>
          </p:nvPr>
        </p:nvSpPr>
        <p:spPr/>
        <p:txBody>
          <a:bodyPr rtlCol="0">
            <a:normAutofit/>
          </a:bodyPr>
          <a:lstStyle/>
          <a:p>
            <a:pPr fontAlgn="auto">
              <a:spcAft>
                <a:spcPts val="0"/>
              </a:spcAft>
              <a:defRPr/>
            </a:pPr>
            <a:r>
              <a:rPr lang="en-GB" sz="4800" b="1" dirty="0" smtClean="0">
                <a:solidFill>
                  <a:schemeClr val="accent6">
                    <a:lumMod val="75000"/>
                  </a:schemeClr>
                </a:solidFill>
              </a:rPr>
              <a:t>Exceed Worldwide</a:t>
            </a:r>
            <a:endParaRPr lang="en-GB" sz="4800" b="1" dirty="0">
              <a:solidFill>
                <a:schemeClr val="accent6">
                  <a:lumMod val="75000"/>
                </a:schemeClr>
              </a:solidFill>
            </a:endParaRPr>
          </a:p>
        </p:txBody>
      </p:sp>
      <p:sp>
        <p:nvSpPr>
          <p:cNvPr id="7" name="Content Placeholder 6"/>
          <p:cNvSpPr>
            <a:spLocks noGrp="1"/>
          </p:cNvSpPr>
          <p:nvPr>
            <p:ph idx="1"/>
          </p:nvPr>
        </p:nvSpPr>
        <p:spPr>
          <a:xfrm>
            <a:off x="457200" y="1600200"/>
            <a:ext cx="8472196" cy="4455367"/>
          </a:xfrm>
        </p:spPr>
        <p:txBody>
          <a:bodyPr rtlCol="0">
            <a:normAutofit fontScale="25000" lnSpcReduction="20000"/>
          </a:bodyPr>
          <a:lstStyle/>
          <a:p>
            <a:pPr fontAlgn="auto">
              <a:spcAft>
                <a:spcPts val="0"/>
              </a:spcAft>
              <a:buFont typeface="Wingdings" pitchFamily="2" charset="2"/>
              <a:buChar char="§"/>
              <a:defRPr/>
            </a:pPr>
            <a:r>
              <a:rPr lang="en-GB" sz="12800" dirty="0" smtClean="0"/>
              <a:t>S and SE Asia</a:t>
            </a:r>
          </a:p>
          <a:p>
            <a:pPr fontAlgn="auto">
              <a:spcAft>
                <a:spcPts val="0"/>
              </a:spcAft>
              <a:buFont typeface="Wingdings" pitchFamily="2" charset="2"/>
              <a:buChar char="§"/>
              <a:defRPr/>
            </a:pPr>
            <a:r>
              <a:rPr lang="en-GB" sz="12800" dirty="0" smtClean="0"/>
              <a:t>P&amp;O Schools &amp; Clinics</a:t>
            </a:r>
          </a:p>
          <a:p>
            <a:pPr fontAlgn="auto">
              <a:spcAft>
                <a:spcPts val="0"/>
              </a:spcAft>
              <a:buFont typeface="Wingdings" pitchFamily="2" charset="2"/>
              <a:buChar char="§"/>
              <a:defRPr/>
            </a:pPr>
            <a:r>
              <a:rPr lang="en-GB" sz="12800" dirty="0" smtClean="0"/>
              <a:t>10,000 clients per year</a:t>
            </a:r>
          </a:p>
          <a:p>
            <a:pPr fontAlgn="auto">
              <a:spcAft>
                <a:spcPts val="0"/>
              </a:spcAft>
              <a:buFont typeface="Wingdings" pitchFamily="2" charset="2"/>
              <a:buChar char="§"/>
              <a:defRPr/>
            </a:pPr>
            <a:r>
              <a:rPr lang="en-GB" sz="12800" dirty="0" smtClean="0"/>
              <a:t>5,500 new devices </a:t>
            </a:r>
          </a:p>
          <a:p>
            <a:pPr fontAlgn="auto">
              <a:spcAft>
                <a:spcPts val="0"/>
              </a:spcAft>
              <a:buFont typeface="Wingdings" pitchFamily="2" charset="2"/>
              <a:buChar char="§"/>
              <a:defRPr/>
            </a:pPr>
            <a:r>
              <a:rPr lang="en-GB" sz="12800" dirty="0" smtClean="0"/>
              <a:t>CBR</a:t>
            </a:r>
          </a:p>
          <a:p>
            <a:pPr fontAlgn="auto">
              <a:spcAft>
                <a:spcPts val="0"/>
              </a:spcAft>
              <a:buFont typeface="Wingdings" pitchFamily="2" charset="2"/>
              <a:buChar char="§"/>
              <a:defRPr/>
            </a:pPr>
            <a:r>
              <a:rPr lang="en-GB" sz="12800" dirty="0" smtClean="0"/>
              <a:t>Access to university</a:t>
            </a:r>
          </a:p>
          <a:p>
            <a:pPr fontAlgn="auto">
              <a:spcAft>
                <a:spcPts val="0"/>
              </a:spcAft>
              <a:buFont typeface="Wingdings" pitchFamily="2" charset="2"/>
              <a:buChar char="§"/>
              <a:defRPr/>
            </a:pPr>
            <a:r>
              <a:rPr lang="en-GB" sz="12800" dirty="0" smtClean="0"/>
              <a:t>Partnership</a:t>
            </a:r>
          </a:p>
          <a:p>
            <a:pPr fontAlgn="auto">
              <a:spcAft>
                <a:spcPts val="0"/>
              </a:spcAft>
              <a:buFont typeface="Wingdings" pitchFamily="2" charset="2"/>
              <a:buChar char="§"/>
              <a:defRPr/>
            </a:pPr>
            <a:r>
              <a:rPr lang="en-GB" sz="12800" dirty="0" smtClean="0"/>
              <a:t>Evolving – research, funding base</a:t>
            </a:r>
          </a:p>
          <a:p>
            <a:pPr fontAlgn="auto">
              <a:spcAft>
                <a:spcPts val="0"/>
              </a:spcAft>
              <a:buFont typeface="Wingdings" pitchFamily="2" charset="2"/>
              <a:buChar char="§"/>
              <a:defRPr/>
            </a:pPr>
            <a:r>
              <a:rPr lang="en-GB" sz="12800" dirty="0" smtClean="0"/>
              <a:t>Purpose unchanged</a:t>
            </a:r>
          </a:p>
          <a:p>
            <a:pPr fontAlgn="auto">
              <a:spcAft>
                <a:spcPts val="0"/>
              </a:spcAft>
              <a:buFont typeface="Wingdings" pitchFamily="2" charset="2"/>
              <a:buChar char="§"/>
              <a:defRPr/>
            </a:pPr>
            <a:endParaRPr lang="en-GB" sz="11200" b="1" dirty="0" smtClean="0"/>
          </a:p>
          <a:p>
            <a:pPr fontAlgn="auto">
              <a:spcAft>
                <a:spcPts val="0"/>
              </a:spcAft>
              <a:buFont typeface="Wingdings" pitchFamily="2" charset="2"/>
              <a:buChar char="§"/>
              <a:defRPr/>
            </a:pPr>
            <a:endParaRPr lang="en-GB" sz="4400" b="1" dirty="0" smtClean="0"/>
          </a:p>
          <a:p>
            <a:pPr fontAlgn="auto">
              <a:spcAft>
                <a:spcPts val="0"/>
              </a:spcAft>
              <a:buFont typeface="Wingdings" pitchFamily="2" charset="2"/>
              <a:buChar char="§"/>
              <a:defRPr/>
            </a:pPr>
            <a:endParaRPr lang="en-GB" sz="4400" b="1" dirty="0" smtClean="0"/>
          </a:p>
          <a:p>
            <a:pPr fontAlgn="auto">
              <a:spcAft>
                <a:spcPts val="0"/>
              </a:spcAft>
              <a:buFont typeface="Arial"/>
              <a:buNone/>
              <a:defRPr/>
            </a:pPr>
            <a:r>
              <a:rPr lang="en-GB" sz="4400" b="1" dirty="0" smtClean="0"/>
              <a:t>              </a:t>
            </a:r>
          </a:p>
          <a:p>
            <a:pPr fontAlgn="auto">
              <a:spcAft>
                <a:spcPts val="0"/>
              </a:spcAft>
              <a:buFont typeface="Wingdings" pitchFamily="2" charset="2"/>
              <a:buChar char="§"/>
              <a:defRPr/>
            </a:pPr>
            <a:endParaRPr lang="en-GB" sz="4400" b="1" dirty="0"/>
          </a:p>
        </p:txBody>
      </p:sp>
      <p:pic>
        <p:nvPicPr>
          <p:cNvPr id="9" name="Picture 2" descr="C:\Users\Sam\Google Drive\business planning\SE Asia\Business Plans\Graphics\Map no title.jpg"/>
          <p:cNvPicPr>
            <a:picLocks noChangeAspect="1" noChangeArrowheads="1"/>
          </p:cNvPicPr>
          <p:nvPr/>
        </p:nvPicPr>
        <p:blipFill>
          <a:blip r:embed="rId4"/>
          <a:srcRect/>
          <a:stretch>
            <a:fillRect/>
          </a:stretch>
        </p:blipFill>
        <p:spPr bwMode="auto">
          <a:xfrm>
            <a:off x="5318464" y="2043404"/>
            <a:ext cx="3610932" cy="305111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checkerboard(across)">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checkerboard(across)">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checkerboard(across)">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checkerboard(across)">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checkerboard(across)">
                                      <p:cBhvr>
                                        <p:cTn id="37" dur="500"/>
                                        <p:tgtEl>
                                          <p:spTgt spid="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checkerboard(across)">
                                      <p:cBhvr>
                                        <p:cTn id="42" dur="500"/>
                                        <p:tgtEl>
                                          <p:spTgt spid="7">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7">
                                            <p:txEl>
                                              <p:pRg st="7" end="7"/>
                                            </p:txEl>
                                          </p:spTgt>
                                        </p:tgtEl>
                                        <p:attrNameLst>
                                          <p:attrName>style.visibility</p:attrName>
                                        </p:attrNameLst>
                                      </p:cBhvr>
                                      <p:to>
                                        <p:strVal val="visible"/>
                                      </p:to>
                                    </p:set>
                                    <p:animEffect transition="in" filter="checkerboard(across)">
                                      <p:cBhvr>
                                        <p:cTn id="47" dur="500"/>
                                        <p:tgtEl>
                                          <p:spTgt spid="7">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ntr" presetSubtype="10" fill="hold" nodeType="clickEffect">
                                  <p:stCondLst>
                                    <p:cond delay="0"/>
                                  </p:stCondLst>
                                  <p:childTnLst>
                                    <p:set>
                                      <p:cBhvr>
                                        <p:cTn id="51" dur="1" fill="hold">
                                          <p:stCondLst>
                                            <p:cond delay="0"/>
                                          </p:stCondLst>
                                        </p:cTn>
                                        <p:tgtEl>
                                          <p:spTgt spid="7">
                                            <p:txEl>
                                              <p:pRg st="8" end="8"/>
                                            </p:txEl>
                                          </p:spTgt>
                                        </p:tgtEl>
                                        <p:attrNameLst>
                                          <p:attrName>style.visibility</p:attrName>
                                        </p:attrNameLst>
                                      </p:cBhvr>
                                      <p:to>
                                        <p:strVal val="visible"/>
                                      </p:to>
                                    </p:set>
                                    <p:animEffect transition="in" filter="checkerboard(across)">
                                      <p:cBhvr>
                                        <p:cTn id="52" dur="500"/>
                                        <p:tgtEl>
                                          <p:spTgt spid="7">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 presetClass="entr" presetSubtype="10" fill="hold" nodeType="clickEffect">
                                  <p:stCondLst>
                                    <p:cond delay="0"/>
                                  </p:stCondLst>
                                  <p:childTnLst>
                                    <p:set>
                                      <p:cBhvr>
                                        <p:cTn id="56" dur="1" fill="hold">
                                          <p:stCondLst>
                                            <p:cond delay="0"/>
                                          </p:stCondLst>
                                        </p:cTn>
                                        <p:tgtEl>
                                          <p:spTgt spid="7">
                                            <p:txEl>
                                              <p:pRg st="12" end="12"/>
                                            </p:txEl>
                                          </p:spTgt>
                                        </p:tgtEl>
                                        <p:attrNameLst>
                                          <p:attrName>style.visibility</p:attrName>
                                        </p:attrNameLst>
                                      </p:cBhvr>
                                      <p:to>
                                        <p:strVal val="visible"/>
                                      </p:to>
                                    </p:set>
                                    <p:animEffect transition="in" filter="checkerboard(across)">
                                      <p:cBhvr>
                                        <p:cTn id="57" dur="500"/>
                                        <p:tgtEl>
                                          <p:spTgt spid="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3" descr="Background.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 name="Title 5"/>
          <p:cNvSpPr>
            <a:spLocks noGrp="1"/>
          </p:cNvSpPr>
          <p:nvPr>
            <p:ph type="title"/>
          </p:nvPr>
        </p:nvSpPr>
        <p:spPr/>
        <p:txBody>
          <a:bodyPr rtlCol="0">
            <a:normAutofit/>
          </a:bodyPr>
          <a:lstStyle/>
          <a:p>
            <a:pPr fontAlgn="auto">
              <a:spcAft>
                <a:spcPts val="0"/>
              </a:spcAft>
              <a:defRPr/>
            </a:pPr>
            <a:r>
              <a:rPr lang="en-GB" sz="4800" b="1" dirty="0" smtClean="0">
                <a:solidFill>
                  <a:schemeClr val="accent6">
                    <a:lumMod val="75000"/>
                  </a:schemeClr>
                </a:solidFill>
              </a:rPr>
              <a:t>Exceed Worldwide</a:t>
            </a:r>
            <a:endParaRPr lang="en-GB" sz="4800" b="1" dirty="0">
              <a:solidFill>
                <a:schemeClr val="accent6">
                  <a:lumMod val="75000"/>
                </a:schemeClr>
              </a:solidFill>
            </a:endParaRPr>
          </a:p>
        </p:txBody>
      </p:sp>
      <p:sp>
        <p:nvSpPr>
          <p:cNvPr id="7" name="Content Placeholder 6"/>
          <p:cNvSpPr>
            <a:spLocks noGrp="1"/>
          </p:cNvSpPr>
          <p:nvPr>
            <p:ph idx="1"/>
          </p:nvPr>
        </p:nvSpPr>
        <p:spPr>
          <a:xfrm>
            <a:off x="457200" y="1600200"/>
            <a:ext cx="8472196" cy="4455367"/>
          </a:xfrm>
        </p:spPr>
        <p:txBody>
          <a:bodyPr rtlCol="0">
            <a:normAutofit fontScale="77500" lnSpcReduction="20000"/>
          </a:bodyPr>
          <a:lstStyle/>
          <a:p>
            <a:pPr fontAlgn="auto">
              <a:spcAft>
                <a:spcPts val="0"/>
              </a:spcAft>
              <a:buFont typeface="Wingdings" pitchFamily="2" charset="2"/>
              <a:buChar char="§"/>
              <a:defRPr/>
            </a:pPr>
            <a:endParaRPr lang="en-GB" sz="12800" dirty="0" smtClean="0"/>
          </a:p>
          <a:p>
            <a:pPr fontAlgn="auto">
              <a:spcAft>
                <a:spcPts val="0"/>
              </a:spcAft>
              <a:buFont typeface="Wingdings" pitchFamily="2" charset="2"/>
              <a:buChar char="§"/>
              <a:defRPr/>
            </a:pPr>
            <a:endParaRPr lang="en-GB" sz="11200" b="1" dirty="0" smtClean="0"/>
          </a:p>
          <a:p>
            <a:pPr fontAlgn="auto">
              <a:spcAft>
                <a:spcPts val="0"/>
              </a:spcAft>
              <a:buFont typeface="Wingdings" pitchFamily="2" charset="2"/>
              <a:buChar char="§"/>
              <a:defRPr/>
            </a:pPr>
            <a:endParaRPr lang="en-GB" sz="4400" b="1" dirty="0" smtClean="0"/>
          </a:p>
          <a:p>
            <a:pPr fontAlgn="auto">
              <a:spcAft>
                <a:spcPts val="0"/>
              </a:spcAft>
              <a:buFont typeface="Wingdings" pitchFamily="2" charset="2"/>
              <a:buChar char="§"/>
              <a:defRPr/>
            </a:pPr>
            <a:endParaRPr lang="en-GB" sz="4400" b="1" dirty="0" smtClean="0"/>
          </a:p>
          <a:p>
            <a:pPr fontAlgn="auto">
              <a:spcAft>
                <a:spcPts val="0"/>
              </a:spcAft>
              <a:buFont typeface="Arial"/>
              <a:buNone/>
              <a:defRPr/>
            </a:pPr>
            <a:r>
              <a:rPr lang="en-GB" sz="4400" b="1" dirty="0" smtClean="0"/>
              <a:t>              </a:t>
            </a:r>
          </a:p>
          <a:p>
            <a:pPr fontAlgn="auto">
              <a:spcAft>
                <a:spcPts val="0"/>
              </a:spcAft>
              <a:buFont typeface="Wingdings" pitchFamily="2" charset="2"/>
              <a:buChar char="§"/>
              <a:defRPr/>
            </a:pPr>
            <a:endParaRPr lang="en-GB" sz="4400" b="1" dirty="0"/>
          </a:p>
        </p:txBody>
      </p:sp>
      <p:pic>
        <p:nvPicPr>
          <p:cNvPr id="8" name="Picture 7" descr="C:\Users\Sam\Documents\Cambodia Trust\Cambodia Trip Mar 2014\Pictures\Edited pics\Client Pics\CSPO\IMGP1392.JPG"/>
          <p:cNvPicPr>
            <a:picLocks noChangeAspect="1" noChangeArrowheads="1"/>
          </p:cNvPicPr>
          <p:nvPr/>
        </p:nvPicPr>
        <p:blipFill>
          <a:blip r:embed="rId4"/>
          <a:srcRect/>
          <a:stretch>
            <a:fillRect/>
          </a:stretch>
        </p:blipFill>
        <p:spPr bwMode="auto">
          <a:xfrm>
            <a:off x="905296" y="1417638"/>
            <a:ext cx="3378200" cy="2019300"/>
          </a:xfrm>
          <a:prstGeom prst="rect">
            <a:avLst/>
          </a:prstGeom>
          <a:noFill/>
          <a:ln w="9525">
            <a:noFill/>
            <a:miter lim="800000"/>
            <a:headEnd/>
            <a:tailEnd/>
          </a:ln>
        </p:spPr>
      </p:pic>
      <p:pic>
        <p:nvPicPr>
          <p:cNvPr id="12" name="Picture 11" descr="C:\Users\Sam\Documents\Cambodia Trust\Cambodia Trip Mar 2014\Pictures\Edited pics\CSPO Year 3 2014 Mock Exams\IMGP1379.JPG"/>
          <p:cNvPicPr>
            <a:picLocks noChangeAspect="1" noChangeArrowheads="1"/>
          </p:cNvPicPr>
          <p:nvPr/>
        </p:nvPicPr>
        <p:blipFill>
          <a:blip r:embed="rId5"/>
          <a:srcRect/>
          <a:stretch>
            <a:fillRect/>
          </a:stretch>
        </p:blipFill>
        <p:spPr bwMode="auto">
          <a:xfrm>
            <a:off x="838598" y="3564294"/>
            <a:ext cx="3520915" cy="2332653"/>
          </a:xfrm>
          <a:prstGeom prst="rect">
            <a:avLst/>
          </a:prstGeom>
          <a:noFill/>
          <a:ln w="9525">
            <a:noFill/>
            <a:miter lim="800000"/>
            <a:headEnd/>
            <a:tailEnd/>
          </a:ln>
        </p:spPr>
      </p:pic>
      <p:pic>
        <p:nvPicPr>
          <p:cNvPr id="13" name="Picture 12" descr="C:\Users\Sam\Documents\Cambodia Trust\Cambodia Trip Mar 2014\Pictures\Edited pics\Client Pics\Kampot\Loep Sydin 3.jpg"/>
          <p:cNvPicPr>
            <a:picLocks noChangeAspect="1" noChangeArrowheads="1"/>
          </p:cNvPicPr>
          <p:nvPr/>
        </p:nvPicPr>
        <p:blipFill>
          <a:blip r:embed="rId6"/>
          <a:srcRect/>
          <a:stretch>
            <a:fillRect/>
          </a:stretch>
        </p:blipFill>
        <p:spPr bwMode="auto">
          <a:xfrm>
            <a:off x="6830008" y="1175657"/>
            <a:ext cx="1856792" cy="2646576"/>
          </a:xfrm>
          <a:prstGeom prst="rect">
            <a:avLst/>
          </a:prstGeom>
          <a:noFill/>
          <a:ln w="9525">
            <a:noFill/>
            <a:miter lim="800000"/>
            <a:headEnd/>
            <a:tailEnd/>
          </a:ln>
        </p:spPr>
      </p:pic>
      <p:pic>
        <p:nvPicPr>
          <p:cNvPr id="3074" name="Picture 2" descr="C:\Users\Sam\Google Drive\DSA Ireland\Conference 2015\Pictures\Glen Howey - Exceed 2015-17.jpg"/>
          <p:cNvPicPr>
            <a:picLocks noChangeAspect="1" noChangeArrowheads="1"/>
          </p:cNvPicPr>
          <p:nvPr/>
        </p:nvPicPr>
        <p:blipFill>
          <a:blip r:embed="rId7"/>
          <a:srcRect/>
          <a:stretch>
            <a:fillRect/>
          </a:stretch>
        </p:blipFill>
        <p:spPr bwMode="auto">
          <a:xfrm>
            <a:off x="4898571" y="1417638"/>
            <a:ext cx="1517712" cy="2284997"/>
          </a:xfrm>
          <a:prstGeom prst="rect">
            <a:avLst/>
          </a:prstGeom>
          <a:noFill/>
        </p:spPr>
      </p:pic>
      <p:pic>
        <p:nvPicPr>
          <p:cNvPr id="15" name="Picture 9" descr="C:\Users\Sam\Documents\Cambodia Trust\Cambodia Trip Mar 2014\Pictures\Edited pics\Client Pics\CSPO\IMGP1389.JPG"/>
          <p:cNvPicPr>
            <a:picLocks noChangeAspect="1" noChangeArrowheads="1"/>
          </p:cNvPicPr>
          <p:nvPr/>
        </p:nvPicPr>
        <p:blipFill>
          <a:blip r:embed="rId8"/>
          <a:srcRect/>
          <a:stretch>
            <a:fillRect/>
          </a:stretch>
        </p:blipFill>
        <p:spPr bwMode="auto">
          <a:xfrm>
            <a:off x="4600528" y="3809578"/>
            <a:ext cx="1441376" cy="2245989"/>
          </a:xfrm>
          <a:prstGeom prst="rect">
            <a:avLst/>
          </a:prstGeom>
          <a:noFill/>
          <a:ln w="9525">
            <a:noFill/>
            <a:miter lim="800000"/>
            <a:headEnd/>
            <a:tailEnd/>
          </a:ln>
        </p:spPr>
      </p:pic>
      <p:pic>
        <p:nvPicPr>
          <p:cNvPr id="16" name="Picture 3" descr="C:\Users\Sam\Documents\Cambodia Trust\Cambodia Trip Mar 2014\Pictures\Edited pics\Client Pics\Kampot\Yim Chean 3.jpg"/>
          <p:cNvPicPr>
            <a:picLocks noChangeAspect="1" noChangeArrowheads="1"/>
          </p:cNvPicPr>
          <p:nvPr/>
        </p:nvPicPr>
        <p:blipFill>
          <a:blip r:embed="rId9"/>
          <a:srcRect/>
          <a:stretch>
            <a:fillRect/>
          </a:stretch>
        </p:blipFill>
        <p:spPr bwMode="auto">
          <a:xfrm>
            <a:off x="6177070" y="4012163"/>
            <a:ext cx="2752326" cy="1735494"/>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heckerboard(across)">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heckerboard(across)">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checkerboard(across)">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descr="Background.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6" name="Title 5"/>
          <p:cNvSpPr>
            <a:spLocks noGrp="1"/>
          </p:cNvSpPr>
          <p:nvPr>
            <p:ph type="title"/>
          </p:nvPr>
        </p:nvSpPr>
        <p:spPr>
          <a:xfrm>
            <a:off x="0" y="457200"/>
            <a:ext cx="9144000" cy="1143000"/>
          </a:xfrm>
        </p:spPr>
        <p:txBody>
          <a:bodyPr rtlCol="0">
            <a:normAutofit/>
          </a:bodyPr>
          <a:lstStyle/>
          <a:p>
            <a:pPr fontAlgn="auto">
              <a:spcAft>
                <a:spcPts val="0"/>
              </a:spcAft>
              <a:defRPr/>
            </a:pPr>
            <a:r>
              <a:rPr lang="en-GB" sz="4800" b="1" dirty="0" smtClean="0">
                <a:solidFill>
                  <a:schemeClr val="accent6">
                    <a:lumMod val="75000"/>
                  </a:schemeClr>
                </a:solidFill>
              </a:rPr>
              <a:t>The Global Challenge</a:t>
            </a:r>
            <a:endParaRPr lang="en-GB" sz="4800" b="1" dirty="0">
              <a:solidFill>
                <a:schemeClr val="accent6">
                  <a:lumMod val="75000"/>
                </a:schemeClr>
              </a:solidFill>
            </a:endParaRPr>
          </a:p>
        </p:txBody>
      </p:sp>
      <p:sp>
        <p:nvSpPr>
          <p:cNvPr id="7" name="Content Placeholder 6"/>
          <p:cNvSpPr>
            <a:spLocks noGrp="1"/>
          </p:cNvSpPr>
          <p:nvPr>
            <p:ph idx="1"/>
          </p:nvPr>
        </p:nvSpPr>
        <p:spPr>
          <a:xfrm>
            <a:off x="457200" y="1600201"/>
            <a:ext cx="8229600" cy="4400550"/>
          </a:xfrm>
        </p:spPr>
        <p:txBody>
          <a:bodyPr rtlCol="0">
            <a:normAutofit lnSpcReduction="10000"/>
          </a:bodyPr>
          <a:lstStyle/>
          <a:p>
            <a:pPr algn="ctr" fontAlgn="auto">
              <a:spcAft>
                <a:spcPts val="0"/>
              </a:spcAft>
              <a:buNone/>
              <a:defRPr/>
            </a:pPr>
            <a:r>
              <a:rPr lang="en-GB" sz="3900" dirty="0" smtClean="0"/>
              <a:t>80% of those who need P&amp;O services do not have access to them.</a:t>
            </a:r>
          </a:p>
          <a:p>
            <a:pPr algn="ctr" fontAlgn="auto">
              <a:spcAft>
                <a:spcPts val="0"/>
              </a:spcAft>
              <a:buNone/>
              <a:defRPr/>
            </a:pPr>
            <a:endParaRPr lang="en-GB" sz="3900" b="1" dirty="0" smtClean="0"/>
          </a:p>
          <a:p>
            <a:pPr algn="ctr" fontAlgn="auto">
              <a:spcAft>
                <a:spcPts val="0"/>
              </a:spcAft>
              <a:buNone/>
              <a:defRPr/>
            </a:pPr>
            <a:r>
              <a:rPr lang="en-GB" sz="3900" b="1" dirty="0" smtClean="0"/>
              <a:t>Situation will get worse.....</a:t>
            </a:r>
          </a:p>
          <a:p>
            <a:pPr algn="ctr" fontAlgn="auto">
              <a:spcAft>
                <a:spcPts val="0"/>
              </a:spcAft>
              <a:buNone/>
              <a:defRPr/>
            </a:pPr>
            <a:r>
              <a:rPr lang="en-GB" sz="3900" b="1" dirty="0" smtClean="0">
                <a:solidFill>
                  <a:schemeClr val="accent6">
                    <a:lumMod val="75000"/>
                  </a:schemeClr>
                </a:solidFill>
              </a:rPr>
              <a:t>.....unless something is done</a:t>
            </a:r>
          </a:p>
          <a:p>
            <a:pPr fontAlgn="auto">
              <a:spcAft>
                <a:spcPts val="0"/>
              </a:spcAft>
              <a:buFont typeface="Arial"/>
              <a:buNone/>
              <a:defRPr/>
            </a:pPr>
            <a:r>
              <a:rPr lang="en-GB" sz="6500" b="1" dirty="0" smtClean="0"/>
              <a:t>                </a:t>
            </a:r>
            <a:r>
              <a:rPr lang="en-GB" sz="4000" b="1" dirty="0" smtClean="0"/>
              <a:t>But what?</a:t>
            </a:r>
          </a:p>
          <a:p>
            <a:pPr fontAlgn="auto">
              <a:spcAft>
                <a:spcPts val="0"/>
              </a:spcAft>
              <a:buFont typeface="Wingdings" pitchFamily="2" charset="2"/>
              <a:buChar char="§"/>
              <a:defRPr/>
            </a:pPr>
            <a:endParaRPr lang="en-GB" sz="4400" b="1" dirty="0"/>
          </a:p>
        </p:txBody>
      </p:sp>
      <p:pic>
        <p:nvPicPr>
          <p:cNvPr id="1026" name="Picture 2" descr="C:\Users\Sam\Google Drive\DSA Ireland\Conference 2015\Pictures\DSC_6982r.jpg"/>
          <p:cNvPicPr>
            <a:picLocks noChangeAspect="1" noChangeArrowheads="1"/>
          </p:cNvPicPr>
          <p:nvPr/>
        </p:nvPicPr>
        <p:blipFill>
          <a:blip r:embed="rId4"/>
          <a:srcRect/>
          <a:stretch>
            <a:fillRect/>
          </a:stretch>
        </p:blipFill>
        <p:spPr bwMode="auto">
          <a:xfrm>
            <a:off x="53882925" y="50395349"/>
            <a:ext cx="9948863" cy="1502092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checkerboard(across)">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checkerboard(across)">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checkerboard(across)">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checkerboard(across)">
                                      <p:cBhvr>
                                        <p:cTn id="22"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Background.jpg"/>
          <p:cNvPicPr>
            <a:picLocks noChangeAspect="1"/>
          </p:cNvPicPr>
          <p:nvPr/>
        </p:nvPicPr>
        <p:blipFill>
          <a:blip r:embed="rId3"/>
          <a:srcRect/>
          <a:stretch>
            <a:fillRect/>
          </a:stretch>
        </p:blipFill>
        <p:spPr bwMode="auto">
          <a:xfrm>
            <a:off x="0" y="-158750"/>
            <a:ext cx="9144000" cy="6858000"/>
          </a:xfrm>
          <a:prstGeom prst="rect">
            <a:avLst/>
          </a:prstGeom>
          <a:noFill/>
          <a:ln w="9525">
            <a:noFill/>
            <a:miter lim="800000"/>
            <a:headEnd/>
            <a:tailEnd/>
          </a:ln>
        </p:spPr>
      </p:pic>
      <p:sp>
        <p:nvSpPr>
          <p:cNvPr id="6" name="Title 5"/>
          <p:cNvSpPr>
            <a:spLocks noGrp="1"/>
          </p:cNvSpPr>
          <p:nvPr>
            <p:ph type="title"/>
          </p:nvPr>
        </p:nvSpPr>
        <p:spPr/>
        <p:txBody>
          <a:bodyPr rtlCol="0">
            <a:normAutofit/>
          </a:bodyPr>
          <a:lstStyle/>
          <a:p>
            <a:pPr fontAlgn="auto">
              <a:spcAft>
                <a:spcPts val="0"/>
              </a:spcAft>
              <a:defRPr/>
            </a:pPr>
            <a:r>
              <a:rPr lang="en-GB" sz="4800" b="1" dirty="0" smtClean="0">
                <a:solidFill>
                  <a:schemeClr val="accent6">
                    <a:lumMod val="75000"/>
                  </a:schemeClr>
                </a:solidFill>
              </a:rPr>
              <a:t>The Idea</a:t>
            </a:r>
            <a:endParaRPr lang="en-GB" sz="4800" b="1" dirty="0">
              <a:solidFill>
                <a:schemeClr val="accent6">
                  <a:lumMod val="75000"/>
                </a:schemeClr>
              </a:solidFill>
            </a:endParaRPr>
          </a:p>
        </p:txBody>
      </p:sp>
      <p:sp>
        <p:nvSpPr>
          <p:cNvPr id="7" name="Content Placeholder 6"/>
          <p:cNvSpPr>
            <a:spLocks noGrp="1"/>
          </p:cNvSpPr>
          <p:nvPr>
            <p:ph idx="1"/>
          </p:nvPr>
        </p:nvSpPr>
        <p:spPr>
          <a:xfrm>
            <a:off x="457200" y="1600200"/>
            <a:ext cx="8229600" cy="4175449"/>
          </a:xfrm>
        </p:spPr>
        <p:txBody>
          <a:bodyPr rtlCol="0">
            <a:normAutofit fontScale="25000" lnSpcReduction="20000"/>
          </a:bodyPr>
          <a:lstStyle/>
          <a:p>
            <a:pPr algn="ctr" fontAlgn="auto">
              <a:spcAft>
                <a:spcPts val="0"/>
              </a:spcAft>
              <a:buNone/>
              <a:defRPr/>
            </a:pPr>
            <a:r>
              <a:rPr lang="en-GB" sz="17600" b="1" dirty="0" smtClean="0"/>
              <a:t>Social Enterprise  </a:t>
            </a:r>
          </a:p>
          <a:p>
            <a:pPr algn="ctr" fontAlgn="auto">
              <a:spcAft>
                <a:spcPts val="0"/>
              </a:spcAft>
              <a:buNone/>
              <a:defRPr/>
            </a:pPr>
            <a:endParaRPr lang="en-GB" sz="8000" i="1" dirty="0" smtClean="0"/>
          </a:p>
          <a:p>
            <a:pPr algn="ctr" fontAlgn="auto">
              <a:spcAft>
                <a:spcPts val="0"/>
              </a:spcAft>
              <a:buNone/>
              <a:defRPr/>
            </a:pPr>
            <a:endParaRPr lang="en-GB" sz="8000" i="1" dirty="0" smtClean="0"/>
          </a:p>
          <a:p>
            <a:pPr algn="ctr" fontAlgn="auto">
              <a:spcAft>
                <a:spcPts val="0"/>
              </a:spcAft>
              <a:buNone/>
              <a:defRPr/>
            </a:pPr>
            <a:r>
              <a:rPr lang="en-GB" sz="17600" i="1" dirty="0" smtClean="0">
                <a:solidFill>
                  <a:schemeClr val="accent6">
                    <a:lumMod val="75000"/>
                  </a:schemeClr>
                </a:solidFill>
              </a:rPr>
              <a:t>To access the resources of the wealthy in particular developing countries to fund philanthropic P&amp;O services for those least able to pay.</a:t>
            </a:r>
          </a:p>
          <a:p>
            <a:pPr fontAlgn="auto">
              <a:spcAft>
                <a:spcPts val="0"/>
              </a:spcAft>
              <a:buNone/>
              <a:defRPr/>
            </a:pPr>
            <a:endParaRPr lang="en-GB" sz="8000" b="1" dirty="0" smtClean="0"/>
          </a:p>
          <a:p>
            <a:pPr fontAlgn="auto">
              <a:spcAft>
                <a:spcPts val="0"/>
              </a:spcAft>
              <a:buNone/>
              <a:defRPr/>
            </a:pPr>
            <a:endParaRPr lang="en-GB" sz="8000" b="1" dirty="0" smtClean="0"/>
          </a:p>
          <a:p>
            <a:pPr fontAlgn="auto">
              <a:spcAft>
                <a:spcPts val="0"/>
              </a:spcAft>
              <a:buNone/>
              <a:defRPr/>
            </a:pPr>
            <a:endParaRPr lang="en-GB" sz="4400" b="1" dirty="0" smtClean="0"/>
          </a:p>
          <a:p>
            <a:pPr fontAlgn="auto">
              <a:spcAft>
                <a:spcPts val="0"/>
              </a:spcAft>
              <a:buNone/>
              <a:defRPr/>
            </a:pPr>
            <a:endParaRPr lang="en-GB" sz="4400" b="1" dirty="0" smtClean="0"/>
          </a:p>
          <a:p>
            <a:pPr fontAlgn="auto">
              <a:spcAft>
                <a:spcPts val="0"/>
              </a:spcAft>
              <a:buFont typeface="Arial"/>
              <a:buNone/>
              <a:defRPr/>
            </a:pPr>
            <a:r>
              <a:rPr lang="en-GB" sz="4400" b="1" dirty="0" smtClean="0"/>
              <a:t>              </a:t>
            </a:r>
          </a:p>
          <a:p>
            <a:pPr fontAlgn="auto">
              <a:spcAft>
                <a:spcPts val="0"/>
              </a:spcAft>
              <a:buFont typeface="Wingdings" pitchFamily="2" charset="2"/>
              <a:buChar char="§"/>
              <a:defRPr/>
            </a:pPr>
            <a:endParaRPr lang="en-GB" sz="4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dissolv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dissolve">
                                      <p:cBhvr>
                                        <p:cTn id="1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Background.jpg"/>
          <p:cNvPicPr>
            <a:picLocks noChangeAspect="1"/>
          </p:cNvPicPr>
          <p:nvPr/>
        </p:nvPicPr>
        <p:blipFill>
          <a:blip r:embed="rId3"/>
          <a:srcRect/>
          <a:stretch>
            <a:fillRect/>
          </a:stretch>
        </p:blipFill>
        <p:spPr bwMode="auto">
          <a:xfrm>
            <a:off x="0" y="-158750"/>
            <a:ext cx="9144000" cy="6858000"/>
          </a:xfrm>
          <a:prstGeom prst="rect">
            <a:avLst/>
          </a:prstGeom>
          <a:noFill/>
          <a:ln w="9525">
            <a:noFill/>
            <a:miter lim="800000"/>
            <a:headEnd/>
            <a:tailEnd/>
          </a:ln>
        </p:spPr>
      </p:pic>
      <p:sp>
        <p:nvSpPr>
          <p:cNvPr id="6" name="Title 5"/>
          <p:cNvSpPr>
            <a:spLocks noGrp="1"/>
          </p:cNvSpPr>
          <p:nvPr>
            <p:ph type="title"/>
          </p:nvPr>
        </p:nvSpPr>
        <p:spPr/>
        <p:txBody>
          <a:bodyPr rtlCol="0">
            <a:normAutofit/>
          </a:bodyPr>
          <a:lstStyle/>
          <a:p>
            <a:pPr fontAlgn="auto">
              <a:spcAft>
                <a:spcPts val="0"/>
              </a:spcAft>
              <a:defRPr/>
            </a:pPr>
            <a:r>
              <a:rPr lang="en-GB" sz="4800" b="1" dirty="0" smtClean="0">
                <a:solidFill>
                  <a:schemeClr val="accent6">
                    <a:lumMod val="75000"/>
                  </a:schemeClr>
                </a:solidFill>
              </a:rPr>
              <a:t>The Idea</a:t>
            </a:r>
            <a:endParaRPr lang="en-GB" sz="4800" b="1" dirty="0">
              <a:solidFill>
                <a:schemeClr val="accent6">
                  <a:lumMod val="75000"/>
                </a:schemeClr>
              </a:solidFill>
            </a:endParaRPr>
          </a:p>
        </p:txBody>
      </p:sp>
      <p:pic>
        <p:nvPicPr>
          <p:cNvPr id="2" name="Picture 2" descr="C:\Users\Sam\Google Drive\DSA Ireland\Conference 2015\Pictures\IMG_1104.JPG"/>
          <p:cNvPicPr>
            <a:picLocks noGrp="1" noChangeAspect="1" noChangeArrowheads="1"/>
          </p:cNvPicPr>
          <p:nvPr>
            <p:ph idx="1"/>
          </p:nvPr>
        </p:nvPicPr>
        <p:blipFill>
          <a:blip r:embed="rId4"/>
          <a:srcRect/>
          <a:stretch>
            <a:fillRect/>
          </a:stretch>
        </p:blipFill>
        <p:spPr bwMode="auto">
          <a:xfrm>
            <a:off x="936968" y="1587640"/>
            <a:ext cx="3410601" cy="1916758"/>
          </a:xfrm>
          <a:prstGeom prst="rect">
            <a:avLst/>
          </a:prstGeom>
          <a:noFill/>
        </p:spPr>
      </p:pic>
      <p:pic>
        <p:nvPicPr>
          <p:cNvPr id="5123" name="Picture 3" descr="C:\Users\Sam\Google Drive\DSA Ireland\Conference 2015\Pictures\All 3 - on steps.jpeg"/>
          <p:cNvPicPr>
            <a:picLocks noChangeAspect="1" noChangeArrowheads="1"/>
          </p:cNvPicPr>
          <p:nvPr/>
        </p:nvPicPr>
        <p:blipFill>
          <a:blip r:embed="rId5"/>
          <a:srcRect/>
          <a:stretch>
            <a:fillRect/>
          </a:stretch>
        </p:blipFill>
        <p:spPr bwMode="auto">
          <a:xfrm>
            <a:off x="1075174" y="3623970"/>
            <a:ext cx="3158319" cy="2107191"/>
          </a:xfrm>
          <a:prstGeom prst="rect">
            <a:avLst/>
          </a:prstGeom>
          <a:noFill/>
        </p:spPr>
      </p:pic>
      <p:pic>
        <p:nvPicPr>
          <p:cNvPr id="5124" name="Picture 4" descr="C:\Users\Sam\Google Drive\DSA Ireland\Conference 2015\Pictures\Glen Howey - Exceed 2015-7.jpg"/>
          <p:cNvPicPr>
            <a:picLocks noChangeAspect="1" noChangeArrowheads="1"/>
          </p:cNvPicPr>
          <p:nvPr/>
        </p:nvPicPr>
        <p:blipFill>
          <a:blip r:embed="rId6"/>
          <a:srcRect/>
          <a:stretch>
            <a:fillRect/>
          </a:stretch>
        </p:blipFill>
        <p:spPr bwMode="auto">
          <a:xfrm>
            <a:off x="7043895" y="3437741"/>
            <a:ext cx="1642905" cy="2473483"/>
          </a:xfrm>
          <a:prstGeom prst="rect">
            <a:avLst/>
          </a:prstGeom>
          <a:noFill/>
        </p:spPr>
      </p:pic>
      <p:pic>
        <p:nvPicPr>
          <p:cNvPr id="8" name="Picture 9" descr="C:\Users\Sam\Documents\Cambodia Trust\Cambodia Trip Mar 2014\Pictures\Edited pics\Client Pics\CSPO\IMGP1389.JPG"/>
          <p:cNvPicPr>
            <a:picLocks noChangeAspect="1" noChangeArrowheads="1"/>
          </p:cNvPicPr>
          <p:nvPr/>
        </p:nvPicPr>
        <p:blipFill>
          <a:blip r:embed="rId7"/>
          <a:srcRect/>
          <a:stretch>
            <a:fillRect/>
          </a:stretch>
        </p:blipFill>
        <p:spPr bwMode="auto">
          <a:xfrm>
            <a:off x="4952407" y="3234699"/>
            <a:ext cx="1717675" cy="2676525"/>
          </a:xfrm>
          <a:prstGeom prst="rect">
            <a:avLst/>
          </a:prstGeom>
          <a:noFill/>
          <a:ln w="9525">
            <a:noFill/>
            <a:miter lim="800000"/>
            <a:headEnd/>
            <a:tailEnd/>
          </a:ln>
        </p:spPr>
      </p:pic>
      <p:pic>
        <p:nvPicPr>
          <p:cNvPr id="9" name="Picture 8" descr="C:\Users\Sam\Documents\Cambodia Trust\Cambodia Trip Mar 2014\Pictures\Edited pics\Client Pics\Kampot\Sok Chamrean 2.jpg"/>
          <p:cNvPicPr>
            <a:picLocks noChangeAspect="1" noChangeArrowheads="1"/>
          </p:cNvPicPr>
          <p:nvPr/>
        </p:nvPicPr>
        <p:blipFill>
          <a:blip r:embed="rId8"/>
          <a:srcRect/>
          <a:stretch>
            <a:fillRect/>
          </a:stretch>
        </p:blipFill>
        <p:spPr bwMode="auto">
          <a:xfrm>
            <a:off x="6719272" y="1033935"/>
            <a:ext cx="1600763" cy="22007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Background.jpg"/>
          <p:cNvPicPr>
            <a:picLocks noChangeAspect="1"/>
          </p:cNvPicPr>
          <p:nvPr/>
        </p:nvPicPr>
        <p:blipFill>
          <a:blip r:embed="rId3"/>
          <a:srcRect/>
          <a:stretch>
            <a:fillRect/>
          </a:stretch>
        </p:blipFill>
        <p:spPr bwMode="auto">
          <a:xfrm>
            <a:off x="280695" y="0"/>
            <a:ext cx="9144000" cy="6858000"/>
          </a:xfrm>
          <a:prstGeom prst="rect">
            <a:avLst/>
          </a:prstGeom>
          <a:noFill/>
          <a:ln w="9525">
            <a:noFill/>
            <a:miter lim="800000"/>
            <a:headEnd/>
            <a:tailEnd/>
          </a:ln>
        </p:spPr>
      </p:pic>
      <p:sp>
        <p:nvSpPr>
          <p:cNvPr id="6" name="Title 5"/>
          <p:cNvSpPr>
            <a:spLocks noGrp="1"/>
          </p:cNvSpPr>
          <p:nvPr>
            <p:ph type="title"/>
          </p:nvPr>
        </p:nvSpPr>
        <p:spPr/>
        <p:txBody>
          <a:bodyPr rtlCol="0">
            <a:normAutofit/>
          </a:bodyPr>
          <a:lstStyle/>
          <a:p>
            <a:pPr fontAlgn="auto">
              <a:spcAft>
                <a:spcPts val="0"/>
              </a:spcAft>
              <a:defRPr/>
            </a:pPr>
            <a:r>
              <a:rPr lang="en-GB" sz="4800" b="1" dirty="0" smtClean="0">
                <a:solidFill>
                  <a:schemeClr val="accent6">
                    <a:lumMod val="75000"/>
                  </a:schemeClr>
                </a:solidFill>
              </a:rPr>
              <a:t>Questions</a:t>
            </a:r>
            <a:endParaRPr lang="en-GB" sz="4800" b="1" dirty="0">
              <a:solidFill>
                <a:schemeClr val="accent6">
                  <a:lumMod val="75000"/>
                </a:schemeClr>
              </a:solidFill>
            </a:endParaRPr>
          </a:p>
        </p:txBody>
      </p:sp>
      <p:sp>
        <p:nvSpPr>
          <p:cNvPr id="7" name="Content Placeholder 6"/>
          <p:cNvSpPr>
            <a:spLocks noGrp="1"/>
          </p:cNvSpPr>
          <p:nvPr>
            <p:ph idx="1"/>
          </p:nvPr>
        </p:nvSpPr>
        <p:spPr>
          <a:xfrm>
            <a:off x="457200" y="1600200"/>
            <a:ext cx="8229600" cy="4175449"/>
          </a:xfrm>
        </p:spPr>
        <p:txBody>
          <a:bodyPr rtlCol="0">
            <a:normAutofit/>
          </a:bodyPr>
          <a:lstStyle/>
          <a:p>
            <a:pPr fontAlgn="auto">
              <a:spcAft>
                <a:spcPts val="0"/>
              </a:spcAft>
              <a:buNone/>
              <a:defRPr/>
            </a:pPr>
            <a:endParaRPr lang="en-GB" sz="2800" b="1" dirty="0" smtClean="0"/>
          </a:p>
          <a:p>
            <a:pPr fontAlgn="auto">
              <a:spcAft>
                <a:spcPts val="0"/>
              </a:spcAft>
              <a:buNone/>
              <a:defRPr/>
            </a:pPr>
            <a:endParaRPr lang="en-GB" sz="2800" b="1" dirty="0" smtClean="0"/>
          </a:p>
          <a:p>
            <a:pPr fontAlgn="auto">
              <a:spcAft>
                <a:spcPts val="0"/>
              </a:spcAft>
              <a:buNone/>
              <a:defRPr/>
            </a:pPr>
            <a:endParaRPr lang="en-GB" sz="4400" b="1" dirty="0" smtClean="0"/>
          </a:p>
          <a:p>
            <a:pPr fontAlgn="auto">
              <a:spcAft>
                <a:spcPts val="0"/>
              </a:spcAft>
              <a:buNone/>
              <a:defRPr/>
            </a:pPr>
            <a:endParaRPr lang="en-GB" sz="4400" b="1" dirty="0" smtClean="0"/>
          </a:p>
          <a:p>
            <a:pPr fontAlgn="auto">
              <a:spcAft>
                <a:spcPts val="0"/>
              </a:spcAft>
              <a:buFont typeface="Arial"/>
              <a:buNone/>
              <a:defRPr/>
            </a:pPr>
            <a:r>
              <a:rPr lang="en-GB" sz="4400" b="1" dirty="0" smtClean="0"/>
              <a:t>              </a:t>
            </a:r>
          </a:p>
          <a:p>
            <a:pPr fontAlgn="auto">
              <a:spcAft>
                <a:spcPts val="0"/>
              </a:spcAft>
              <a:buFont typeface="Wingdings" pitchFamily="2" charset="2"/>
              <a:buChar char="§"/>
              <a:defRPr/>
            </a:pPr>
            <a:endParaRPr lang="en-GB" sz="4400" b="1" dirty="0"/>
          </a:p>
        </p:txBody>
      </p:sp>
      <p:sp>
        <p:nvSpPr>
          <p:cNvPr id="10" name="Rounded Rectangular Callout 9"/>
          <p:cNvSpPr/>
          <p:nvPr/>
        </p:nvSpPr>
        <p:spPr>
          <a:xfrm>
            <a:off x="1007706" y="1730214"/>
            <a:ext cx="2015414" cy="1432864"/>
          </a:xfrm>
          <a:prstGeom prst="wedgeRoundRectCallout">
            <a:avLst>
              <a:gd name="adj1" fmla="val -40396"/>
              <a:gd name="adj2" fmla="val 67027"/>
              <a:gd name="adj3" fmla="val 16667"/>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Aft>
                <a:spcPts val="0"/>
              </a:spcAft>
              <a:buNone/>
              <a:defRPr/>
            </a:pPr>
            <a:r>
              <a:rPr lang="en-GB" sz="4000" b="1" dirty="0" smtClean="0">
                <a:solidFill>
                  <a:schemeClr val="tx1"/>
                </a:solidFill>
              </a:rPr>
              <a:t>What?</a:t>
            </a:r>
          </a:p>
        </p:txBody>
      </p:sp>
      <p:sp>
        <p:nvSpPr>
          <p:cNvPr id="11" name="Rounded Rectangular Callout 10"/>
          <p:cNvSpPr/>
          <p:nvPr/>
        </p:nvSpPr>
        <p:spPr>
          <a:xfrm>
            <a:off x="3442997" y="2155370"/>
            <a:ext cx="1860682" cy="1343609"/>
          </a:xfrm>
          <a:prstGeom prst="wedgeRoundRectCallout">
            <a:avLst>
              <a:gd name="adj1" fmla="val -42471"/>
              <a:gd name="adj2" fmla="val 69105"/>
              <a:gd name="adj3" fmla="val 16667"/>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Aft>
                <a:spcPts val="0"/>
              </a:spcAft>
              <a:buNone/>
              <a:defRPr/>
            </a:pPr>
            <a:r>
              <a:rPr lang="en-GB" sz="4000" b="1" dirty="0" smtClean="0">
                <a:solidFill>
                  <a:schemeClr val="tx1"/>
                </a:solidFill>
              </a:rPr>
              <a:t>Why?</a:t>
            </a:r>
          </a:p>
        </p:txBody>
      </p:sp>
      <p:sp>
        <p:nvSpPr>
          <p:cNvPr id="12" name="Rounded Rectangular Callout 11"/>
          <p:cNvSpPr/>
          <p:nvPr/>
        </p:nvSpPr>
        <p:spPr>
          <a:xfrm>
            <a:off x="5932715" y="1730214"/>
            <a:ext cx="2110273" cy="1610145"/>
          </a:xfrm>
          <a:prstGeom prst="wedgeRoundRectCallout">
            <a:avLst>
              <a:gd name="adj1" fmla="val -44061"/>
              <a:gd name="adj2" fmla="val 71689"/>
              <a:gd name="adj3" fmla="val 16667"/>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4000" b="1" dirty="0" smtClean="0">
                <a:solidFill>
                  <a:schemeClr val="tx1"/>
                </a:solidFill>
              </a:rPr>
              <a:t>Will it work?</a:t>
            </a:r>
            <a:endParaRPr lang="en-GB" sz="4000" dirty="0">
              <a:solidFill>
                <a:schemeClr val="tx1"/>
              </a:solidFill>
            </a:endParaRPr>
          </a:p>
        </p:txBody>
      </p:sp>
      <p:sp>
        <p:nvSpPr>
          <p:cNvPr id="13" name="Rounded Rectangular Callout 12"/>
          <p:cNvSpPr/>
          <p:nvPr/>
        </p:nvSpPr>
        <p:spPr>
          <a:xfrm>
            <a:off x="690466" y="3527158"/>
            <a:ext cx="2332654" cy="1856606"/>
          </a:xfrm>
          <a:prstGeom prst="wedgeRoundRectCallout">
            <a:avLst>
              <a:gd name="adj1" fmla="val -39452"/>
              <a:gd name="adj2" fmla="val 61910"/>
              <a:gd name="adj3" fmla="val 16667"/>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Aft>
                <a:spcPts val="0"/>
              </a:spcAft>
              <a:buNone/>
              <a:defRPr/>
            </a:pPr>
            <a:r>
              <a:rPr lang="en-GB" sz="4000" b="1" dirty="0" smtClean="0">
                <a:solidFill>
                  <a:schemeClr val="tx1"/>
                </a:solidFill>
              </a:rPr>
              <a:t>Should you do it?</a:t>
            </a:r>
          </a:p>
        </p:txBody>
      </p:sp>
      <p:sp>
        <p:nvSpPr>
          <p:cNvPr id="14" name="Rounded Rectangular Callout 13"/>
          <p:cNvSpPr/>
          <p:nvPr/>
        </p:nvSpPr>
        <p:spPr>
          <a:xfrm>
            <a:off x="4096138" y="3937519"/>
            <a:ext cx="1978089" cy="1446245"/>
          </a:xfrm>
          <a:prstGeom prst="wedgeRoundRectCallout">
            <a:avLst>
              <a:gd name="adj1" fmla="val -37890"/>
              <a:gd name="adj2" fmla="val 61191"/>
              <a:gd name="adj3" fmla="val 16667"/>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Aft>
                <a:spcPts val="0"/>
              </a:spcAft>
              <a:buNone/>
              <a:defRPr/>
            </a:pPr>
            <a:r>
              <a:rPr lang="en-GB" sz="4000" b="1" dirty="0" smtClean="0">
                <a:solidFill>
                  <a:schemeClr val="tx1"/>
                </a:solidFill>
              </a:rPr>
              <a:t>How?</a:t>
            </a:r>
          </a:p>
        </p:txBody>
      </p:sp>
      <p:sp>
        <p:nvSpPr>
          <p:cNvPr id="15" name="Rounded Rectangular Callout 14"/>
          <p:cNvSpPr/>
          <p:nvPr/>
        </p:nvSpPr>
        <p:spPr>
          <a:xfrm>
            <a:off x="6494107" y="3737004"/>
            <a:ext cx="2192693" cy="1646760"/>
          </a:xfrm>
          <a:prstGeom prst="wedgeRoundRectCallout">
            <a:avLst>
              <a:gd name="adj1" fmla="val -46156"/>
              <a:gd name="adj2" fmla="val 71243"/>
              <a:gd name="adj3" fmla="val 16667"/>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Aft>
                <a:spcPts val="0"/>
              </a:spcAft>
              <a:buNone/>
              <a:defRPr/>
            </a:pPr>
            <a:r>
              <a:rPr lang="en-GB" sz="4000" b="1" dirty="0" smtClean="0">
                <a:solidFill>
                  <a:schemeClr val="tx1"/>
                </a:solidFill>
              </a:rPr>
              <a:t>Reasons not to?</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2026</TotalTime>
  <Words>1101</Words>
  <Application>Microsoft Office PowerPoint</Application>
  <PresentationFormat>On-screen Show (4:3)</PresentationFormat>
  <Paragraphs>287</Paragraphs>
  <Slides>21</Slides>
  <Notes>18</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Presentation</vt:lpstr>
      <vt:lpstr>Exceed Worldwide – UK Registered Charity</vt:lpstr>
      <vt:lpstr>Exceed Worldwide</vt:lpstr>
      <vt:lpstr>Exceed Worldwide</vt:lpstr>
      <vt:lpstr>The Global Challenge</vt:lpstr>
      <vt:lpstr>The Idea</vt:lpstr>
      <vt:lpstr>The Idea</vt:lpstr>
      <vt:lpstr>Questions</vt:lpstr>
      <vt:lpstr>Research</vt:lpstr>
      <vt:lpstr>Desk Research – socio-economic trends</vt:lpstr>
      <vt:lpstr>Need for P&amp;O Services</vt:lpstr>
      <vt:lpstr>Pay for P&amp;O Services</vt:lpstr>
      <vt:lpstr>Value of Private P&amp;O Market</vt:lpstr>
      <vt:lpstr>Market Intelligence</vt:lpstr>
      <vt:lpstr>Primary Research - Distribution</vt:lpstr>
      <vt:lpstr>What are we doing?</vt:lpstr>
      <vt:lpstr>Structure</vt:lpstr>
      <vt:lpstr>2025 – Transformational Change</vt:lpstr>
      <vt:lpstr>Poverty - $1.51 /person/day</vt:lpstr>
      <vt:lpstr>PowerPoint Presentation</vt:lpstr>
    </vt:vector>
  </TitlesOfParts>
  <Company>alisonmoorhead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Alison Moorhead</dc:creator>
  <cp:lastModifiedBy>dcu</cp:lastModifiedBy>
  <cp:revision>79</cp:revision>
  <cp:lastPrinted>2015-11-10T10:17:46Z</cp:lastPrinted>
  <dcterms:created xsi:type="dcterms:W3CDTF">2013-12-11T12:41:50Z</dcterms:created>
  <dcterms:modified xsi:type="dcterms:W3CDTF">2015-11-11T10:14:45Z</dcterms:modified>
</cp:coreProperties>
</file>