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83" r:id="rId3"/>
    <p:sldId id="277" r:id="rId4"/>
    <p:sldId id="261" r:id="rId5"/>
    <p:sldId id="281" r:id="rId6"/>
    <p:sldId id="287" r:id="rId7"/>
    <p:sldId id="278" r:id="rId8"/>
    <p:sldId id="282" r:id="rId9"/>
    <p:sldId id="284" r:id="rId10"/>
    <p:sldId id="288" r:id="rId11"/>
    <p:sldId id="272" r:id="rId12"/>
    <p:sldId id="286" r:id="rId13"/>
    <p:sldId id="293" r:id="rId14"/>
    <p:sldId id="294" r:id="rId15"/>
    <p:sldId id="279" r:id="rId16"/>
    <p:sldId id="280" r:id="rId17"/>
    <p:sldId id="292" r:id="rId18"/>
    <p:sldId id="259"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a:srgbClr val="E92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56" autoAdjust="0"/>
  </p:normalViewPr>
  <p:slideViewPr>
    <p:cSldViewPr>
      <p:cViewPr>
        <p:scale>
          <a:sx n="66" d="100"/>
          <a:sy n="66" d="100"/>
        </p:scale>
        <p:origin x="-1284" y="-714"/>
      </p:cViewPr>
      <p:guideLst>
        <p:guide orient="horz" pos="2160"/>
        <p:guide pos="2880"/>
      </p:guideLst>
    </p:cSldViewPr>
  </p:slideViewPr>
  <p:notesTextViewPr>
    <p:cViewPr>
      <p:scale>
        <a:sx n="1" d="1"/>
        <a:sy n="1" d="1"/>
      </p:scale>
      <p:origin x="0" y="0"/>
    </p:cViewPr>
  </p:notesTextViewPr>
  <p:sorterViewPr>
    <p:cViewPr>
      <p:scale>
        <a:sx n="100" d="100"/>
        <a:sy n="100" d="100"/>
      </p:scale>
      <p:origin x="0" y="17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g"/><Relationship Id="rId4"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3E943-9817-4204-9F2D-87448377742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IE"/>
        </a:p>
      </dgm:t>
    </dgm:pt>
    <dgm:pt modelId="{1B3AD891-AD99-47A8-99A5-5C0D5F064AC8}">
      <dgm:prSet phldrT="[Text]"/>
      <dgm:spPr/>
      <dgm:t>
        <a:bodyPr/>
        <a:lstStyle/>
        <a:p>
          <a:r>
            <a:rPr lang="en-IE" b="1" dirty="0" smtClean="0"/>
            <a:t>Mixed Methods Case Studies</a:t>
          </a:r>
          <a:endParaRPr lang="en-IE" b="1" dirty="0"/>
        </a:p>
      </dgm:t>
    </dgm:pt>
    <dgm:pt modelId="{67026664-C0D9-46A1-9CF9-BFCF14F3C6AD}" type="parTrans" cxnId="{FC9BF04B-0784-4349-8EA9-8533A6B77BE0}">
      <dgm:prSet/>
      <dgm:spPr/>
      <dgm:t>
        <a:bodyPr/>
        <a:lstStyle/>
        <a:p>
          <a:endParaRPr lang="en-IE"/>
        </a:p>
      </dgm:t>
    </dgm:pt>
    <dgm:pt modelId="{D099C79C-EE74-450A-B3BA-038414A11873}" type="sibTrans" cxnId="{FC9BF04B-0784-4349-8EA9-8533A6B77BE0}">
      <dgm:prSet/>
      <dgm:spPr/>
      <dgm:t>
        <a:bodyPr/>
        <a:lstStyle/>
        <a:p>
          <a:endParaRPr lang="en-IE"/>
        </a:p>
      </dgm:t>
    </dgm:pt>
    <dgm:pt modelId="{938E1B26-88BC-4188-9BAE-2B194FD71D52}">
      <dgm:prSet phldrT="[Text]"/>
      <dgm:spPr/>
      <dgm:t>
        <a:bodyPr/>
        <a:lstStyle/>
        <a:p>
          <a:r>
            <a:rPr lang="en-IE" dirty="0" err="1" smtClean="0"/>
            <a:t>Mchinji</a:t>
          </a:r>
          <a:r>
            <a:rPr lang="en-IE" dirty="0" smtClean="0"/>
            <a:t> </a:t>
          </a:r>
          <a:endParaRPr lang="en-IE" dirty="0"/>
        </a:p>
      </dgm:t>
    </dgm:pt>
    <dgm:pt modelId="{31AECF01-C205-4027-9892-376E2A966D3E}" type="parTrans" cxnId="{830FE6E5-C0D3-4266-9F7E-676945E6A468}">
      <dgm:prSet/>
      <dgm:spPr/>
      <dgm:t>
        <a:bodyPr/>
        <a:lstStyle/>
        <a:p>
          <a:endParaRPr lang="en-IE"/>
        </a:p>
      </dgm:t>
    </dgm:pt>
    <dgm:pt modelId="{C45AC770-F653-4A14-8733-0F730B82776B}" type="sibTrans" cxnId="{830FE6E5-C0D3-4266-9F7E-676945E6A468}">
      <dgm:prSet/>
      <dgm:spPr/>
      <dgm:t>
        <a:bodyPr/>
        <a:lstStyle/>
        <a:p>
          <a:endParaRPr lang="en-IE"/>
        </a:p>
      </dgm:t>
    </dgm:pt>
    <dgm:pt modelId="{D8F0B9E9-2187-4B91-9D1E-CEAF3E1FFB9D}">
      <dgm:prSet phldrT="[Text]"/>
      <dgm:spPr/>
      <dgm:t>
        <a:bodyPr/>
        <a:lstStyle/>
        <a:p>
          <a:r>
            <a:rPr lang="en-IE" dirty="0" err="1" smtClean="0"/>
            <a:t>Nkhotakota</a:t>
          </a:r>
          <a:endParaRPr lang="en-IE" dirty="0"/>
        </a:p>
      </dgm:t>
    </dgm:pt>
    <dgm:pt modelId="{86D9036C-8D5A-473C-898C-133607ABD958}" type="parTrans" cxnId="{8AF16EAE-5D73-40D5-9693-1237870EFAD5}">
      <dgm:prSet/>
      <dgm:spPr/>
      <dgm:t>
        <a:bodyPr/>
        <a:lstStyle/>
        <a:p>
          <a:endParaRPr lang="en-IE"/>
        </a:p>
      </dgm:t>
    </dgm:pt>
    <dgm:pt modelId="{208415F8-6B71-4447-B256-EF08A9107DE3}" type="sibTrans" cxnId="{8AF16EAE-5D73-40D5-9693-1237870EFAD5}">
      <dgm:prSet/>
      <dgm:spPr/>
      <dgm:t>
        <a:bodyPr/>
        <a:lstStyle/>
        <a:p>
          <a:endParaRPr lang="en-IE"/>
        </a:p>
      </dgm:t>
    </dgm:pt>
    <dgm:pt modelId="{8B67B956-2CA5-4A75-B0AF-EB5874146CF7}">
      <dgm:prSet phldrT="[Text]"/>
      <dgm:spPr/>
      <dgm:t>
        <a:bodyPr/>
        <a:lstStyle/>
        <a:p>
          <a:r>
            <a:rPr lang="en-IE" b="1" dirty="0" smtClean="0"/>
            <a:t>Qualitative Data</a:t>
          </a:r>
          <a:endParaRPr lang="en-IE" b="1" dirty="0"/>
        </a:p>
      </dgm:t>
    </dgm:pt>
    <dgm:pt modelId="{235D5E7A-C840-41DE-B037-5D35C45704C2}" type="parTrans" cxnId="{B8EBA871-2E76-49D4-8AA3-8A896301C0A5}">
      <dgm:prSet/>
      <dgm:spPr/>
      <dgm:t>
        <a:bodyPr/>
        <a:lstStyle/>
        <a:p>
          <a:endParaRPr lang="en-IE"/>
        </a:p>
      </dgm:t>
    </dgm:pt>
    <dgm:pt modelId="{0FCBF4DD-25F5-495F-9C57-490AD74FD9C6}" type="sibTrans" cxnId="{B8EBA871-2E76-49D4-8AA3-8A896301C0A5}">
      <dgm:prSet/>
      <dgm:spPr/>
      <dgm:t>
        <a:bodyPr/>
        <a:lstStyle/>
        <a:p>
          <a:endParaRPr lang="en-IE"/>
        </a:p>
      </dgm:t>
    </dgm:pt>
    <dgm:pt modelId="{1A23E5A6-27B5-42C0-9881-C3305427CD02}">
      <dgm:prSet phldrT="[Text]"/>
      <dgm:spPr/>
      <dgm:t>
        <a:bodyPr/>
        <a:lstStyle/>
        <a:p>
          <a:r>
            <a:rPr lang="en-IE" sz="1800" dirty="0" smtClean="0"/>
            <a:t>80 in depth interviews</a:t>
          </a:r>
          <a:endParaRPr lang="en-IE" sz="1800" dirty="0"/>
        </a:p>
      </dgm:t>
    </dgm:pt>
    <dgm:pt modelId="{7786DE05-806A-4628-AAC6-159129E51B93}" type="parTrans" cxnId="{E366B6FC-FD42-435B-95F7-B5C76F9750D1}">
      <dgm:prSet/>
      <dgm:spPr/>
      <dgm:t>
        <a:bodyPr/>
        <a:lstStyle/>
        <a:p>
          <a:endParaRPr lang="en-IE"/>
        </a:p>
      </dgm:t>
    </dgm:pt>
    <dgm:pt modelId="{108043FA-335F-41A2-886E-B3B5928C499E}" type="sibTrans" cxnId="{E366B6FC-FD42-435B-95F7-B5C76F9750D1}">
      <dgm:prSet/>
      <dgm:spPr/>
      <dgm:t>
        <a:bodyPr/>
        <a:lstStyle/>
        <a:p>
          <a:endParaRPr lang="en-IE"/>
        </a:p>
      </dgm:t>
    </dgm:pt>
    <dgm:pt modelId="{08E1D3EB-0B08-4274-9C24-1870198C1FCC}">
      <dgm:prSet phldrT="[Text]"/>
      <dgm:spPr/>
      <dgm:t>
        <a:bodyPr/>
        <a:lstStyle/>
        <a:p>
          <a:r>
            <a:rPr lang="en-IE" sz="1800" dirty="0" smtClean="0"/>
            <a:t>20 Focus Group Discussions, with female and male community members</a:t>
          </a:r>
          <a:endParaRPr lang="en-IE" sz="1800" dirty="0"/>
        </a:p>
      </dgm:t>
    </dgm:pt>
    <dgm:pt modelId="{314D8C65-2EB7-4E29-8029-54E280DD37FB}" type="parTrans" cxnId="{7FE32EC6-89C9-4A71-B4FD-B8FB646F290D}">
      <dgm:prSet/>
      <dgm:spPr/>
      <dgm:t>
        <a:bodyPr/>
        <a:lstStyle/>
        <a:p>
          <a:endParaRPr lang="en-IE"/>
        </a:p>
      </dgm:t>
    </dgm:pt>
    <dgm:pt modelId="{CE1D878B-E506-4E85-9C37-CF39CC13D25F}" type="sibTrans" cxnId="{7FE32EC6-89C9-4A71-B4FD-B8FB646F290D}">
      <dgm:prSet/>
      <dgm:spPr/>
      <dgm:t>
        <a:bodyPr/>
        <a:lstStyle/>
        <a:p>
          <a:endParaRPr lang="en-IE"/>
        </a:p>
      </dgm:t>
    </dgm:pt>
    <dgm:pt modelId="{3B22BD2F-C75A-414C-96BD-E334EFDC9C7A}">
      <dgm:prSet phldrT="[Text]"/>
      <dgm:spPr/>
      <dgm:t>
        <a:bodyPr/>
        <a:lstStyle/>
        <a:p>
          <a:r>
            <a:rPr lang="en-IE" b="1" dirty="0" smtClean="0"/>
            <a:t>Quantitative Data</a:t>
          </a:r>
          <a:endParaRPr lang="en-IE" b="1" dirty="0"/>
        </a:p>
      </dgm:t>
    </dgm:pt>
    <dgm:pt modelId="{16361E07-8A22-4A39-982A-90FD4A9CDDF7}" type="parTrans" cxnId="{D90FAF18-B103-45F6-9674-EAB5CD83C08E}">
      <dgm:prSet/>
      <dgm:spPr/>
      <dgm:t>
        <a:bodyPr/>
        <a:lstStyle/>
        <a:p>
          <a:endParaRPr lang="en-IE"/>
        </a:p>
      </dgm:t>
    </dgm:pt>
    <dgm:pt modelId="{EC38C418-48FD-4CC2-AC3B-DEA503AF2188}" type="sibTrans" cxnId="{D90FAF18-B103-45F6-9674-EAB5CD83C08E}">
      <dgm:prSet/>
      <dgm:spPr/>
      <dgm:t>
        <a:bodyPr/>
        <a:lstStyle/>
        <a:p>
          <a:endParaRPr lang="en-IE"/>
        </a:p>
      </dgm:t>
    </dgm:pt>
    <dgm:pt modelId="{B3079239-8212-4062-AB4A-13E304025835}">
      <dgm:prSet phldrT="[Text]"/>
      <dgm:spPr/>
      <dgm:t>
        <a:bodyPr/>
        <a:lstStyle/>
        <a:p>
          <a:r>
            <a:rPr lang="en-IE" dirty="0" smtClean="0"/>
            <a:t>Service Utilisation Data from District Health Offices- for key MNCH indicators</a:t>
          </a:r>
          <a:endParaRPr lang="en-IE" dirty="0"/>
        </a:p>
      </dgm:t>
    </dgm:pt>
    <dgm:pt modelId="{A6F56979-8AB7-40DD-9EE4-0A3A733CE0F8}" type="parTrans" cxnId="{45214821-32F7-4EE1-947B-13F856D40023}">
      <dgm:prSet/>
      <dgm:spPr/>
      <dgm:t>
        <a:bodyPr/>
        <a:lstStyle/>
        <a:p>
          <a:endParaRPr lang="en-IE"/>
        </a:p>
      </dgm:t>
    </dgm:pt>
    <dgm:pt modelId="{A047DA55-0B21-4FCF-BA08-FB2D2294F9D4}" type="sibTrans" cxnId="{45214821-32F7-4EE1-947B-13F856D40023}">
      <dgm:prSet/>
      <dgm:spPr/>
      <dgm:t>
        <a:bodyPr/>
        <a:lstStyle/>
        <a:p>
          <a:endParaRPr lang="en-IE"/>
        </a:p>
      </dgm:t>
    </dgm:pt>
    <dgm:pt modelId="{F97DEDFE-6833-44A6-976C-5720894740AF}">
      <dgm:prSet phldrT="[Text]" custT="1"/>
      <dgm:spPr/>
      <dgm:t>
        <a:bodyPr/>
        <a:lstStyle/>
        <a:p>
          <a:r>
            <a:rPr lang="en-IE" sz="1600" dirty="0" smtClean="0"/>
            <a:t>with traditional birth attendants, community health workers, traditional and religious leaders, NGOs representatives and health workers</a:t>
          </a:r>
          <a:endParaRPr lang="en-IE" sz="1600" dirty="0"/>
        </a:p>
      </dgm:t>
    </dgm:pt>
    <dgm:pt modelId="{2931D253-F9CE-4471-9788-8DC7DBECAA84}" type="parTrans" cxnId="{AA48586D-FDB8-4002-BDD8-297D30096429}">
      <dgm:prSet/>
      <dgm:spPr/>
      <dgm:t>
        <a:bodyPr/>
        <a:lstStyle/>
        <a:p>
          <a:endParaRPr lang="en-IE"/>
        </a:p>
      </dgm:t>
    </dgm:pt>
    <dgm:pt modelId="{77422E5F-4EB2-4BAC-9725-7BE4940EF665}" type="sibTrans" cxnId="{AA48586D-FDB8-4002-BDD8-297D30096429}">
      <dgm:prSet/>
      <dgm:spPr/>
      <dgm:t>
        <a:bodyPr/>
        <a:lstStyle/>
        <a:p>
          <a:endParaRPr lang="en-IE"/>
        </a:p>
      </dgm:t>
    </dgm:pt>
    <dgm:pt modelId="{3FA66D44-7947-4B44-9D0C-256BAF7284BA}">
      <dgm:prSet phldrT="[Text]"/>
      <dgm:spPr/>
      <dgm:t>
        <a:bodyPr/>
        <a:lstStyle/>
        <a:p>
          <a:r>
            <a:rPr lang="en-IE" dirty="0" smtClean="0"/>
            <a:t>Where NGO partners had existing projects</a:t>
          </a:r>
          <a:endParaRPr lang="en-IE" dirty="0"/>
        </a:p>
      </dgm:t>
    </dgm:pt>
    <dgm:pt modelId="{4F962558-E21E-4242-A9BF-FBBB5D2089B3}" type="parTrans" cxnId="{65C980B0-6CC2-43F0-B596-F55CE64FF45D}">
      <dgm:prSet/>
      <dgm:spPr/>
    </dgm:pt>
    <dgm:pt modelId="{A249E568-E9F6-4C6D-B0A1-200079239A8B}" type="sibTrans" cxnId="{65C980B0-6CC2-43F0-B596-F55CE64FF45D}">
      <dgm:prSet/>
      <dgm:spPr/>
    </dgm:pt>
    <dgm:pt modelId="{9EECA1DE-CDDC-41F6-BC9F-CF8A13D9CCB2}">
      <dgm:prSet phldrT="[Text]"/>
      <dgm:spPr/>
      <dgm:t>
        <a:bodyPr/>
        <a:lstStyle/>
        <a:p>
          <a:r>
            <a:rPr lang="en-IE" sz="1800" dirty="0" smtClean="0"/>
            <a:t>Thematic analysis ongoing drawing on CSS framework</a:t>
          </a:r>
          <a:endParaRPr lang="en-IE" sz="1800" dirty="0"/>
        </a:p>
      </dgm:t>
    </dgm:pt>
    <dgm:pt modelId="{1B27BC38-8821-4106-A3BF-3285BDCF488E}" type="parTrans" cxnId="{A74C3410-E2EB-4018-BBE1-07278C41827F}">
      <dgm:prSet/>
      <dgm:spPr/>
    </dgm:pt>
    <dgm:pt modelId="{7EE6E7F4-7EA1-49CD-9D44-563B57BC11E4}" type="sibTrans" cxnId="{A74C3410-E2EB-4018-BBE1-07278C41827F}">
      <dgm:prSet/>
      <dgm:spPr/>
    </dgm:pt>
    <dgm:pt modelId="{BE5D23FF-50F8-4183-A851-EB013F1ADDEB}" type="pres">
      <dgm:prSet presAssocID="{4BE3E943-9817-4204-9F2D-87448377742B}" presName="Name0" presStyleCnt="0">
        <dgm:presLayoutVars>
          <dgm:dir/>
          <dgm:animLvl val="lvl"/>
          <dgm:resizeHandles val="exact"/>
        </dgm:presLayoutVars>
      </dgm:prSet>
      <dgm:spPr/>
      <dgm:t>
        <a:bodyPr/>
        <a:lstStyle/>
        <a:p>
          <a:endParaRPr lang="en-IE"/>
        </a:p>
      </dgm:t>
    </dgm:pt>
    <dgm:pt modelId="{3E71BE7B-2D7D-4FB8-93D4-8CFDD847E51F}" type="pres">
      <dgm:prSet presAssocID="{1B3AD891-AD99-47A8-99A5-5C0D5F064AC8}" presName="composite" presStyleCnt="0"/>
      <dgm:spPr/>
    </dgm:pt>
    <dgm:pt modelId="{81B28464-144D-44FC-BB68-1AF7463A9358}" type="pres">
      <dgm:prSet presAssocID="{1B3AD891-AD99-47A8-99A5-5C0D5F064AC8}" presName="parTx" presStyleLbl="alignNode1" presStyleIdx="0" presStyleCnt="3">
        <dgm:presLayoutVars>
          <dgm:chMax val="0"/>
          <dgm:chPref val="0"/>
          <dgm:bulletEnabled val="1"/>
        </dgm:presLayoutVars>
      </dgm:prSet>
      <dgm:spPr/>
      <dgm:t>
        <a:bodyPr/>
        <a:lstStyle/>
        <a:p>
          <a:endParaRPr lang="en-IE"/>
        </a:p>
      </dgm:t>
    </dgm:pt>
    <dgm:pt modelId="{F03F80C2-5247-40FF-8B4B-521D33F07BDA}" type="pres">
      <dgm:prSet presAssocID="{1B3AD891-AD99-47A8-99A5-5C0D5F064AC8}" presName="desTx" presStyleLbl="alignAccFollowNode1" presStyleIdx="0" presStyleCnt="3">
        <dgm:presLayoutVars>
          <dgm:bulletEnabled val="1"/>
        </dgm:presLayoutVars>
      </dgm:prSet>
      <dgm:spPr/>
      <dgm:t>
        <a:bodyPr/>
        <a:lstStyle/>
        <a:p>
          <a:endParaRPr lang="en-IE"/>
        </a:p>
      </dgm:t>
    </dgm:pt>
    <dgm:pt modelId="{63A0B8B7-20D6-4296-80A3-525432A1F574}" type="pres">
      <dgm:prSet presAssocID="{D099C79C-EE74-450A-B3BA-038414A11873}" presName="space" presStyleCnt="0"/>
      <dgm:spPr/>
    </dgm:pt>
    <dgm:pt modelId="{CF20D036-996E-4771-8C5F-2F199EAAB7E7}" type="pres">
      <dgm:prSet presAssocID="{8B67B956-2CA5-4A75-B0AF-EB5874146CF7}" presName="composite" presStyleCnt="0"/>
      <dgm:spPr/>
    </dgm:pt>
    <dgm:pt modelId="{D415B024-464F-4719-BCC8-0DB753C591E0}" type="pres">
      <dgm:prSet presAssocID="{8B67B956-2CA5-4A75-B0AF-EB5874146CF7}" presName="parTx" presStyleLbl="alignNode1" presStyleIdx="1" presStyleCnt="3">
        <dgm:presLayoutVars>
          <dgm:chMax val="0"/>
          <dgm:chPref val="0"/>
          <dgm:bulletEnabled val="1"/>
        </dgm:presLayoutVars>
      </dgm:prSet>
      <dgm:spPr/>
      <dgm:t>
        <a:bodyPr/>
        <a:lstStyle/>
        <a:p>
          <a:endParaRPr lang="en-IE"/>
        </a:p>
      </dgm:t>
    </dgm:pt>
    <dgm:pt modelId="{DB1A4DAC-1343-43E7-8CA6-195EDD923DD2}" type="pres">
      <dgm:prSet presAssocID="{8B67B956-2CA5-4A75-B0AF-EB5874146CF7}" presName="desTx" presStyleLbl="alignAccFollowNode1" presStyleIdx="1" presStyleCnt="3">
        <dgm:presLayoutVars>
          <dgm:bulletEnabled val="1"/>
        </dgm:presLayoutVars>
      </dgm:prSet>
      <dgm:spPr/>
      <dgm:t>
        <a:bodyPr/>
        <a:lstStyle/>
        <a:p>
          <a:endParaRPr lang="en-IE"/>
        </a:p>
      </dgm:t>
    </dgm:pt>
    <dgm:pt modelId="{73B609E9-F4F9-477D-85F7-4903A58CF41B}" type="pres">
      <dgm:prSet presAssocID="{0FCBF4DD-25F5-495F-9C57-490AD74FD9C6}" presName="space" presStyleCnt="0"/>
      <dgm:spPr/>
    </dgm:pt>
    <dgm:pt modelId="{CD715648-02CB-4D81-BA12-6C9F6012A4EA}" type="pres">
      <dgm:prSet presAssocID="{3B22BD2F-C75A-414C-96BD-E334EFDC9C7A}" presName="composite" presStyleCnt="0"/>
      <dgm:spPr/>
    </dgm:pt>
    <dgm:pt modelId="{FFB63930-E701-44E7-B957-DCDC1A651476}" type="pres">
      <dgm:prSet presAssocID="{3B22BD2F-C75A-414C-96BD-E334EFDC9C7A}" presName="parTx" presStyleLbl="alignNode1" presStyleIdx="2" presStyleCnt="3">
        <dgm:presLayoutVars>
          <dgm:chMax val="0"/>
          <dgm:chPref val="0"/>
          <dgm:bulletEnabled val="1"/>
        </dgm:presLayoutVars>
      </dgm:prSet>
      <dgm:spPr/>
      <dgm:t>
        <a:bodyPr/>
        <a:lstStyle/>
        <a:p>
          <a:endParaRPr lang="en-IE"/>
        </a:p>
      </dgm:t>
    </dgm:pt>
    <dgm:pt modelId="{0932319F-098B-4B20-8919-0F6603AE3E39}" type="pres">
      <dgm:prSet presAssocID="{3B22BD2F-C75A-414C-96BD-E334EFDC9C7A}" presName="desTx" presStyleLbl="alignAccFollowNode1" presStyleIdx="2" presStyleCnt="3">
        <dgm:presLayoutVars>
          <dgm:bulletEnabled val="1"/>
        </dgm:presLayoutVars>
      </dgm:prSet>
      <dgm:spPr/>
      <dgm:t>
        <a:bodyPr/>
        <a:lstStyle/>
        <a:p>
          <a:endParaRPr lang="en-IE"/>
        </a:p>
      </dgm:t>
    </dgm:pt>
  </dgm:ptLst>
  <dgm:cxnLst>
    <dgm:cxn modelId="{65C980B0-6CC2-43F0-B596-F55CE64FF45D}" srcId="{D8F0B9E9-2187-4B91-9D1E-CEAF3E1FFB9D}" destId="{3FA66D44-7947-4B44-9D0C-256BAF7284BA}" srcOrd="0" destOrd="0" parTransId="{4F962558-E21E-4242-A9BF-FBBB5D2089B3}" sibTransId="{A249E568-E9F6-4C6D-B0A1-200079239A8B}"/>
    <dgm:cxn modelId="{90085BE6-A58D-4248-AB18-2B0FD163FA20}" type="presOf" srcId="{8B67B956-2CA5-4A75-B0AF-EB5874146CF7}" destId="{D415B024-464F-4719-BCC8-0DB753C591E0}" srcOrd="0" destOrd="0" presId="urn:microsoft.com/office/officeart/2005/8/layout/hList1"/>
    <dgm:cxn modelId="{FC9BF04B-0784-4349-8EA9-8533A6B77BE0}" srcId="{4BE3E943-9817-4204-9F2D-87448377742B}" destId="{1B3AD891-AD99-47A8-99A5-5C0D5F064AC8}" srcOrd="0" destOrd="0" parTransId="{67026664-C0D9-46A1-9CF9-BFCF14F3C6AD}" sibTransId="{D099C79C-EE74-450A-B3BA-038414A11873}"/>
    <dgm:cxn modelId="{9B0A39FD-16C4-43F2-9FAF-A5787D474496}" type="presOf" srcId="{1B3AD891-AD99-47A8-99A5-5C0D5F064AC8}" destId="{81B28464-144D-44FC-BB68-1AF7463A9358}" srcOrd="0" destOrd="0" presId="urn:microsoft.com/office/officeart/2005/8/layout/hList1"/>
    <dgm:cxn modelId="{A0BB2AA0-F4E5-4648-AA65-AA97E8FE48C8}" type="presOf" srcId="{3B22BD2F-C75A-414C-96BD-E334EFDC9C7A}" destId="{FFB63930-E701-44E7-B957-DCDC1A651476}" srcOrd="0" destOrd="0" presId="urn:microsoft.com/office/officeart/2005/8/layout/hList1"/>
    <dgm:cxn modelId="{D90FAF18-B103-45F6-9674-EAB5CD83C08E}" srcId="{4BE3E943-9817-4204-9F2D-87448377742B}" destId="{3B22BD2F-C75A-414C-96BD-E334EFDC9C7A}" srcOrd="2" destOrd="0" parTransId="{16361E07-8A22-4A39-982A-90FD4A9CDDF7}" sibTransId="{EC38C418-48FD-4CC2-AC3B-DEA503AF2188}"/>
    <dgm:cxn modelId="{B8EBA871-2E76-49D4-8AA3-8A896301C0A5}" srcId="{4BE3E943-9817-4204-9F2D-87448377742B}" destId="{8B67B956-2CA5-4A75-B0AF-EB5874146CF7}" srcOrd="1" destOrd="0" parTransId="{235D5E7A-C840-41DE-B037-5D35C45704C2}" sibTransId="{0FCBF4DD-25F5-495F-9C57-490AD74FD9C6}"/>
    <dgm:cxn modelId="{20BD49B6-7C52-4F1A-8A2E-25AC605CF785}" type="presOf" srcId="{08E1D3EB-0B08-4274-9C24-1870198C1FCC}" destId="{DB1A4DAC-1343-43E7-8CA6-195EDD923DD2}" srcOrd="0" destOrd="2" presId="urn:microsoft.com/office/officeart/2005/8/layout/hList1"/>
    <dgm:cxn modelId="{FB650FEB-B343-425D-9F68-FA8EA319F80B}" type="presOf" srcId="{4BE3E943-9817-4204-9F2D-87448377742B}" destId="{BE5D23FF-50F8-4183-A851-EB013F1ADDEB}" srcOrd="0" destOrd="0" presId="urn:microsoft.com/office/officeart/2005/8/layout/hList1"/>
    <dgm:cxn modelId="{85D81050-6EA6-498A-BC5F-E4737B6D68B3}" type="presOf" srcId="{3FA66D44-7947-4B44-9D0C-256BAF7284BA}" destId="{F03F80C2-5247-40FF-8B4B-521D33F07BDA}" srcOrd="0" destOrd="2" presId="urn:microsoft.com/office/officeart/2005/8/layout/hList1"/>
    <dgm:cxn modelId="{AA48586D-FDB8-4002-BDD8-297D30096429}" srcId="{1A23E5A6-27B5-42C0-9881-C3305427CD02}" destId="{F97DEDFE-6833-44A6-976C-5720894740AF}" srcOrd="0" destOrd="0" parTransId="{2931D253-F9CE-4471-9788-8DC7DBECAA84}" sibTransId="{77422E5F-4EB2-4BAC-9725-7BE4940EF665}"/>
    <dgm:cxn modelId="{9E483A01-6376-443F-BF60-87AB8C7FF570}" type="presOf" srcId="{F97DEDFE-6833-44A6-976C-5720894740AF}" destId="{DB1A4DAC-1343-43E7-8CA6-195EDD923DD2}" srcOrd="0" destOrd="1" presId="urn:microsoft.com/office/officeart/2005/8/layout/hList1"/>
    <dgm:cxn modelId="{830FE6E5-C0D3-4266-9F7E-676945E6A468}" srcId="{1B3AD891-AD99-47A8-99A5-5C0D5F064AC8}" destId="{938E1B26-88BC-4188-9BAE-2B194FD71D52}" srcOrd="0" destOrd="0" parTransId="{31AECF01-C205-4027-9892-376E2A966D3E}" sibTransId="{C45AC770-F653-4A14-8733-0F730B82776B}"/>
    <dgm:cxn modelId="{E366B6FC-FD42-435B-95F7-B5C76F9750D1}" srcId="{8B67B956-2CA5-4A75-B0AF-EB5874146CF7}" destId="{1A23E5A6-27B5-42C0-9881-C3305427CD02}" srcOrd="0" destOrd="0" parTransId="{7786DE05-806A-4628-AAC6-159129E51B93}" sibTransId="{108043FA-335F-41A2-886E-B3B5928C499E}"/>
    <dgm:cxn modelId="{45214821-32F7-4EE1-947B-13F856D40023}" srcId="{3B22BD2F-C75A-414C-96BD-E334EFDC9C7A}" destId="{B3079239-8212-4062-AB4A-13E304025835}" srcOrd="0" destOrd="0" parTransId="{A6F56979-8AB7-40DD-9EE4-0A3A733CE0F8}" sibTransId="{A047DA55-0B21-4FCF-BA08-FB2D2294F9D4}"/>
    <dgm:cxn modelId="{8AF16EAE-5D73-40D5-9693-1237870EFAD5}" srcId="{1B3AD891-AD99-47A8-99A5-5C0D5F064AC8}" destId="{D8F0B9E9-2187-4B91-9D1E-CEAF3E1FFB9D}" srcOrd="1" destOrd="0" parTransId="{86D9036C-8D5A-473C-898C-133607ABD958}" sibTransId="{208415F8-6B71-4447-B256-EF08A9107DE3}"/>
    <dgm:cxn modelId="{F08CD434-78EB-4E1D-A24A-E16393DF64BC}" type="presOf" srcId="{9EECA1DE-CDDC-41F6-BC9F-CF8A13D9CCB2}" destId="{DB1A4DAC-1343-43E7-8CA6-195EDD923DD2}" srcOrd="0" destOrd="3" presId="urn:microsoft.com/office/officeart/2005/8/layout/hList1"/>
    <dgm:cxn modelId="{C6A7BCA3-3990-4963-964C-D5EA35FEC180}" type="presOf" srcId="{B3079239-8212-4062-AB4A-13E304025835}" destId="{0932319F-098B-4B20-8919-0F6603AE3E39}" srcOrd="0" destOrd="0" presId="urn:microsoft.com/office/officeart/2005/8/layout/hList1"/>
    <dgm:cxn modelId="{A77577C1-F324-4A57-BE1D-17C80EEAC4A3}" type="presOf" srcId="{1A23E5A6-27B5-42C0-9881-C3305427CD02}" destId="{DB1A4DAC-1343-43E7-8CA6-195EDD923DD2}" srcOrd="0" destOrd="0" presId="urn:microsoft.com/office/officeart/2005/8/layout/hList1"/>
    <dgm:cxn modelId="{2A7CDAB9-0EA0-4823-8544-B62F059424F2}" type="presOf" srcId="{D8F0B9E9-2187-4B91-9D1E-CEAF3E1FFB9D}" destId="{F03F80C2-5247-40FF-8B4B-521D33F07BDA}" srcOrd="0" destOrd="1" presId="urn:microsoft.com/office/officeart/2005/8/layout/hList1"/>
    <dgm:cxn modelId="{7FE32EC6-89C9-4A71-B4FD-B8FB646F290D}" srcId="{8B67B956-2CA5-4A75-B0AF-EB5874146CF7}" destId="{08E1D3EB-0B08-4274-9C24-1870198C1FCC}" srcOrd="1" destOrd="0" parTransId="{314D8C65-2EB7-4E29-8029-54E280DD37FB}" sibTransId="{CE1D878B-E506-4E85-9C37-CF39CC13D25F}"/>
    <dgm:cxn modelId="{DCCC40A7-84C9-46A5-91F8-D4F81CA9EA6A}" type="presOf" srcId="{938E1B26-88BC-4188-9BAE-2B194FD71D52}" destId="{F03F80C2-5247-40FF-8B4B-521D33F07BDA}" srcOrd="0" destOrd="0" presId="urn:microsoft.com/office/officeart/2005/8/layout/hList1"/>
    <dgm:cxn modelId="{A74C3410-E2EB-4018-BBE1-07278C41827F}" srcId="{8B67B956-2CA5-4A75-B0AF-EB5874146CF7}" destId="{9EECA1DE-CDDC-41F6-BC9F-CF8A13D9CCB2}" srcOrd="2" destOrd="0" parTransId="{1B27BC38-8821-4106-A3BF-3285BDCF488E}" sibTransId="{7EE6E7F4-7EA1-49CD-9D44-563B57BC11E4}"/>
    <dgm:cxn modelId="{13B483F7-311E-411D-A530-19EF713B721C}" type="presParOf" srcId="{BE5D23FF-50F8-4183-A851-EB013F1ADDEB}" destId="{3E71BE7B-2D7D-4FB8-93D4-8CFDD847E51F}" srcOrd="0" destOrd="0" presId="urn:microsoft.com/office/officeart/2005/8/layout/hList1"/>
    <dgm:cxn modelId="{FECBAB8A-6F9E-4165-8CBC-83EFCFB69C56}" type="presParOf" srcId="{3E71BE7B-2D7D-4FB8-93D4-8CFDD847E51F}" destId="{81B28464-144D-44FC-BB68-1AF7463A9358}" srcOrd="0" destOrd="0" presId="urn:microsoft.com/office/officeart/2005/8/layout/hList1"/>
    <dgm:cxn modelId="{63A78097-286B-44D2-8F7B-F4CE01C2A02D}" type="presParOf" srcId="{3E71BE7B-2D7D-4FB8-93D4-8CFDD847E51F}" destId="{F03F80C2-5247-40FF-8B4B-521D33F07BDA}" srcOrd="1" destOrd="0" presId="urn:microsoft.com/office/officeart/2005/8/layout/hList1"/>
    <dgm:cxn modelId="{F9AD26BA-E3D7-4704-AF8A-9B2E099A67DF}" type="presParOf" srcId="{BE5D23FF-50F8-4183-A851-EB013F1ADDEB}" destId="{63A0B8B7-20D6-4296-80A3-525432A1F574}" srcOrd="1" destOrd="0" presId="urn:microsoft.com/office/officeart/2005/8/layout/hList1"/>
    <dgm:cxn modelId="{E96F697F-4E9C-4351-9A67-7B4586587CC7}" type="presParOf" srcId="{BE5D23FF-50F8-4183-A851-EB013F1ADDEB}" destId="{CF20D036-996E-4771-8C5F-2F199EAAB7E7}" srcOrd="2" destOrd="0" presId="urn:microsoft.com/office/officeart/2005/8/layout/hList1"/>
    <dgm:cxn modelId="{FDCDCB98-5F2D-4781-A2E3-1325157C4765}" type="presParOf" srcId="{CF20D036-996E-4771-8C5F-2F199EAAB7E7}" destId="{D415B024-464F-4719-BCC8-0DB753C591E0}" srcOrd="0" destOrd="0" presId="urn:microsoft.com/office/officeart/2005/8/layout/hList1"/>
    <dgm:cxn modelId="{439A99CC-4EE0-4872-938F-3A47CF119488}" type="presParOf" srcId="{CF20D036-996E-4771-8C5F-2F199EAAB7E7}" destId="{DB1A4DAC-1343-43E7-8CA6-195EDD923DD2}" srcOrd="1" destOrd="0" presId="urn:microsoft.com/office/officeart/2005/8/layout/hList1"/>
    <dgm:cxn modelId="{6E58FCEF-ED73-44E1-A08D-07A5F274D3CC}" type="presParOf" srcId="{BE5D23FF-50F8-4183-A851-EB013F1ADDEB}" destId="{73B609E9-F4F9-477D-85F7-4903A58CF41B}" srcOrd="3" destOrd="0" presId="urn:microsoft.com/office/officeart/2005/8/layout/hList1"/>
    <dgm:cxn modelId="{2BDB3401-11DC-4E7D-984C-90410DB8C203}" type="presParOf" srcId="{BE5D23FF-50F8-4183-A851-EB013F1ADDEB}" destId="{CD715648-02CB-4D81-BA12-6C9F6012A4EA}" srcOrd="4" destOrd="0" presId="urn:microsoft.com/office/officeart/2005/8/layout/hList1"/>
    <dgm:cxn modelId="{6C9652C4-F205-4EF8-942E-E3526C7B582B}" type="presParOf" srcId="{CD715648-02CB-4D81-BA12-6C9F6012A4EA}" destId="{FFB63930-E701-44E7-B957-DCDC1A651476}" srcOrd="0" destOrd="0" presId="urn:microsoft.com/office/officeart/2005/8/layout/hList1"/>
    <dgm:cxn modelId="{B4CA3B81-3451-4410-80AD-77ACD738DD1D}" type="presParOf" srcId="{CD715648-02CB-4D81-BA12-6C9F6012A4EA}" destId="{0932319F-098B-4B20-8919-0F6603AE3E3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890ED-195C-47C0-8E87-F8663B4230C0}"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IE"/>
        </a:p>
      </dgm:t>
    </dgm:pt>
    <dgm:pt modelId="{B49050FE-AC79-4271-998D-DD3B6054241E}">
      <dgm:prSet/>
      <dgm:spPr/>
      <dgm:t>
        <a:bodyPr/>
        <a:lstStyle/>
        <a:p>
          <a:endParaRPr lang="en-IE"/>
        </a:p>
      </dgm:t>
    </dgm:pt>
    <dgm:pt modelId="{A62D7A4E-8659-4985-BD47-9BE1D37A8E3D}" type="parTrans" cxnId="{DF9431FA-588D-465B-A9D7-CE0F0DB75458}">
      <dgm:prSet/>
      <dgm:spPr/>
      <dgm:t>
        <a:bodyPr/>
        <a:lstStyle/>
        <a:p>
          <a:endParaRPr lang="en-IE"/>
        </a:p>
      </dgm:t>
    </dgm:pt>
    <dgm:pt modelId="{34C01C4F-FBB3-4ACF-9738-D42110D3703F}" type="sibTrans" cxnId="{DF9431FA-588D-465B-A9D7-CE0F0DB7545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IE"/>
        </a:p>
      </dgm:t>
    </dgm:pt>
    <dgm:pt modelId="{2C643B2C-4403-4BD9-A98E-898821291336}">
      <dgm:prSet phldrT="[Text]" custT="1"/>
      <dgm:spPr/>
      <dgm:t>
        <a:bodyPr/>
        <a:lstStyle/>
        <a:p>
          <a:r>
            <a:rPr lang="en-IE" sz="1800" dirty="0" smtClean="0">
              <a:latin typeface="Aharoni" panose="02010803020104030203" pitchFamily="2" charset="-79"/>
              <a:cs typeface="Aharoni" panose="02010803020104030203" pitchFamily="2" charset="-79"/>
            </a:rPr>
            <a:t>Community Leadership</a:t>
          </a:r>
          <a:endParaRPr lang="en-IE" sz="1800" dirty="0">
            <a:latin typeface="Aharoni" panose="02010803020104030203" pitchFamily="2" charset="-79"/>
            <a:cs typeface="Aharoni" panose="02010803020104030203" pitchFamily="2" charset="-79"/>
          </a:endParaRPr>
        </a:p>
      </dgm:t>
    </dgm:pt>
    <dgm:pt modelId="{839BC484-F327-4711-A0B5-31A4D04E9C9A}" type="parTrans" cxnId="{1DA30974-2374-4E20-8197-AE6D8F3BDC36}">
      <dgm:prSet/>
      <dgm:spPr/>
      <dgm:t>
        <a:bodyPr/>
        <a:lstStyle/>
        <a:p>
          <a:endParaRPr lang="en-IE"/>
        </a:p>
      </dgm:t>
    </dgm:pt>
    <dgm:pt modelId="{F5F6F3D9-D8F5-4662-9666-7A13CA84F27C}" type="sibTrans" cxnId="{1DA30974-2374-4E20-8197-AE6D8F3BDC36}">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IE"/>
        </a:p>
      </dgm:t>
    </dgm:pt>
    <dgm:pt modelId="{6C6029E9-A356-489E-8210-A2F6F1FACDDA}">
      <dgm:prSet phldrT="[Text]" custT="1"/>
      <dgm:spPr/>
      <dgm:t>
        <a:bodyPr/>
        <a:lstStyle/>
        <a:p>
          <a:r>
            <a:rPr lang="en-IE" sz="1800" dirty="0" smtClean="0">
              <a:latin typeface="Aharoni" panose="02010803020104030203" pitchFamily="2" charset="-79"/>
              <a:cs typeface="Aharoni" panose="02010803020104030203" pitchFamily="2" charset="-79"/>
            </a:rPr>
            <a:t>Cooperation of those involved in health work</a:t>
          </a:r>
          <a:endParaRPr lang="en-IE" sz="1800" dirty="0">
            <a:latin typeface="Aharoni" panose="02010803020104030203" pitchFamily="2" charset="-79"/>
            <a:cs typeface="Aharoni" panose="02010803020104030203" pitchFamily="2" charset="-79"/>
          </a:endParaRPr>
        </a:p>
      </dgm:t>
    </dgm:pt>
    <dgm:pt modelId="{9EB63B51-48D1-48D0-B8D0-B6BA6F784EF7}" type="parTrans" cxnId="{072ECF9C-D28D-449D-9327-DCD9F00ACAF2}">
      <dgm:prSet/>
      <dgm:spPr/>
      <dgm:t>
        <a:bodyPr/>
        <a:lstStyle/>
        <a:p>
          <a:endParaRPr lang="en-IE"/>
        </a:p>
      </dgm:t>
    </dgm:pt>
    <dgm:pt modelId="{FCAEF44F-4F42-4F00-98E6-0369DCCD5202}" type="sibTrans" cxnId="{072ECF9C-D28D-449D-9327-DCD9F00ACAF2}">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t>
        <a:bodyPr/>
        <a:lstStyle/>
        <a:p>
          <a:endParaRPr lang="en-IE"/>
        </a:p>
      </dgm:t>
    </dgm:pt>
    <dgm:pt modelId="{9CEF8600-30EF-4CC2-B37C-34B58B590D57}">
      <dgm:prSet phldrT="[Text]" custT="1"/>
      <dgm:spPr/>
      <dgm:t>
        <a:bodyPr/>
        <a:lstStyle/>
        <a:p>
          <a:r>
            <a:rPr lang="en-IE" sz="1670" dirty="0" smtClean="0">
              <a:latin typeface="Aharoni" panose="02010803020104030203" pitchFamily="2" charset="-79"/>
              <a:cs typeface="Aharoni" panose="02010803020104030203" pitchFamily="2" charset="-79"/>
            </a:rPr>
            <a:t>Cross-cutting considerations </a:t>
          </a:r>
          <a:endParaRPr lang="en-IE" sz="1670" dirty="0">
            <a:latin typeface="Aharoni" panose="02010803020104030203" pitchFamily="2" charset="-79"/>
            <a:cs typeface="Aharoni" panose="02010803020104030203" pitchFamily="2" charset="-79"/>
          </a:endParaRPr>
        </a:p>
      </dgm:t>
    </dgm:pt>
    <dgm:pt modelId="{3DEDEA28-042C-44B0-A04E-B1C72C9915AE}" type="parTrans" cxnId="{709668FB-95B1-4CE9-ADA5-D7B69E42734A}">
      <dgm:prSet/>
      <dgm:spPr/>
      <dgm:t>
        <a:bodyPr/>
        <a:lstStyle/>
        <a:p>
          <a:endParaRPr lang="en-IE"/>
        </a:p>
      </dgm:t>
    </dgm:pt>
    <dgm:pt modelId="{2A9529F7-BA2D-4253-BF26-6A7FDCF141B8}" type="sibTrans" cxnId="{709668FB-95B1-4CE9-ADA5-D7B69E42734A}">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dgm:spPr>
      <dgm:t>
        <a:bodyPr/>
        <a:lstStyle/>
        <a:p>
          <a:endParaRPr lang="en-IE"/>
        </a:p>
      </dgm:t>
    </dgm:pt>
    <dgm:pt modelId="{B0E9A937-6CA3-4D7C-8A02-51002ED39BA5}" type="pres">
      <dgm:prSet presAssocID="{761890ED-195C-47C0-8E87-F8663B4230C0}" presName="Name0" presStyleCnt="0">
        <dgm:presLayoutVars>
          <dgm:chMax val="7"/>
          <dgm:chPref val="7"/>
          <dgm:dir/>
        </dgm:presLayoutVars>
      </dgm:prSet>
      <dgm:spPr/>
      <dgm:t>
        <a:bodyPr/>
        <a:lstStyle/>
        <a:p>
          <a:endParaRPr lang="en-IE"/>
        </a:p>
      </dgm:t>
    </dgm:pt>
    <dgm:pt modelId="{FDD88449-02AF-4E83-A21E-BE4641E740B7}" type="pres">
      <dgm:prSet presAssocID="{761890ED-195C-47C0-8E87-F8663B4230C0}" presName="Name1" presStyleCnt="0"/>
      <dgm:spPr/>
    </dgm:pt>
    <dgm:pt modelId="{1F88A135-E383-40F1-AECF-63F8D4BC0013}" type="pres">
      <dgm:prSet presAssocID="{34C01C4F-FBB3-4ACF-9738-D42110D3703F}" presName="picture_1" presStyleCnt="0"/>
      <dgm:spPr/>
    </dgm:pt>
    <dgm:pt modelId="{5D717518-A5C7-4AEA-BA1F-C07E68C3FB23}" type="pres">
      <dgm:prSet presAssocID="{34C01C4F-FBB3-4ACF-9738-D42110D3703F}" presName="pictureRepeatNode" presStyleLbl="alignImgPlace1" presStyleIdx="0" presStyleCnt="4"/>
      <dgm:spPr/>
      <dgm:t>
        <a:bodyPr/>
        <a:lstStyle/>
        <a:p>
          <a:endParaRPr lang="en-IE"/>
        </a:p>
      </dgm:t>
    </dgm:pt>
    <dgm:pt modelId="{64CE61A7-AFAB-468E-AED8-BEB9A83B7EBA}" type="pres">
      <dgm:prSet presAssocID="{B49050FE-AC79-4271-998D-DD3B6054241E}" presName="text_1" presStyleLbl="node1" presStyleIdx="0" presStyleCnt="0">
        <dgm:presLayoutVars>
          <dgm:bulletEnabled val="1"/>
        </dgm:presLayoutVars>
      </dgm:prSet>
      <dgm:spPr/>
      <dgm:t>
        <a:bodyPr/>
        <a:lstStyle/>
        <a:p>
          <a:endParaRPr lang="en-IE"/>
        </a:p>
      </dgm:t>
    </dgm:pt>
    <dgm:pt modelId="{12E82340-9075-4EA7-8CBE-2ED770EB4784}" type="pres">
      <dgm:prSet presAssocID="{F5F6F3D9-D8F5-4662-9666-7A13CA84F27C}" presName="picture_2" presStyleCnt="0"/>
      <dgm:spPr/>
    </dgm:pt>
    <dgm:pt modelId="{3ADF7D3D-9B88-4EBB-8903-2CE1A7197645}" type="pres">
      <dgm:prSet presAssocID="{F5F6F3D9-D8F5-4662-9666-7A13CA84F27C}" presName="pictureRepeatNode" presStyleLbl="alignImgPlace1" presStyleIdx="1" presStyleCnt="4"/>
      <dgm:spPr/>
      <dgm:t>
        <a:bodyPr/>
        <a:lstStyle/>
        <a:p>
          <a:endParaRPr lang="en-IE"/>
        </a:p>
      </dgm:t>
    </dgm:pt>
    <dgm:pt modelId="{B4C3B8D9-0FE8-4B23-9828-EA31D6A6119B}" type="pres">
      <dgm:prSet presAssocID="{2C643B2C-4403-4BD9-A98E-898821291336}" presName="line_2" presStyleLbl="parChTrans1D1" presStyleIdx="0" presStyleCnt="3"/>
      <dgm:spPr/>
    </dgm:pt>
    <dgm:pt modelId="{C52DD619-E72E-497F-8ABE-FD1E4910D406}" type="pres">
      <dgm:prSet presAssocID="{2C643B2C-4403-4BD9-A98E-898821291336}" presName="textparent_2" presStyleLbl="node1" presStyleIdx="0" presStyleCnt="0"/>
      <dgm:spPr/>
    </dgm:pt>
    <dgm:pt modelId="{8E2A3BFE-DC0D-4D88-8431-13FDD7D07ACF}" type="pres">
      <dgm:prSet presAssocID="{2C643B2C-4403-4BD9-A98E-898821291336}" presName="text_2" presStyleLbl="revTx" presStyleIdx="0" presStyleCnt="3">
        <dgm:presLayoutVars>
          <dgm:bulletEnabled val="1"/>
        </dgm:presLayoutVars>
      </dgm:prSet>
      <dgm:spPr/>
      <dgm:t>
        <a:bodyPr/>
        <a:lstStyle/>
        <a:p>
          <a:endParaRPr lang="en-IE"/>
        </a:p>
      </dgm:t>
    </dgm:pt>
    <dgm:pt modelId="{6429647A-D6C7-466C-ADB0-E48D3C8ADDCA}" type="pres">
      <dgm:prSet presAssocID="{FCAEF44F-4F42-4F00-98E6-0369DCCD5202}" presName="picture_3" presStyleCnt="0"/>
      <dgm:spPr/>
    </dgm:pt>
    <dgm:pt modelId="{7CA99CF0-11CE-4564-8E41-D339D00C1ED7}" type="pres">
      <dgm:prSet presAssocID="{FCAEF44F-4F42-4F00-98E6-0369DCCD5202}" presName="pictureRepeatNode" presStyleLbl="alignImgPlace1" presStyleIdx="2" presStyleCnt="4" custLinFactNeighborX="3485" custLinFactNeighborY="-2499"/>
      <dgm:spPr/>
      <dgm:t>
        <a:bodyPr/>
        <a:lstStyle/>
        <a:p>
          <a:endParaRPr lang="en-IE"/>
        </a:p>
      </dgm:t>
    </dgm:pt>
    <dgm:pt modelId="{E62E8E03-D9F8-48FA-8D7F-023597A945DD}" type="pres">
      <dgm:prSet presAssocID="{6C6029E9-A356-489E-8210-A2F6F1FACDDA}" presName="line_3" presStyleLbl="parChTrans1D1" presStyleIdx="1" presStyleCnt="3"/>
      <dgm:spPr/>
    </dgm:pt>
    <dgm:pt modelId="{442E8245-87F3-4FAD-B014-359B271754CB}" type="pres">
      <dgm:prSet presAssocID="{6C6029E9-A356-489E-8210-A2F6F1FACDDA}" presName="textparent_3" presStyleLbl="node1" presStyleIdx="0" presStyleCnt="0"/>
      <dgm:spPr/>
    </dgm:pt>
    <dgm:pt modelId="{CCD343EE-F9AC-43F4-B1F2-17041DD9F5A7}" type="pres">
      <dgm:prSet presAssocID="{6C6029E9-A356-489E-8210-A2F6F1FACDDA}" presName="text_3" presStyleLbl="revTx" presStyleIdx="1" presStyleCnt="3">
        <dgm:presLayoutVars>
          <dgm:bulletEnabled val="1"/>
        </dgm:presLayoutVars>
      </dgm:prSet>
      <dgm:spPr/>
      <dgm:t>
        <a:bodyPr/>
        <a:lstStyle/>
        <a:p>
          <a:endParaRPr lang="en-IE"/>
        </a:p>
      </dgm:t>
    </dgm:pt>
    <dgm:pt modelId="{009FEA9A-FB75-4D7C-AF54-D6A65D5CF625}" type="pres">
      <dgm:prSet presAssocID="{2A9529F7-BA2D-4253-BF26-6A7FDCF141B8}" presName="picture_4" presStyleCnt="0"/>
      <dgm:spPr/>
    </dgm:pt>
    <dgm:pt modelId="{840B7F80-084E-4B6E-A5A9-3438E3E0892B}" type="pres">
      <dgm:prSet presAssocID="{2A9529F7-BA2D-4253-BF26-6A7FDCF141B8}" presName="pictureRepeatNode" presStyleLbl="alignImgPlace1" presStyleIdx="3" presStyleCnt="4" custLinFactNeighborX="-14367" custLinFactNeighborY="-1627"/>
      <dgm:spPr/>
      <dgm:t>
        <a:bodyPr/>
        <a:lstStyle/>
        <a:p>
          <a:endParaRPr lang="en-IE"/>
        </a:p>
      </dgm:t>
    </dgm:pt>
    <dgm:pt modelId="{281F18D4-B5E7-47DC-B062-79F72D5C2F37}" type="pres">
      <dgm:prSet presAssocID="{9CEF8600-30EF-4CC2-B37C-34B58B590D57}" presName="line_4" presStyleLbl="parChTrans1D1" presStyleIdx="2" presStyleCnt="3"/>
      <dgm:spPr/>
    </dgm:pt>
    <dgm:pt modelId="{9FC571EC-8B23-47E2-99EB-253BDD94B3C0}" type="pres">
      <dgm:prSet presAssocID="{9CEF8600-30EF-4CC2-B37C-34B58B590D57}" presName="textparent_4" presStyleLbl="node1" presStyleIdx="0" presStyleCnt="0"/>
      <dgm:spPr/>
    </dgm:pt>
    <dgm:pt modelId="{399D9D42-5DF1-4246-90C5-453981E7DFFA}" type="pres">
      <dgm:prSet presAssocID="{9CEF8600-30EF-4CC2-B37C-34B58B590D57}" presName="text_4" presStyleLbl="revTx" presStyleIdx="2" presStyleCnt="3" custScaleX="2000000" custScaleY="89444" custLinFactX="-100000" custLinFactNeighborX="-130118" custLinFactNeighborY="1554">
        <dgm:presLayoutVars>
          <dgm:bulletEnabled val="1"/>
        </dgm:presLayoutVars>
      </dgm:prSet>
      <dgm:spPr/>
      <dgm:t>
        <a:bodyPr/>
        <a:lstStyle/>
        <a:p>
          <a:endParaRPr lang="en-IE"/>
        </a:p>
      </dgm:t>
    </dgm:pt>
  </dgm:ptLst>
  <dgm:cxnLst>
    <dgm:cxn modelId="{1DA30974-2374-4E20-8197-AE6D8F3BDC36}" srcId="{761890ED-195C-47C0-8E87-F8663B4230C0}" destId="{2C643B2C-4403-4BD9-A98E-898821291336}" srcOrd="1" destOrd="0" parTransId="{839BC484-F327-4711-A0B5-31A4D04E9C9A}" sibTransId="{F5F6F3D9-D8F5-4662-9666-7A13CA84F27C}"/>
    <dgm:cxn modelId="{709668FB-95B1-4CE9-ADA5-D7B69E42734A}" srcId="{761890ED-195C-47C0-8E87-F8663B4230C0}" destId="{9CEF8600-30EF-4CC2-B37C-34B58B590D57}" srcOrd="3" destOrd="0" parTransId="{3DEDEA28-042C-44B0-A04E-B1C72C9915AE}" sibTransId="{2A9529F7-BA2D-4253-BF26-6A7FDCF141B8}"/>
    <dgm:cxn modelId="{93D5880C-F7BB-4E88-A0EC-BABA8B55519F}" type="presOf" srcId="{B49050FE-AC79-4271-998D-DD3B6054241E}" destId="{64CE61A7-AFAB-468E-AED8-BEB9A83B7EBA}" srcOrd="0" destOrd="0" presId="urn:microsoft.com/office/officeart/2008/layout/CircularPictureCallout"/>
    <dgm:cxn modelId="{45513D44-2EB3-4DA0-9FA7-AC859477F0FC}" type="presOf" srcId="{761890ED-195C-47C0-8E87-F8663B4230C0}" destId="{B0E9A937-6CA3-4D7C-8A02-51002ED39BA5}" srcOrd="0" destOrd="0" presId="urn:microsoft.com/office/officeart/2008/layout/CircularPictureCallout"/>
    <dgm:cxn modelId="{42A6502F-6A1C-493C-A7CD-AC1C5BB7D73C}" type="presOf" srcId="{9CEF8600-30EF-4CC2-B37C-34B58B590D57}" destId="{399D9D42-5DF1-4246-90C5-453981E7DFFA}" srcOrd="0" destOrd="0" presId="urn:microsoft.com/office/officeart/2008/layout/CircularPictureCallout"/>
    <dgm:cxn modelId="{23B98D6D-1704-45F6-9825-61EC39A5E3FF}" type="presOf" srcId="{F5F6F3D9-D8F5-4662-9666-7A13CA84F27C}" destId="{3ADF7D3D-9B88-4EBB-8903-2CE1A7197645}" srcOrd="0" destOrd="0" presId="urn:microsoft.com/office/officeart/2008/layout/CircularPictureCallout"/>
    <dgm:cxn modelId="{801435B0-39BC-4F5F-BB50-142B12CAF79B}" type="presOf" srcId="{2A9529F7-BA2D-4253-BF26-6A7FDCF141B8}" destId="{840B7F80-084E-4B6E-A5A9-3438E3E0892B}" srcOrd="0" destOrd="0" presId="urn:microsoft.com/office/officeart/2008/layout/CircularPictureCallout"/>
    <dgm:cxn modelId="{3A072570-B390-4CA1-83BC-BC2389A2E947}" type="presOf" srcId="{2C643B2C-4403-4BD9-A98E-898821291336}" destId="{8E2A3BFE-DC0D-4D88-8431-13FDD7D07ACF}" srcOrd="0" destOrd="0" presId="urn:microsoft.com/office/officeart/2008/layout/CircularPictureCallout"/>
    <dgm:cxn modelId="{0B36CE66-CDF8-433F-83BE-17ECCD5AD795}" type="presOf" srcId="{34C01C4F-FBB3-4ACF-9738-D42110D3703F}" destId="{5D717518-A5C7-4AEA-BA1F-C07E68C3FB23}" srcOrd="0" destOrd="0" presId="urn:microsoft.com/office/officeart/2008/layout/CircularPictureCallout"/>
    <dgm:cxn modelId="{4E4D6172-0BEF-4800-8876-15326C361E1D}" type="presOf" srcId="{FCAEF44F-4F42-4F00-98E6-0369DCCD5202}" destId="{7CA99CF0-11CE-4564-8E41-D339D00C1ED7}" srcOrd="0" destOrd="0" presId="urn:microsoft.com/office/officeart/2008/layout/CircularPictureCallout"/>
    <dgm:cxn modelId="{DF9431FA-588D-465B-A9D7-CE0F0DB75458}" srcId="{761890ED-195C-47C0-8E87-F8663B4230C0}" destId="{B49050FE-AC79-4271-998D-DD3B6054241E}" srcOrd="0" destOrd="0" parTransId="{A62D7A4E-8659-4985-BD47-9BE1D37A8E3D}" sibTransId="{34C01C4F-FBB3-4ACF-9738-D42110D3703F}"/>
    <dgm:cxn modelId="{5FFEFC9F-9A7E-4B10-949C-190BD3EEBC09}" type="presOf" srcId="{6C6029E9-A356-489E-8210-A2F6F1FACDDA}" destId="{CCD343EE-F9AC-43F4-B1F2-17041DD9F5A7}" srcOrd="0" destOrd="0" presId="urn:microsoft.com/office/officeart/2008/layout/CircularPictureCallout"/>
    <dgm:cxn modelId="{072ECF9C-D28D-449D-9327-DCD9F00ACAF2}" srcId="{761890ED-195C-47C0-8E87-F8663B4230C0}" destId="{6C6029E9-A356-489E-8210-A2F6F1FACDDA}" srcOrd="2" destOrd="0" parTransId="{9EB63B51-48D1-48D0-B8D0-B6BA6F784EF7}" sibTransId="{FCAEF44F-4F42-4F00-98E6-0369DCCD5202}"/>
    <dgm:cxn modelId="{82C435C7-236C-4555-A57D-B551DEFBC955}" type="presParOf" srcId="{B0E9A937-6CA3-4D7C-8A02-51002ED39BA5}" destId="{FDD88449-02AF-4E83-A21E-BE4641E740B7}" srcOrd="0" destOrd="0" presId="urn:microsoft.com/office/officeart/2008/layout/CircularPictureCallout"/>
    <dgm:cxn modelId="{50BE9781-E257-4B57-9E72-A16EC6C37DDD}" type="presParOf" srcId="{FDD88449-02AF-4E83-A21E-BE4641E740B7}" destId="{1F88A135-E383-40F1-AECF-63F8D4BC0013}" srcOrd="0" destOrd="0" presId="urn:microsoft.com/office/officeart/2008/layout/CircularPictureCallout"/>
    <dgm:cxn modelId="{F74C4F66-D963-4AB3-879E-D163105E6CA9}" type="presParOf" srcId="{1F88A135-E383-40F1-AECF-63F8D4BC0013}" destId="{5D717518-A5C7-4AEA-BA1F-C07E68C3FB23}" srcOrd="0" destOrd="0" presId="urn:microsoft.com/office/officeart/2008/layout/CircularPictureCallout"/>
    <dgm:cxn modelId="{1E89F7E0-341C-4EC5-8D75-49ACF4678D80}" type="presParOf" srcId="{FDD88449-02AF-4E83-A21E-BE4641E740B7}" destId="{64CE61A7-AFAB-468E-AED8-BEB9A83B7EBA}" srcOrd="1" destOrd="0" presId="urn:microsoft.com/office/officeart/2008/layout/CircularPictureCallout"/>
    <dgm:cxn modelId="{157A10E3-0A1C-4919-8AF7-5ACA7B04E32E}" type="presParOf" srcId="{FDD88449-02AF-4E83-A21E-BE4641E740B7}" destId="{12E82340-9075-4EA7-8CBE-2ED770EB4784}" srcOrd="2" destOrd="0" presId="urn:microsoft.com/office/officeart/2008/layout/CircularPictureCallout"/>
    <dgm:cxn modelId="{97D46FEF-83D2-41E6-96FA-C2E08DB2D46D}" type="presParOf" srcId="{12E82340-9075-4EA7-8CBE-2ED770EB4784}" destId="{3ADF7D3D-9B88-4EBB-8903-2CE1A7197645}" srcOrd="0" destOrd="0" presId="urn:microsoft.com/office/officeart/2008/layout/CircularPictureCallout"/>
    <dgm:cxn modelId="{09881CB7-D789-4536-8BE6-A2ABD48C2E5E}" type="presParOf" srcId="{FDD88449-02AF-4E83-A21E-BE4641E740B7}" destId="{B4C3B8D9-0FE8-4B23-9828-EA31D6A6119B}" srcOrd="3" destOrd="0" presId="urn:microsoft.com/office/officeart/2008/layout/CircularPictureCallout"/>
    <dgm:cxn modelId="{C0AA3CAE-1F7E-4068-BC43-BC54927822B8}" type="presParOf" srcId="{FDD88449-02AF-4E83-A21E-BE4641E740B7}" destId="{C52DD619-E72E-497F-8ABE-FD1E4910D406}" srcOrd="4" destOrd="0" presId="urn:microsoft.com/office/officeart/2008/layout/CircularPictureCallout"/>
    <dgm:cxn modelId="{E3EE8583-D542-4820-B999-79A6968E4B2A}" type="presParOf" srcId="{C52DD619-E72E-497F-8ABE-FD1E4910D406}" destId="{8E2A3BFE-DC0D-4D88-8431-13FDD7D07ACF}" srcOrd="0" destOrd="0" presId="urn:microsoft.com/office/officeart/2008/layout/CircularPictureCallout"/>
    <dgm:cxn modelId="{D6074F40-4DE5-4052-885D-0C6E46FFFD6D}" type="presParOf" srcId="{FDD88449-02AF-4E83-A21E-BE4641E740B7}" destId="{6429647A-D6C7-466C-ADB0-E48D3C8ADDCA}" srcOrd="5" destOrd="0" presId="urn:microsoft.com/office/officeart/2008/layout/CircularPictureCallout"/>
    <dgm:cxn modelId="{FA37030A-F0BB-4048-AB09-254F18110EFF}" type="presParOf" srcId="{6429647A-D6C7-466C-ADB0-E48D3C8ADDCA}" destId="{7CA99CF0-11CE-4564-8E41-D339D00C1ED7}" srcOrd="0" destOrd="0" presId="urn:microsoft.com/office/officeart/2008/layout/CircularPictureCallout"/>
    <dgm:cxn modelId="{F03AF5C6-ECA2-497B-A7DA-15EF859918F6}" type="presParOf" srcId="{FDD88449-02AF-4E83-A21E-BE4641E740B7}" destId="{E62E8E03-D9F8-48FA-8D7F-023597A945DD}" srcOrd="6" destOrd="0" presId="urn:microsoft.com/office/officeart/2008/layout/CircularPictureCallout"/>
    <dgm:cxn modelId="{CA505A89-6521-495A-AEEF-FE19F0A13A23}" type="presParOf" srcId="{FDD88449-02AF-4E83-A21E-BE4641E740B7}" destId="{442E8245-87F3-4FAD-B014-359B271754CB}" srcOrd="7" destOrd="0" presId="urn:microsoft.com/office/officeart/2008/layout/CircularPictureCallout"/>
    <dgm:cxn modelId="{A2A0F4F3-4AB5-4BAF-A2DC-10EFFD56F878}" type="presParOf" srcId="{442E8245-87F3-4FAD-B014-359B271754CB}" destId="{CCD343EE-F9AC-43F4-B1F2-17041DD9F5A7}" srcOrd="0" destOrd="0" presId="urn:microsoft.com/office/officeart/2008/layout/CircularPictureCallout"/>
    <dgm:cxn modelId="{C5FF4DEE-721B-4BA4-88F0-2681287A8A23}" type="presParOf" srcId="{FDD88449-02AF-4E83-A21E-BE4641E740B7}" destId="{009FEA9A-FB75-4D7C-AF54-D6A65D5CF625}" srcOrd="8" destOrd="0" presId="urn:microsoft.com/office/officeart/2008/layout/CircularPictureCallout"/>
    <dgm:cxn modelId="{09D18399-0DF7-4823-8135-2343A7776D61}" type="presParOf" srcId="{009FEA9A-FB75-4D7C-AF54-D6A65D5CF625}" destId="{840B7F80-084E-4B6E-A5A9-3438E3E0892B}" srcOrd="0" destOrd="0" presId="urn:microsoft.com/office/officeart/2008/layout/CircularPictureCallout"/>
    <dgm:cxn modelId="{12EFCEDE-942A-4DAB-B1F0-C4E97FF05F8D}" type="presParOf" srcId="{FDD88449-02AF-4E83-A21E-BE4641E740B7}" destId="{281F18D4-B5E7-47DC-B062-79F72D5C2F37}" srcOrd="9" destOrd="0" presId="urn:microsoft.com/office/officeart/2008/layout/CircularPictureCallout"/>
    <dgm:cxn modelId="{C96B6C12-A67A-4B92-BBFD-51E8C6973258}" type="presParOf" srcId="{FDD88449-02AF-4E83-A21E-BE4641E740B7}" destId="{9FC571EC-8B23-47E2-99EB-253BDD94B3C0}" srcOrd="10" destOrd="0" presId="urn:microsoft.com/office/officeart/2008/layout/CircularPictureCallout"/>
    <dgm:cxn modelId="{102B36D3-934B-4D20-BED3-A125FE89339F}" type="presParOf" srcId="{9FC571EC-8B23-47E2-99EB-253BDD94B3C0}" destId="{399D9D42-5DF1-4246-90C5-453981E7DFFA}"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28464-144D-44FC-BB68-1AF7463A9358}">
      <dsp:nvSpPr>
        <dsp:cNvPr id="0" name=""/>
        <dsp:cNvSpPr/>
      </dsp:nvSpPr>
      <dsp:spPr>
        <a:xfrm>
          <a:off x="2347" y="22986"/>
          <a:ext cx="2288963" cy="76019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IE" sz="2100" b="1" kern="1200" dirty="0" smtClean="0"/>
            <a:t>Mixed Methods Case Studies</a:t>
          </a:r>
          <a:endParaRPr lang="en-IE" sz="2100" b="1" kern="1200" dirty="0"/>
        </a:p>
      </dsp:txBody>
      <dsp:txXfrm>
        <a:off x="2347" y="22986"/>
        <a:ext cx="2288963" cy="760192"/>
      </dsp:txXfrm>
    </dsp:sp>
    <dsp:sp modelId="{F03F80C2-5247-40FF-8B4B-521D33F07BDA}">
      <dsp:nvSpPr>
        <dsp:cNvPr id="0" name=""/>
        <dsp:cNvSpPr/>
      </dsp:nvSpPr>
      <dsp:spPr>
        <a:xfrm>
          <a:off x="2347" y="783179"/>
          <a:ext cx="2288963" cy="465483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IE" sz="2100" kern="1200" dirty="0" err="1" smtClean="0"/>
            <a:t>Mchinji</a:t>
          </a:r>
          <a:r>
            <a:rPr lang="en-IE" sz="2100" kern="1200" dirty="0" smtClean="0"/>
            <a:t> </a:t>
          </a:r>
          <a:endParaRPr lang="en-IE" sz="2100" kern="1200" dirty="0"/>
        </a:p>
        <a:p>
          <a:pPr marL="228600" lvl="1" indent="-228600" algn="l" defTabSz="933450">
            <a:lnSpc>
              <a:spcPct val="90000"/>
            </a:lnSpc>
            <a:spcBef>
              <a:spcPct val="0"/>
            </a:spcBef>
            <a:spcAft>
              <a:spcPct val="15000"/>
            </a:spcAft>
            <a:buChar char="••"/>
          </a:pPr>
          <a:r>
            <a:rPr lang="en-IE" sz="2100" kern="1200" dirty="0" err="1" smtClean="0"/>
            <a:t>Nkhotakota</a:t>
          </a:r>
          <a:endParaRPr lang="en-IE" sz="2100" kern="1200" dirty="0"/>
        </a:p>
        <a:p>
          <a:pPr marL="457200" lvl="2" indent="-228600" algn="l" defTabSz="933450">
            <a:lnSpc>
              <a:spcPct val="90000"/>
            </a:lnSpc>
            <a:spcBef>
              <a:spcPct val="0"/>
            </a:spcBef>
            <a:spcAft>
              <a:spcPct val="15000"/>
            </a:spcAft>
            <a:buChar char="••"/>
          </a:pPr>
          <a:r>
            <a:rPr lang="en-IE" sz="2100" kern="1200" dirty="0" smtClean="0"/>
            <a:t>Where NGO partners had existing projects</a:t>
          </a:r>
          <a:endParaRPr lang="en-IE" sz="2100" kern="1200" dirty="0"/>
        </a:p>
      </dsp:txBody>
      <dsp:txXfrm>
        <a:off x="2347" y="783179"/>
        <a:ext cx="2288963" cy="4654833"/>
      </dsp:txXfrm>
    </dsp:sp>
    <dsp:sp modelId="{D415B024-464F-4719-BCC8-0DB753C591E0}">
      <dsp:nvSpPr>
        <dsp:cNvPr id="0" name=""/>
        <dsp:cNvSpPr/>
      </dsp:nvSpPr>
      <dsp:spPr>
        <a:xfrm>
          <a:off x="2611766" y="22986"/>
          <a:ext cx="2288963" cy="76019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IE" sz="2100" b="1" kern="1200" dirty="0" smtClean="0"/>
            <a:t>Qualitative Data</a:t>
          </a:r>
          <a:endParaRPr lang="en-IE" sz="2100" b="1" kern="1200" dirty="0"/>
        </a:p>
      </dsp:txBody>
      <dsp:txXfrm>
        <a:off x="2611766" y="22986"/>
        <a:ext cx="2288963" cy="760192"/>
      </dsp:txXfrm>
    </dsp:sp>
    <dsp:sp modelId="{DB1A4DAC-1343-43E7-8CA6-195EDD923DD2}">
      <dsp:nvSpPr>
        <dsp:cNvPr id="0" name=""/>
        <dsp:cNvSpPr/>
      </dsp:nvSpPr>
      <dsp:spPr>
        <a:xfrm>
          <a:off x="2611766" y="783179"/>
          <a:ext cx="2288963" cy="465483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800100">
            <a:lnSpc>
              <a:spcPct val="90000"/>
            </a:lnSpc>
            <a:spcBef>
              <a:spcPct val="0"/>
            </a:spcBef>
            <a:spcAft>
              <a:spcPct val="15000"/>
            </a:spcAft>
            <a:buChar char="••"/>
          </a:pPr>
          <a:r>
            <a:rPr lang="en-IE" sz="1800" kern="1200" dirty="0" smtClean="0"/>
            <a:t>80 in depth interviews</a:t>
          </a:r>
          <a:endParaRPr lang="en-IE" sz="1800" kern="1200" dirty="0"/>
        </a:p>
        <a:p>
          <a:pPr marL="342900" lvl="2" indent="-171450" algn="l" defTabSz="711200">
            <a:lnSpc>
              <a:spcPct val="90000"/>
            </a:lnSpc>
            <a:spcBef>
              <a:spcPct val="0"/>
            </a:spcBef>
            <a:spcAft>
              <a:spcPct val="15000"/>
            </a:spcAft>
            <a:buChar char="••"/>
          </a:pPr>
          <a:r>
            <a:rPr lang="en-IE" sz="1600" kern="1200" dirty="0" smtClean="0"/>
            <a:t>with traditional birth attendants, community health workers, traditional and religious leaders, NGOs representatives and health workers</a:t>
          </a:r>
          <a:endParaRPr lang="en-IE" sz="1600" kern="1200" dirty="0"/>
        </a:p>
        <a:p>
          <a:pPr marL="171450" lvl="1" indent="-171450" algn="l" defTabSz="800100">
            <a:lnSpc>
              <a:spcPct val="90000"/>
            </a:lnSpc>
            <a:spcBef>
              <a:spcPct val="0"/>
            </a:spcBef>
            <a:spcAft>
              <a:spcPct val="15000"/>
            </a:spcAft>
            <a:buChar char="••"/>
          </a:pPr>
          <a:r>
            <a:rPr lang="en-IE" sz="1800" kern="1200" dirty="0" smtClean="0"/>
            <a:t>20 Focus Group Discussions, with female and male community members</a:t>
          </a:r>
          <a:endParaRPr lang="en-IE" sz="1800" kern="1200" dirty="0"/>
        </a:p>
        <a:p>
          <a:pPr marL="171450" lvl="1" indent="-171450" algn="l" defTabSz="800100">
            <a:lnSpc>
              <a:spcPct val="90000"/>
            </a:lnSpc>
            <a:spcBef>
              <a:spcPct val="0"/>
            </a:spcBef>
            <a:spcAft>
              <a:spcPct val="15000"/>
            </a:spcAft>
            <a:buChar char="••"/>
          </a:pPr>
          <a:r>
            <a:rPr lang="en-IE" sz="1800" kern="1200" dirty="0" smtClean="0"/>
            <a:t>Thematic analysis ongoing drawing on CSS framework</a:t>
          </a:r>
          <a:endParaRPr lang="en-IE" sz="1800" kern="1200" dirty="0"/>
        </a:p>
      </dsp:txBody>
      <dsp:txXfrm>
        <a:off x="2611766" y="783179"/>
        <a:ext cx="2288963" cy="4654833"/>
      </dsp:txXfrm>
    </dsp:sp>
    <dsp:sp modelId="{FFB63930-E701-44E7-B957-DCDC1A651476}">
      <dsp:nvSpPr>
        <dsp:cNvPr id="0" name=""/>
        <dsp:cNvSpPr/>
      </dsp:nvSpPr>
      <dsp:spPr>
        <a:xfrm>
          <a:off x="5221184" y="22986"/>
          <a:ext cx="2288963" cy="7601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IE" sz="2100" b="1" kern="1200" dirty="0" smtClean="0"/>
            <a:t>Quantitative Data</a:t>
          </a:r>
          <a:endParaRPr lang="en-IE" sz="2100" b="1" kern="1200" dirty="0"/>
        </a:p>
      </dsp:txBody>
      <dsp:txXfrm>
        <a:off x="5221184" y="22986"/>
        <a:ext cx="2288963" cy="760192"/>
      </dsp:txXfrm>
    </dsp:sp>
    <dsp:sp modelId="{0932319F-098B-4B20-8919-0F6603AE3E39}">
      <dsp:nvSpPr>
        <dsp:cNvPr id="0" name=""/>
        <dsp:cNvSpPr/>
      </dsp:nvSpPr>
      <dsp:spPr>
        <a:xfrm>
          <a:off x="5221184" y="783179"/>
          <a:ext cx="2288963" cy="465483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IE" sz="2100" kern="1200" dirty="0" smtClean="0"/>
            <a:t>Service Utilisation Data from District Health Offices- for key MNCH indicators</a:t>
          </a:r>
          <a:endParaRPr lang="en-IE" sz="2100" kern="1200" dirty="0"/>
        </a:p>
      </dsp:txBody>
      <dsp:txXfrm>
        <a:off x="5221184" y="783179"/>
        <a:ext cx="2288963" cy="4654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F18D4-B5E7-47DC-B062-79F72D5C2F37}">
      <dsp:nvSpPr>
        <dsp:cNvPr id="0" name=""/>
        <dsp:cNvSpPr/>
      </dsp:nvSpPr>
      <dsp:spPr>
        <a:xfrm>
          <a:off x="2286193" y="4408512"/>
          <a:ext cx="459028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E8E03-D9F8-48FA-8D7F-023597A945DD}">
      <dsp:nvSpPr>
        <dsp:cNvPr id="0" name=""/>
        <dsp:cNvSpPr/>
      </dsp:nvSpPr>
      <dsp:spPr>
        <a:xfrm>
          <a:off x="2286193" y="2808312"/>
          <a:ext cx="393192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C3B8D9-0FE8-4B23-9828-EA31D6A6119B}">
      <dsp:nvSpPr>
        <dsp:cNvPr id="0" name=""/>
        <dsp:cNvSpPr/>
      </dsp:nvSpPr>
      <dsp:spPr>
        <a:xfrm>
          <a:off x="2286193" y="1208112"/>
          <a:ext cx="459028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17518-A5C7-4AEA-BA1F-C07E68C3FB23}">
      <dsp:nvSpPr>
        <dsp:cNvPr id="0" name=""/>
        <dsp:cNvSpPr/>
      </dsp:nvSpPr>
      <dsp:spPr>
        <a:xfrm>
          <a:off x="193" y="522311"/>
          <a:ext cx="4572000" cy="45720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CE61A7-AFAB-468E-AED8-BEB9A83B7EBA}">
      <dsp:nvSpPr>
        <dsp:cNvPr id="0" name=""/>
        <dsp:cNvSpPr/>
      </dsp:nvSpPr>
      <dsp:spPr>
        <a:xfrm>
          <a:off x="823153" y="2950043"/>
          <a:ext cx="2926080" cy="15087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IE" sz="6500" kern="1200"/>
        </a:p>
      </dsp:txBody>
      <dsp:txXfrm>
        <a:off x="823153" y="2950043"/>
        <a:ext cx="2926080" cy="1508760"/>
      </dsp:txXfrm>
    </dsp:sp>
    <dsp:sp modelId="{3ADF7D3D-9B88-4EBB-8903-2CE1A7197645}">
      <dsp:nvSpPr>
        <dsp:cNvPr id="0" name=""/>
        <dsp:cNvSpPr/>
      </dsp:nvSpPr>
      <dsp:spPr>
        <a:xfrm>
          <a:off x="6190681" y="522311"/>
          <a:ext cx="1371600" cy="137160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A3BFE-DC0D-4D88-8431-13FDD7D07ACF}">
      <dsp:nvSpPr>
        <dsp:cNvPr id="0" name=""/>
        <dsp:cNvSpPr/>
      </dsp:nvSpPr>
      <dsp:spPr>
        <a:xfrm>
          <a:off x="7562281" y="522311"/>
          <a:ext cx="1403946"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n-IE" sz="1800" kern="1200" dirty="0" smtClean="0">
              <a:latin typeface="Aharoni" panose="02010803020104030203" pitchFamily="2" charset="-79"/>
              <a:cs typeface="Aharoni" panose="02010803020104030203" pitchFamily="2" charset="-79"/>
            </a:rPr>
            <a:t>Community Leadership</a:t>
          </a:r>
          <a:endParaRPr lang="en-IE" sz="1800" kern="1200" dirty="0">
            <a:latin typeface="Aharoni" panose="02010803020104030203" pitchFamily="2" charset="-79"/>
            <a:cs typeface="Aharoni" panose="02010803020104030203" pitchFamily="2" charset="-79"/>
          </a:endParaRPr>
        </a:p>
      </dsp:txBody>
      <dsp:txXfrm>
        <a:off x="7562281" y="522311"/>
        <a:ext cx="1403946" cy="1371600"/>
      </dsp:txXfrm>
    </dsp:sp>
    <dsp:sp modelId="{7CA99CF0-11CE-4564-8E41-D339D00C1ED7}">
      <dsp:nvSpPr>
        <dsp:cNvPr id="0" name=""/>
        <dsp:cNvSpPr/>
      </dsp:nvSpPr>
      <dsp:spPr>
        <a:xfrm>
          <a:off x="5580113" y="2088235"/>
          <a:ext cx="1371600" cy="137160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343EE-F9AC-43F4-B1F2-17041DD9F5A7}">
      <dsp:nvSpPr>
        <dsp:cNvPr id="0" name=""/>
        <dsp:cNvSpPr/>
      </dsp:nvSpPr>
      <dsp:spPr>
        <a:xfrm>
          <a:off x="6903913" y="2122511"/>
          <a:ext cx="1484185"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lvl="0" algn="l" defTabSz="800100">
            <a:lnSpc>
              <a:spcPct val="90000"/>
            </a:lnSpc>
            <a:spcBef>
              <a:spcPct val="0"/>
            </a:spcBef>
            <a:spcAft>
              <a:spcPct val="35000"/>
            </a:spcAft>
          </a:pPr>
          <a:r>
            <a:rPr lang="en-IE" sz="1800" kern="1200" dirty="0" smtClean="0">
              <a:latin typeface="Aharoni" panose="02010803020104030203" pitchFamily="2" charset="-79"/>
              <a:cs typeface="Aharoni" panose="02010803020104030203" pitchFamily="2" charset="-79"/>
            </a:rPr>
            <a:t>Cooperation of those involved in health work</a:t>
          </a:r>
          <a:endParaRPr lang="en-IE" sz="1800" kern="1200" dirty="0">
            <a:latin typeface="Aharoni" panose="02010803020104030203" pitchFamily="2" charset="-79"/>
            <a:cs typeface="Aharoni" panose="02010803020104030203" pitchFamily="2" charset="-79"/>
          </a:endParaRPr>
        </a:p>
      </dsp:txBody>
      <dsp:txXfrm>
        <a:off x="6903913" y="2122511"/>
        <a:ext cx="1484185" cy="1371600"/>
      </dsp:txXfrm>
    </dsp:sp>
    <dsp:sp modelId="{840B7F80-084E-4B6E-A5A9-3438E3E0892B}">
      <dsp:nvSpPr>
        <dsp:cNvPr id="0" name=""/>
        <dsp:cNvSpPr/>
      </dsp:nvSpPr>
      <dsp:spPr>
        <a:xfrm>
          <a:off x="5993623" y="3700396"/>
          <a:ext cx="1371600" cy="137160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9D9D42-5DF1-4246-90C5-453981E7DFFA}">
      <dsp:nvSpPr>
        <dsp:cNvPr id="0" name=""/>
        <dsp:cNvSpPr/>
      </dsp:nvSpPr>
      <dsp:spPr>
        <a:xfrm>
          <a:off x="7380312" y="3816419"/>
          <a:ext cx="1581525" cy="122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42315">
            <a:lnSpc>
              <a:spcPct val="90000"/>
            </a:lnSpc>
            <a:spcBef>
              <a:spcPct val="0"/>
            </a:spcBef>
            <a:spcAft>
              <a:spcPct val="35000"/>
            </a:spcAft>
          </a:pPr>
          <a:r>
            <a:rPr lang="en-IE" sz="1670" kern="1200" dirty="0" smtClean="0">
              <a:latin typeface="Aharoni" panose="02010803020104030203" pitchFamily="2" charset="-79"/>
              <a:cs typeface="Aharoni" panose="02010803020104030203" pitchFamily="2" charset="-79"/>
            </a:rPr>
            <a:t>Cross-cutting considerations </a:t>
          </a:r>
          <a:endParaRPr lang="en-IE" sz="1670" kern="1200" dirty="0">
            <a:latin typeface="Aharoni" panose="02010803020104030203" pitchFamily="2" charset="-79"/>
            <a:cs typeface="Aharoni" panose="02010803020104030203" pitchFamily="2" charset="-79"/>
          </a:endParaRPr>
        </a:p>
      </dsp:txBody>
      <dsp:txXfrm>
        <a:off x="7380312" y="3816419"/>
        <a:ext cx="1581525" cy="122681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181F0-87E1-9349-8FCD-77E0744B020A}" type="datetimeFigureOut">
              <a:rPr lang="en-US" smtClean="0"/>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6188A-D6FD-6D41-BA63-0A4A96613084}" type="slidenum">
              <a:rPr lang="en-US" smtClean="0"/>
              <a:t>‹#›</a:t>
            </a:fld>
            <a:endParaRPr lang="en-US"/>
          </a:p>
        </p:txBody>
      </p:sp>
    </p:spTree>
    <p:extLst>
      <p:ext uri="{BB962C8B-B14F-4D97-AF65-F5344CB8AC3E}">
        <p14:creationId xmlns:p14="http://schemas.microsoft.com/office/powerpoint/2010/main" val="22471473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Own picture</a:t>
            </a:r>
            <a:endParaRPr lang="en-US" dirty="0"/>
          </a:p>
        </p:txBody>
      </p:sp>
      <p:sp>
        <p:nvSpPr>
          <p:cNvPr id="4" name="Slide Number Placeholder 3"/>
          <p:cNvSpPr>
            <a:spLocks noGrp="1"/>
          </p:cNvSpPr>
          <p:nvPr>
            <p:ph type="sldNum" sz="quarter" idx="10"/>
          </p:nvPr>
        </p:nvSpPr>
        <p:spPr/>
        <p:txBody>
          <a:bodyPr/>
          <a:lstStyle/>
          <a:p>
            <a:fld id="{DDB6188A-D6FD-6D41-BA63-0A4A96613084}" type="slidenum">
              <a:rPr lang="en-US" smtClean="0"/>
              <a:t>1</a:t>
            </a:fld>
            <a:endParaRPr lang="en-US"/>
          </a:p>
        </p:txBody>
      </p:sp>
    </p:spTree>
    <p:extLst>
      <p:ext uri="{BB962C8B-B14F-4D97-AF65-F5344CB8AC3E}">
        <p14:creationId xmlns:p14="http://schemas.microsoft.com/office/powerpoint/2010/main" val="211950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3F5ACEEE-4738-49CF-94DF-B6CB9FD5948D}" type="slidenum">
              <a:rPr smtClean="0"/>
              <a:pPr>
                <a:defRPr/>
              </a:pPr>
              <a:t>2</a:t>
            </a:fld>
            <a:endParaRPr smtClean="0"/>
          </a:p>
        </p:txBody>
      </p:sp>
      <p:sp>
        <p:nvSpPr>
          <p:cNvPr id="33795" name="Rectangle 2"/>
          <p:cNvSpPr>
            <a:spLocks noGrp="1" noRot="1" noChangeAspect="1" noChangeArrowheads="1" noTextEdit="1"/>
          </p:cNvSpPr>
          <p:nvPr>
            <p:ph type="sldImg"/>
          </p:nvPr>
        </p:nvSpPr>
        <p:spPr>
          <a:ln/>
        </p:spPr>
      </p:sp>
      <p:sp>
        <p:nvSpPr>
          <p:cNvPr id="33796"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r>
              <a:rPr lang="en-IE" altLang="en-US" dirty="0" smtClean="0">
                <a:latin typeface="Arial" pitchFamily="34" charset="0"/>
                <a:ea typeface="MS PGothic" pitchFamily="34" charset="-128"/>
                <a:cs typeface="Arial" pitchFamily="34" charset="0"/>
              </a:rPr>
              <a:t>Shutterstock</a:t>
            </a:r>
            <a:r>
              <a:rPr lang="en-IE" altLang="en-US" baseline="0" dirty="0" smtClean="0">
                <a:latin typeface="Arial" pitchFamily="34" charset="0"/>
                <a:ea typeface="MS PGothic" pitchFamily="34" charset="-128"/>
                <a:cs typeface="Arial" pitchFamily="34" charset="0"/>
              </a:rPr>
              <a:t> image</a:t>
            </a:r>
            <a:endParaRPr altLang="en-US" dirty="0" smtClean="0">
              <a:latin typeface="Arial" pitchFamily="34" charset="0"/>
              <a:ea typeface="MS PGothic"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31A100A6-71A1-4317-82BB-CDAE00B5BE7A}" type="slidenum">
              <a:rPr lang="en-IE" smtClean="0"/>
              <a:pPr/>
              <a:t>4</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These are your own maps?</a:t>
            </a:r>
            <a:endParaRPr lang="en-IE" dirty="0"/>
          </a:p>
        </p:txBody>
      </p:sp>
      <p:sp>
        <p:nvSpPr>
          <p:cNvPr id="4" name="Slide Number Placeholder 3"/>
          <p:cNvSpPr>
            <a:spLocks noGrp="1"/>
          </p:cNvSpPr>
          <p:nvPr>
            <p:ph type="sldNum" sz="quarter" idx="10"/>
          </p:nvPr>
        </p:nvSpPr>
        <p:spPr/>
        <p:txBody>
          <a:bodyPr/>
          <a:lstStyle/>
          <a:p>
            <a:fld id="{DDB6188A-D6FD-6D41-BA63-0A4A96613084}" type="slidenum">
              <a:rPr lang="en-US" smtClean="0"/>
              <a:t>5</a:t>
            </a:fld>
            <a:endParaRPr lang="en-US"/>
          </a:p>
        </p:txBody>
      </p:sp>
    </p:spTree>
    <p:extLst>
      <p:ext uri="{BB962C8B-B14F-4D97-AF65-F5344CB8AC3E}">
        <p14:creationId xmlns:p14="http://schemas.microsoft.com/office/powerpoint/2010/main" val="1599649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p:txBody>
      </p:sp>
      <p:sp>
        <p:nvSpPr>
          <p:cNvPr id="4" name="Slide Number Placeholder 3"/>
          <p:cNvSpPr>
            <a:spLocks noGrp="1"/>
          </p:cNvSpPr>
          <p:nvPr>
            <p:ph type="sldNum" sz="quarter" idx="10"/>
          </p:nvPr>
        </p:nvSpPr>
        <p:spPr/>
        <p:txBody>
          <a:bodyPr/>
          <a:lstStyle/>
          <a:p>
            <a:fld id="{DDB6188A-D6FD-6D41-BA63-0A4A96613084}" type="slidenum">
              <a:rPr lang="en-US" smtClean="0"/>
              <a:t>7</a:t>
            </a:fld>
            <a:endParaRPr lang="en-US"/>
          </a:p>
        </p:txBody>
      </p:sp>
    </p:spTree>
    <p:extLst>
      <p:ext uri="{BB962C8B-B14F-4D97-AF65-F5344CB8AC3E}">
        <p14:creationId xmlns:p14="http://schemas.microsoft.com/office/powerpoint/2010/main" val="375362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DB6188A-D6FD-6D41-BA63-0A4A96613084}" type="slidenum">
              <a:rPr lang="en-US" smtClean="0"/>
              <a:t>8</a:t>
            </a:fld>
            <a:endParaRPr lang="en-US"/>
          </a:p>
        </p:txBody>
      </p:sp>
    </p:spTree>
    <p:extLst>
      <p:ext uri="{BB962C8B-B14F-4D97-AF65-F5344CB8AC3E}">
        <p14:creationId xmlns:p14="http://schemas.microsoft.com/office/powerpoint/2010/main" val="227854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solidFill>
                  <a:schemeClr val="tx2"/>
                </a:solidFill>
              </a:rPr>
              <a:t>Shutterstock</a:t>
            </a:r>
            <a:r>
              <a:rPr lang="en-IE" baseline="0" dirty="0" smtClean="0">
                <a:solidFill>
                  <a:schemeClr val="tx2"/>
                </a:solidFill>
              </a:rPr>
              <a:t> images &amp; own picture &amp; </a:t>
            </a:r>
            <a:r>
              <a:rPr lang="en-IE" baseline="0" dirty="0" err="1" smtClean="0">
                <a:solidFill>
                  <a:schemeClr val="tx2"/>
                </a:solidFill>
              </a:rPr>
              <a:t>morguefile</a:t>
            </a:r>
            <a:endParaRPr lang="en-IE" dirty="0" smtClean="0">
              <a:solidFill>
                <a:schemeClr val="tx2"/>
              </a:solidFill>
            </a:endParaRPr>
          </a:p>
          <a:p>
            <a:endParaRPr lang="en-IE" dirty="0" smtClean="0">
              <a:solidFill>
                <a:schemeClr val="tx2"/>
              </a:solidFill>
            </a:endParaRPr>
          </a:p>
          <a:p>
            <a:endParaRPr lang="en-IE" dirty="0" smtClean="0">
              <a:solidFill>
                <a:schemeClr val="tx2"/>
              </a:solidFill>
            </a:endParaRPr>
          </a:p>
          <a:p>
            <a:r>
              <a:rPr lang="en-IE" dirty="0" smtClean="0">
                <a:solidFill>
                  <a:schemeClr val="tx2"/>
                </a:solidFill>
              </a:rPr>
              <a:t>Community leadership</a:t>
            </a:r>
          </a:p>
          <a:p>
            <a:pPr lvl="1"/>
            <a:r>
              <a:rPr lang="en-IE" dirty="0" smtClean="0"/>
              <a:t>especially traditional leaders</a:t>
            </a:r>
          </a:p>
          <a:p>
            <a:pPr lvl="1"/>
            <a:endParaRPr lang="en-IE" dirty="0" smtClean="0"/>
          </a:p>
          <a:p>
            <a:r>
              <a:rPr lang="en-IE" dirty="0" smtClean="0">
                <a:solidFill>
                  <a:schemeClr val="tx2"/>
                </a:solidFill>
              </a:rPr>
              <a:t>Cooperation of those involved in health work</a:t>
            </a:r>
            <a:r>
              <a:rPr lang="en-IE" dirty="0" smtClean="0"/>
              <a:t>: </a:t>
            </a:r>
          </a:p>
          <a:p>
            <a:pPr lvl="1"/>
            <a:r>
              <a:rPr lang="en-IE" dirty="0" smtClean="0"/>
              <a:t>Non-governmental and community-based organisations and networks </a:t>
            </a:r>
          </a:p>
          <a:p>
            <a:pPr lvl="1"/>
            <a:r>
              <a:rPr lang="en-IE" dirty="0" smtClean="0"/>
              <a:t>Linkages between formal and informal health workers </a:t>
            </a:r>
          </a:p>
          <a:p>
            <a:endParaRPr lang="en-IE" dirty="0" smtClean="0"/>
          </a:p>
          <a:p>
            <a:r>
              <a:rPr lang="en-IE" dirty="0" smtClean="0">
                <a:solidFill>
                  <a:schemeClr val="tx2"/>
                </a:solidFill>
              </a:rPr>
              <a:t>Cross-cutting considerations </a:t>
            </a:r>
          </a:p>
          <a:p>
            <a:pPr lvl="1"/>
            <a:r>
              <a:rPr lang="en-IE" dirty="0" smtClean="0"/>
              <a:t>household and individual characteristics and physical and financial constraints </a:t>
            </a:r>
          </a:p>
          <a:p>
            <a:endParaRPr lang="en-IE" dirty="0"/>
          </a:p>
        </p:txBody>
      </p:sp>
      <p:sp>
        <p:nvSpPr>
          <p:cNvPr id="4" name="Slide Number Placeholder 3"/>
          <p:cNvSpPr>
            <a:spLocks noGrp="1"/>
          </p:cNvSpPr>
          <p:nvPr>
            <p:ph type="sldNum" sz="quarter" idx="10"/>
          </p:nvPr>
        </p:nvSpPr>
        <p:spPr/>
        <p:txBody>
          <a:bodyPr/>
          <a:lstStyle/>
          <a:p>
            <a:fld id="{DDB6188A-D6FD-6D41-BA63-0A4A96613084}" type="slidenum">
              <a:rPr lang="en-US" smtClean="0"/>
              <a:t>10</a:t>
            </a:fld>
            <a:endParaRPr lang="en-US"/>
          </a:p>
        </p:txBody>
      </p:sp>
    </p:spTree>
    <p:extLst>
      <p:ext uri="{BB962C8B-B14F-4D97-AF65-F5344CB8AC3E}">
        <p14:creationId xmlns:p14="http://schemas.microsoft.com/office/powerpoint/2010/main" val="335304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DB6188A-D6FD-6D41-BA63-0A4A96613084}" type="slidenum">
              <a:rPr lang="en-US" smtClean="0"/>
              <a:t>11</a:t>
            </a:fld>
            <a:endParaRPr lang="en-US"/>
          </a:p>
        </p:txBody>
      </p:sp>
    </p:spTree>
    <p:extLst>
      <p:ext uri="{BB962C8B-B14F-4D97-AF65-F5344CB8AC3E}">
        <p14:creationId xmlns:p14="http://schemas.microsoft.com/office/powerpoint/2010/main" val="3963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mtClean="0"/>
              <a:t>Own picture</a:t>
            </a:r>
            <a:endParaRPr lang="en-IE"/>
          </a:p>
        </p:txBody>
      </p:sp>
      <p:sp>
        <p:nvSpPr>
          <p:cNvPr id="4" name="Slide Number Placeholder 3"/>
          <p:cNvSpPr>
            <a:spLocks noGrp="1"/>
          </p:cNvSpPr>
          <p:nvPr>
            <p:ph type="sldNum" sz="quarter" idx="10"/>
          </p:nvPr>
        </p:nvSpPr>
        <p:spPr/>
        <p:txBody>
          <a:bodyPr/>
          <a:lstStyle/>
          <a:p>
            <a:fld id="{DDB6188A-D6FD-6D41-BA63-0A4A96613084}" type="slidenum">
              <a:rPr lang="en-US" smtClean="0"/>
              <a:t>17</a:t>
            </a:fld>
            <a:endParaRPr lang="en-US"/>
          </a:p>
        </p:txBody>
      </p:sp>
    </p:spTree>
    <p:extLst>
      <p:ext uri="{BB962C8B-B14F-4D97-AF65-F5344CB8AC3E}">
        <p14:creationId xmlns:p14="http://schemas.microsoft.com/office/powerpoint/2010/main" val="190221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2132856"/>
            <a:ext cx="4894312"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555776" y="3717032"/>
            <a:ext cx="42085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A2DD0-CDDD-406E-B1BB-2EF17BF81927}" type="datetimeFigureOut">
              <a:rPr lang="en-US" smtClean="0"/>
              <a:t>11/25/2015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BBAA04-13B7-4291-8421-689576BD47DB}" type="slidenum">
              <a:rPr lang="en-US" smtClean="0"/>
              <a:t>‹#›</a:t>
            </a:fld>
            <a:endParaRPr lang="en-US"/>
          </a:p>
        </p:txBody>
      </p:sp>
      <p:grpSp>
        <p:nvGrpSpPr>
          <p:cNvPr id="10" name="Group 9"/>
          <p:cNvGrpSpPr/>
          <p:nvPr/>
        </p:nvGrpSpPr>
        <p:grpSpPr>
          <a:xfrm>
            <a:off x="0" y="0"/>
            <a:ext cx="9144000" cy="1268760"/>
            <a:chOff x="0" y="0"/>
            <a:chExt cx="9144000" cy="1268760"/>
          </a:xfrm>
          <a:solidFill>
            <a:srgbClr val="CC0000"/>
          </a:solidFill>
        </p:grpSpPr>
        <p:sp>
          <p:nvSpPr>
            <p:cNvPr id="11" name="Rectangle 10"/>
            <p:cNvSpPr/>
            <p:nvPr userDrawn="1"/>
          </p:nvSpPr>
          <p:spPr>
            <a:xfrm>
              <a:off x="0" y="0"/>
              <a:ext cx="9144000" cy="126876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57800"/>
              <a:ext cx="1764665" cy="1153160"/>
            </a:xfrm>
            <a:prstGeom prst="rect">
              <a:avLst/>
            </a:prstGeom>
            <a:grpFill/>
          </p:spPr>
        </p:pic>
      </p:grpSp>
      <p:grpSp>
        <p:nvGrpSpPr>
          <p:cNvPr id="13" name="Group 12"/>
          <p:cNvGrpSpPr/>
          <p:nvPr userDrawn="1"/>
        </p:nvGrpSpPr>
        <p:grpSpPr>
          <a:xfrm>
            <a:off x="0" y="0"/>
            <a:ext cx="9144000" cy="1268760"/>
            <a:chOff x="0" y="0"/>
            <a:chExt cx="9144000" cy="1268760"/>
          </a:xfrm>
        </p:grpSpPr>
        <p:sp>
          <p:nvSpPr>
            <p:cNvPr id="14" name="Rectangle 13"/>
            <p:cNvSpPr/>
            <p:nvPr userDrawn="1"/>
          </p:nvSpPr>
          <p:spPr>
            <a:xfrm>
              <a:off x="0" y="0"/>
              <a:ext cx="9144000" cy="1268760"/>
            </a:xfrm>
            <a:prstGeom prst="rect">
              <a:avLst/>
            </a:prstGeom>
            <a:solidFill>
              <a:srgbClr val="E92F3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5" name="Picture 14"/>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57800"/>
              <a:ext cx="1764665" cy="1153160"/>
            </a:xfrm>
            <a:prstGeom prst="rect">
              <a:avLst/>
            </a:prstGeom>
          </p:spPr>
        </p:pic>
      </p:grpSp>
    </p:spTree>
    <p:custDataLst>
      <p:tags r:id="rId1"/>
    </p:custDataLst>
    <p:extLst>
      <p:ext uri="{BB962C8B-B14F-4D97-AF65-F5344CB8AC3E}">
        <p14:creationId xmlns:p14="http://schemas.microsoft.com/office/powerpoint/2010/main" val="31157680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0"/>
            <a:ext cx="9144000" cy="1268760"/>
            <a:chOff x="0" y="0"/>
            <a:chExt cx="9144000" cy="1268760"/>
          </a:xfrm>
          <a:solidFill>
            <a:srgbClr val="CC0000"/>
          </a:solidFill>
        </p:grpSpPr>
        <p:sp>
          <p:nvSpPr>
            <p:cNvPr id="8" name="Rectangle 7"/>
            <p:cNvSpPr/>
            <p:nvPr userDrawn="1"/>
          </p:nvSpPr>
          <p:spPr>
            <a:xfrm>
              <a:off x="0" y="0"/>
              <a:ext cx="9144000" cy="126876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57800"/>
              <a:ext cx="1764665" cy="1153160"/>
            </a:xfrm>
            <a:prstGeom prst="rect">
              <a:avLst/>
            </a:prstGeom>
            <a:grpFill/>
          </p:spPr>
        </p:pic>
      </p:grpSp>
      <p:sp>
        <p:nvSpPr>
          <p:cNvPr id="2" name="Title 1"/>
          <p:cNvSpPr>
            <a:spLocks noGrp="1"/>
          </p:cNvSpPr>
          <p:nvPr>
            <p:ph type="title"/>
          </p:nvPr>
        </p:nvSpPr>
        <p:spPr>
          <a:xfrm>
            <a:off x="395536" y="125760"/>
            <a:ext cx="6624736" cy="1143000"/>
          </a:xfrm>
        </p:spPr>
        <p:txBody>
          <a:bodyPr>
            <a:noAutofit/>
          </a:bodyPr>
          <a:lstStyle>
            <a:lvl1pPr>
              <a:defRPr sz="4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A2DD0-CDDD-406E-B1BB-2EF17BF81927}" type="datetimeFigureOut">
              <a:rPr lang="en-US" smtClean="0"/>
              <a:t>11/25/2015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BBAA04-13B7-4291-8421-689576BD47DB}" type="slidenum">
              <a:rPr lang="en-US" smtClean="0"/>
              <a:t>‹#›</a:t>
            </a:fld>
            <a:endParaRPr lang="en-US"/>
          </a:p>
        </p:txBody>
      </p:sp>
      <p:grpSp>
        <p:nvGrpSpPr>
          <p:cNvPr id="10" name="Group 9"/>
          <p:cNvGrpSpPr/>
          <p:nvPr userDrawn="1"/>
        </p:nvGrpSpPr>
        <p:grpSpPr>
          <a:xfrm>
            <a:off x="0" y="0"/>
            <a:ext cx="9144000" cy="1268760"/>
            <a:chOff x="0" y="0"/>
            <a:chExt cx="9144000" cy="1268760"/>
          </a:xfrm>
        </p:grpSpPr>
        <p:sp>
          <p:nvSpPr>
            <p:cNvPr id="11" name="Rectangle 10"/>
            <p:cNvSpPr/>
            <p:nvPr userDrawn="1"/>
          </p:nvSpPr>
          <p:spPr>
            <a:xfrm>
              <a:off x="0" y="0"/>
              <a:ext cx="9144000" cy="1268760"/>
            </a:xfrm>
            <a:prstGeom prst="rect">
              <a:avLst/>
            </a:prstGeom>
            <a:solidFill>
              <a:srgbClr val="E92F3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57800"/>
              <a:ext cx="1764665" cy="1153160"/>
            </a:xfrm>
            <a:prstGeom prst="rect">
              <a:avLst/>
            </a:prstGeom>
          </p:spPr>
        </p:pic>
      </p:grpSp>
    </p:spTree>
    <p:custDataLst>
      <p:tags r:id="rId1"/>
    </p:custDataLst>
    <p:extLst>
      <p:ext uri="{BB962C8B-B14F-4D97-AF65-F5344CB8AC3E}">
        <p14:creationId xmlns:p14="http://schemas.microsoft.com/office/powerpoint/2010/main" val="1483490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28799"/>
            <a:ext cx="6934200" cy="474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1600" y="1628799"/>
            <a:ext cx="6934200" cy="474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66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923928" y="1052736"/>
            <a:ext cx="5140201" cy="1362075"/>
          </a:xfrm>
        </p:spPr>
        <p:txBody>
          <a:bodyPr anchor="t">
            <a:normAutofit/>
          </a:bodyPr>
          <a:lstStyle>
            <a:lvl1pPr algn="ctr">
              <a:defRPr sz="4000" b="1" cap="none">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A2DD0-CDDD-406E-B1BB-2EF17BF81927}" type="datetimeFigureOut">
              <a:rPr lang="en-US" smtClean="0"/>
              <a:t>11/25/2015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BBAA04-13B7-4291-8421-689576BD47DB}" type="slidenum">
              <a:rPr lang="en-US" smtClean="0"/>
              <a:t>‹#›</a:t>
            </a:fld>
            <a:endParaRPr lang="en-US"/>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50659"/>
            <a:ext cx="1764665" cy="1153160"/>
          </a:xfrm>
          <a:prstGeom prst="rect">
            <a:avLst/>
          </a:prstGeom>
        </p:spPr>
      </p:pic>
    </p:spTree>
    <p:extLst>
      <p:ext uri="{BB962C8B-B14F-4D97-AF65-F5344CB8AC3E}">
        <p14:creationId xmlns:p14="http://schemas.microsoft.com/office/powerpoint/2010/main" val="39992055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1600" y="1628799"/>
            <a:ext cx="6934200" cy="474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66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600200"/>
            <a:ext cx="807524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BA2DD0-CDDD-406E-B1BB-2EF17BF81927}" type="datetimeFigureOut">
              <a:rPr lang="en-US" smtClean="0"/>
              <a:t>11/25/2015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3BBAA04-13B7-4291-8421-689576BD47DB}" type="slidenum">
              <a:rPr lang="en-US" smtClean="0"/>
              <a:t>‹#›</a:t>
            </a:fld>
            <a:endParaRPr lang="en-US"/>
          </a:p>
        </p:txBody>
      </p:sp>
      <p:grpSp>
        <p:nvGrpSpPr>
          <p:cNvPr id="7" name="Group 6"/>
          <p:cNvGrpSpPr/>
          <p:nvPr/>
        </p:nvGrpSpPr>
        <p:grpSpPr>
          <a:xfrm>
            <a:off x="0" y="0"/>
            <a:ext cx="9144000" cy="1268760"/>
            <a:chOff x="0" y="0"/>
            <a:chExt cx="9144000" cy="1268760"/>
          </a:xfrm>
          <a:solidFill>
            <a:srgbClr val="CC0000"/>
          </a:solidFill>
          <a:effectLst>
            <a:outerShdw blurRad="50800" dist="38100" dir="2700000" algn="tl" rotWithShape="0">
              <a:prstClr val="black">
                <a:alpha val="40000"/>
              </a:prstClr>
            </a:outerShdw>
          </a:effectLst>
        </p:grpSpPr>
        <p:sp>
          <p:nvSpPr>
            <p:cNvPr id="8" name="Rectangle 7"/>
            <p:cNvSpPr/>
            <p:nvPr userDrawn="1"/>
          </p:nvSpPr>
          <p:spPr>
            <a:xfrm>
              <a:off x="0" y="0"/>
              <a:ext cx="9144000" cy="126876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57800"/>
              <a:ext cx="1764665" cy="1153160"/>
            </a:xfrm>
            <a:prstGeom prst="rect">
              <a:avLst/>
            </a:prstGeom>
            <a:grpFill/>
          </p:spPr>
        </p:pic>
      </p:grpSp>
      <p:sp>
        <p:nvSpPr>
          <p:cNvPr id="2" name="Title 1"/>
          <p:cNvSpPr>
            <a:spLocks noGrp="1"/>
          </p:cNvSpPr>
          <p:nvPr>
            <p:ph type="title"/>
          </p:nvPr>
        </p:nvSpPr>
        <p:spPr>
          <a:xfrm>
            <a:off x="251520" y="57800"/>
            <a:ext cx="6840760" cy="1143000"/>
          </a:xfrm>
        </p:spPr>
        <p:txBody>
          <a:bodyPr/>
          <a:lstStyle/>
          <a:p>
            <a:r>
              <a:rPr lang="en-US" smtClean="0"/>
              <a:t>Click to edit Master title style</a:t>
            </a:r>
            <a:endParaRPr lang="en-US" dirty="0"/>
          </a:p>
        </p:txBody>
      </p:sp>
      <p:grpSp>
        <p:nvGrpSpPr>
          <p:cNvPr id="10" name="Group 9"/>
          <p:cNvGrpSpPr/>
          <p:nvPr userDrawn="1"/>
        </p:nvGrpSpPr>
        <p:grpSpPr>
          <a:xfrm>
            <a:off x="0" y="0"/>
            <a:ext cx="9144000" cy="1268760"/>
            <a:chOff x="0" y="0"/>
            <a:chExt cx="9144000" cy="1268760"/>
          </a:xfrm>
        </p:grpSpPr>
        <p:sp>
          <p:nvSpPr>
            <p:cNvPr id="11" name="Rectangle 10"/>
            <p:cNvSpPr/>
            <p:nvPr userDrawn="1"/>
          </p:nvSpPr>
          <p:spPr>
            <a:xfrm>
              <a:off x="0" y="0"/>
              <a:ext cx="9144000" cy="1268760"/>
            </a:xfrm>
            <a:prstGeom prst="rect">
              <a:avLst/>
            </a:prstGeom>
            <a:solidFill>
              <a:srgbClr val="E92F3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57800"/>
              <a:ext cx="1764665" cy="1153160"/>
            </a:xfrm>
            <a:prstGeom prst="rect">
              <a:avLst/>
            </a:prstGeom>
          </p:spPr>
        </p:pic>
      </p:grpSp>
    </p:spTree>
    <p:custDataLst>
      <p:tags r:id="rId1"/>
    </p:custDataLst>
    <p:extLst>
      <p:ext uri="{BB962C8B-B14F-4D97-AF65-F5344CB8AC3E}">
        <p14:creationId xmlns:p14="http://schemas.microsoft.com/office/powerpoint/2010/main" val="1281764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419872" y="2600908"/>
            <a:ext cx="5572249" cy="1656184"/>
          </a:xfrm>
        </p:spPr>
        <p:txBody>
          <a:bodyPr anchor="t">
            <a:normAutofit/>
          </a:bodyPr>
          <a:lstStyle>
            <a:lvl1pPr algn="ctr">
              <a:defRPr sz="4000" b="1" cap="none">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251520" y="150659"/>
            <a:ext cx="1764665" cy="1153160"/>
          </a:xfrm>
          <a:prstGeom prst="rect">
            <a:avLst/>
          </a:prstGeom>
        </p:spPr>
      </p:pic>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50659"/>
            <a:ext cx="1764665" cy="1153160"/>
          </a:xfrm>
          <a:prstGeom prst="rect">
            <a:avLst/>
          </a:prstGeom>
        </p:spPr>
      </p:pic>
    </p:spTree>
    <p:extLst>
      <p:ext uri="{BB962C8B-B14F-4D97-AF65-F5344CB8AC3E}">
        <p14:creationId xmlns:p14="http://schemas.microsoft.com/office/powerpoint/2010/main" val="39992055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916" y="-1488"/>
            <a:ext cx="1504455" cy="1292560"/>
          </a:xfrm>
          <a:prstGeom prst="rect">
            <a:avLst/>
          </a:prstGeom>
        </p:spPr>
      </p:pic>
      <p:sp>
        <p:nvSpPr>
          <p:cNvPr id="2" name="Title 1"/>
          <p:cNvSpPr>
            <a:spLocks noGrp="1"/>
          </p:cNvSpPr>
          <p:nvPr>
            <p:ph type="title"/>
          </p:nvPr>
        </p:nvSpPr>
        <p:spPr>
          <a:xfrm>
            <a:off x="323528" y="11336"/>
            <a:ext cx="6624736" cy="1143000"/>
          </a:xfrm>
        </p:spPr>
        <p:txBody>
          <a:bodyPr>
            <a:noAutofit/>
          </a:bodyPr>
          <a:lstStyle>
            <a:lvl1pPr>
              <a:defRPr sz="4200"/>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EBA2DD0-CDDD-406E-B1BB-2EF17BF81927}" type="datetimeFigureOut">
              <a:rPr lang="en-US" smtClean="0"/>
              <a:t>11/25/2015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3BBAA04-13B7-4291-8421-689576BD47DB}" type="slidenum">
              <a:rPr lang="en-US" smtClean="0"/>
              <a:t>‹#›</a:t>
            </a:fld>
            <a:endParaRPr lang="en-US"/>
          </a:p>
        </p:txBody>
      </p:sp>
      <p:sp>
        <p:nvSpPr>
          <p:cNvPr id="6" name="Rounded Rectangle 5"/>
          <p:cNvSpPr/>
          <p:nvPr/>
        </p:nvSpPr>
        <p:spPr>
          <a:xfrm>
            <a:off x="107504" y="1291072"/>
            <a:ext cx="8890868" cy="36004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98062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a:off x="0" y="0"/>
            <a:ext cx="9144000" cy="1268760"/>
            <a:chOff x="0" y="0"/>
            <a:chExt cx="9144000" cy="1268760"/>
          </a:xfrm>
        </p:grpSpPr>
        <p:sp>
          <p:nvSpPr>
            <p:cNvPr id="6" name="Rectangle 5"/>
            <p:cNvSpPr/>
            <p:nvPr userDrawn="1"/>
          </p:nvSpPr>
          <p:spPr>
            <a:xfrm>
              <a:off x="0" y="0"/>
              <a:ext cx="9144000" cy="1268760"/>
            </a:xfrm>
            <a:prstGeom prst="rect">
              <a:avLst/>
            </a:prstGeom>
            <a:solidFill>
              <a:srgbClr val="E92F3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57800"/>
              <a:ext cx="1764665" cy="1153160"/>
            </a:xfrm>
            <a:prstGeom prst="rect">
              <a:avLst/>
            </a:prstGeom>
          </p:spPr>
        </p:pic>
      </p:grpSp>
      <p:sp>
        <p:nvSpPr>
          <p:cNvPr id="2" name="Date Placeholder 1"/>
          <p:cNvSpPr>
            <a:spLocks noGrp="1"/>
          </p:cNvSpPr>
          <p:nvPr>
            <p:ph type="dt" sz="half" idx="10"/>
          </p:nvPr>
        </p:nvSpPr>
        <p:spPr>
          <a:xfrm>
            <a:off x="457200" y="6356350"/>
            <a:ext cx="2133600" cy="365125"/>
          </a:xfrm>
          <a:prstGeom prst="rect">
            <a:avLst/>
          </a:prstGeom>
        </p:spPr>
        <p:txBody>
          <a:bodyPr/>
          <a:lstStyle/>
          <a:p>
            <a:fld id="{6EBA2DD0-CDDD-406E-B1BB-2EF17BF81927}" type="datetimeFigureOut">
              <a:rPr lang="en-US" smtClean="0"/>
              <a:t>11/25/2015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3BBAA04-13B7-4291-8421-689576BD47DB}" type="slidenum">
              <a:rPr lang="en-US" smtClean="0"/>
              <a:t>‹#›</a:t>
            </a:fld>
            <a:endParaRPr lang="en-US"/>
          </a:p>
        </p:txBody>
      </p:sp>
      <p:grpSp>
        <p:nvGrpSpPr>
          <p:cNvPr id="8" name="Group 7"/>
          <p:cNvGrpSpPr/>
          <p:nvPr userDrawn="1"/>
        </p:nvGrpSpPr>
        <p:grpSpPr>
          <a:xfrm>
            <a:off x="0" y="0"/>
            <a:ext cx="9144000" cy="1268760"/>
            <a:chOff x="0" y="0"/>
            <a:chExt cx="9144000" cy="1268760"/>
          </a:xfrm>
        </p:grpSpPr>
        <p:sp>
          <p:nvSpPr>
            <p:cNvPr id="9" name="Rectangle 8"/>
            <p:cNvSpPr/>
            <p:nvPr userDrawn="1"/>
          </p:nvSpPr>
          <p:spPr>
            <a:xfrm>
              <a:off x="0" y="0"/>
              <a:ext cx="9144000" cy="1268760"/>
            </a:xfrm>
            <a:prstGeom prst="rect">
              <a:avLst/>
            </a:prstGeom>
            <a:solidFill>
              <a:srgbClr val="E92F3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57800"/>
              <a:ext cx="1764665" cy="1153160"/>
            </a:xfrm>
            <a:prstGeom prst="rect">
              <a:avLst/>
            </a:prstGeom>
          </p:spPr>
        </p:pic>
      </p:grpSp>
    </p:spTree>
    <p:extLst>
      <p:ext uri="{BB962C8B-B14F-4D97-AF65-F5344CB8AC3E}">
        <p14:creationId xmlns:p14="http://schemas.microsoft.com/office/powerpoint/2010/main" val="13980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0" y="106710"/>
            <a:ext cx="6768752" cy="1104250"/>
          </a:xfrm>
        </p:spPr>
        <p:txBody>
          <a:bodyPr anchor="b">
            <a:noAutofit/>
          </a:bodyPr>
          <a:lstStyle>
            <a:lvl1pPr algn="l">
              <a:defRPr sz="4200" b="1"/>
            </a:lvl1pPr>
          </a:lstStyle>
          <a:p>
            <a:r>
              <a:rPr lang="en-US" smtClean="0"/>
              <a:t>Click to edit Master title style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733" y="5480050"/>
            <a:ext cx="16033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771665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69466"/>
            <a:ext cx="1134161" cy="97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32656"/>
            <a:ext cx="9144000" cy="144016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504" y="500611"/>
            <a:ext cx="6768752" cy="1104250"/>
          </a:xfrm>
        </p:spPr>
        <p:txBody>
          <a:bodyPr anchor="b">
            <a:noAutofit/>
          </a:bodyPr>
          <a:lstStyle>
            <a:lvl1pPr algn="l">
              <a:defRPr sz="4200" b="1">
                <a:solidFill>
                  <a:schemeClr val="bg1"/>
                </a:solidFill>
              </a:defRPr>
            </a:lvl1pPr>
          </a:lstStyle>
          <a:p>
            <a:r>
              <a:rPr lang="en-US" smtClean="0"/>
              <a:t>Click to edit Master title style</a:t>
            </a:r>
            <a:endParaRPr lang="en-US" dirty="0"/>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5796136" y="1781168"/>
            <a:ext cx="3347864" cy="5076832"/>
          </a:xfrm>
          <a:prstGeom prst="rect">
            <a:avLst/>
          </a:prstGeom>
        </p:spPr>
      </p:pic>
    </p:spTree>
    <p:custDataLst>
      <p:tags r:id="rId1"/>
    </p:custDataLst>
    <p:extLst>
      <p:ext uri="{BB962C8B-B14F-4D97-AF65-F5344CB8AC3E}">
        <p14:creationId xmlns:p14="http://schemas.microsoft.com/office/powerpoint/2010/main" val="30033983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0" y="332656"/>
            <a:ext cx="9144000" cy="14401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107504" y="500611"/>
            <a:ext cx="6768752" cy="1104250"/>
          </a:xfrm>
        </p:spPr>
        <p:txBody>
          <a:bodyPr anchor="b">
            <a:noAutofit/>
          </a:bodyPr>
          <a:lstStyle>
            <a:lvl1pPr algn="l">
              <a:defRPr sz="4200" b="1">
                <a:solidFill>
                  <a:schemeClr val="bg1"/>
                </a:solidFill>
              </a:defRPr>
            </a:lvl1pPr>
          </a:lstStyle>
          <a:p>
            <a:r>
              <a:rPr lang="en-US" smtClean="0"/>
              <a:t>Click to edit Master title style</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839" y="5883295"/>
            <a:ext cx="1134161" cy="97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l="55206"/>
          <a:stretch/>
        </p:blipFill>
        <p:spPr>
          <a:xfrm>
            <a:off x="0" y="1778133"/>
            <a:ext cx="3275856" cy="5079867"/>
          </a:xfrm>
          <a:prstGeom prst="rect">
            <a:avLst/>
          </a:prstGeom>
        </p:spPr>
      </p:pic>
    </p:spTree>
    <p:custDataLst>
      <p:tags r:id="rId1"/>
    </p:custDataLst>
    <p:extLst>
      <p:ext uri="{BB962C8B-B14F-4D97-AF65-F5344CB8AC3E}">
        <p14:creationId xmlns:p14="http://schemas.microsoft.com/office/powerpoint/2010/main" val="30290199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67544" y="1628800"/>
            <a:ext cx="3744416" cy="4392488"/>
          </a:xfrm>
        </p:spPr>
        <p:txBody>
          <a:bodyPr>
            <a:normAutofit/>
          </a:bodyPr>
          <a:lstStyle>
            <a:lvl1pPr marL="285750" indent="-285750">
              <a:buClr>
                <a:srgbClr val="E92F3C"/>
              </a:buClr>
              <a:buFont typeface="Arial" pitchFamily="34" charset="0"/>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8" name="Group 7"/>
          <p:cNvGrpSpPr/>
          <p:nvPr/>
        </p:nvGrpSpPr>
        <p:grpSpPr>
          <a:xfrm>
            <a:off x="0" y="0"/>
            <a:ext cx="9144000" cy="1268760"/>
            <a:chOff x="0" y="0"/>
            <a:chExt cx="9144000" cy="1268760"/>
          </a:xfrm>
          <a:solidFill>
            <a:srgbClr val="CC0000"/>
          </a:solidFill>
        </p:grpSpPr>
        <p:sp>
          <p:nvSpPr>
            <p:cNvPr id="9" name="Rectangle 8"/>
            <p:cNvSpPr/>
            <p:nvPr userDrawn="1"/>
          </p:nvSpPr>
          <p:spPr>
            <a:xfrm>
              <a:off x="0" y="0"/>
              <a:ext cx="9144000" cy="1268760"/>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57800"/>
              <a:ext cx="1764665" cy="1153160"/>
            </a:xfrm>
            <a:prstGeom prst="rect">
              <a:avLst/>
            </a:prstGeom>
            <a:grpFill/>
          </p:spPr>
        </p:pic>
      </p:grpSp>
      <p:sp>
        <p:nvSpPr>
          <p:cNvPr id="11" name="Text Placeholder 3"/>
          <p:cNvSpPr>
            <a:spLocks noGrp="1"/>
          </p:cNvSpPr>
          <p:nvPr>
            <p:ph type="body" sz="half" idx="13"/>
          </p:nvPr>
        </p:nvSpPr>
        <p:spPr>
          <a:xfrm>
            <a:off x="4932040" y="1628800"/>
            <a:ext cx="3672408" cy="4392488"/>
          </a:xfrm>
        </p:spPr>
        <p:txBody>
          <a:bodyPr>
            <a:normAutofit/>
          </a:bodyPr>
          <a:lstStyle>
            <a:lvl1pPr marL="285750" indent="-285750">
              <a:buClr>
                <a:srgbClr val="E92F3C"/>
              </a:buClr>
              <a:buFont typeface="Arial" pitchFamily="34" charset="0"/>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ustDataLst>
      <p:tags r:id="rId1"/>
    </p:custDataLst>
    <p:extLst>
      <p:ext uri="{BB962C8B-B14F-4D97-AF65-F5344CB8AC3E}">
        <p14:creationId xmlns:p14="http://schemas.microsoft.com/office/powerpoint/2010/main" val="7183401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Placeholder 1"/>
          <p:cNvSpPr>
            <a:spLocks noGrp="1"/>
          </p:cNvSpPr>
          <p:nvPr>
            <p:ph type="title"/>
          </p:nvPr>
        </p:nvSpPr>
        <p:spPr>
          <a:xfrm>
            <a:off x="323528" y="274638"/>
            <a:ext cx="6624736" cy="850106"/>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custDataLst>
      <p:tags r:id="rId15"/>
    </p:custDataLst>
    <p:extLst>
      <p:ext uri="{BB962C8B-B14F-4D97-AF65-F5344CB8AC3E}">
        <p14:creationId xmlns:p14="http://schemas.microsoft.com/office/powerpoint/2010/main" val="374274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1"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sz="4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hyperlink" Target="http://www.cosystmnch.org/"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5" Type="http://schemas.microsoft.com/office/2007/relationships/hdphoto" Target="../media/hdphoto3.wdp"/><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620688"/>
            <a:ext cx="5112568" cy="1362075"/>
          </a:xfrm>
        </p:spPr>
        <p:txBody>
          <a:bodyPr>
            <a:noAutofit/>
          </a:bodyPr>
          <a:lstStyle/>
          <a:p>
            <a:pPr algn="l"/>
            <a:r>
              <a:rPr lang="en-IE" sz="3100" dirty="0">
                <a:effectLst/>
              </a:rPr>
              <a:t>Generating an evidence base for community systems </a:t>
            </a:r>
            <a:r>
              <a:rPr lang="en-IE" sz="3100" dirty="0" smtClean="0">
                <a:effectLst/>
              </a:rPr>
              <a:t>strengthening:  </a:t>
            </a:r>
            <a:r>
              <a:rPr lang="en-IE" sz="3100" dirty="0">
                <a:effectLst/>
              </a:rPr>
              <a:t>the </a:t>
            </a:r>
            <a:r>
              <a:rPr lang="en-IE" sz="3100" dirty="0" smtClean="0">
                <a:effectLst/>
              </a:rPr>
              <a:t>COSYST–MNCH </a:t>
            </a:r>
            <a:r>
              <a:rPr lang="en-IE" sz="3100" dirty="0">
                <a:effectLst/>
              </a:rPr>
              <a:t>project in </a:t>
            </a:r>
            <a:r>
              <a:rPr lang="en-IE" sz="3100" dirty="0" smtClean="0">
                <a:effectLst/>
              </a:rPr>
              <a:t>Malawi</a:t>
            </a:r>
            <a:r>
              <a:rPr lang="en-US" sz="3100" dirty="0"/>
              <a:t/>
            </a:r>
            <a:br>
              <a:rPr lang="en-US" sz="3100" dirty="0"/>
            </a:br>
            <a:r>
              <a:rPr lang="en-US" sz="3100" dirty="0" smtClean="0"/>
              <a:t/>
            </a:r>
            <a:br>
              <a:rPr lang="en-US" sz="3100" dirty="0" smtClean="0"/>
            </a:br>
            <a:endParaRPr lang="en-US" sz="3100" dirty="0"/>
          </a:p>
        </p:txBody>
      </p:sp>
      <p:sp>
        <p:nvSpPr>
          <p:cNvPr id="3" name="Rectangle 2"/>
          <p:cNvSpPr/>
          <p:nvPr/>
        </p:nvSpPr>
        <p:spPr>
          <a:xfrm>
            <a:off x="2267744" y="6181152"/>
            <a:ext cx="6825456" cy="707886"/>
          </a:xfrm>
          <a:prstGeom prst="rect">
            <a:avLst/>
          </a:prstGeom>
        </p:spPr>
        <p:txBody>
          <a:bodyPr wrap="square">
            <a:spAutoFit/>
          </a:bodyPr>
          <a:lstStyle/>
          <a:p>
            <a:pPr algn="ctr"/>
            <a:r>
              <a:rPr lang="en-IE" sz="1200" dirty="0">
                <a:latin typeface="Aharoni" panose="02010803020104030203" pitchFamily="2" charset="-79"/>
                <a:cs typeface="Aharoni" panose="02010803020104030203" pitchFamily="2" charset="-79"/>
              </a:rPr>
              <a:t>Community Systems Strengthening for Equitable Maternal, Newborn and Child Health </a:t>
            </a:r>
            <a:r>
              <a:rPr lang="en-IE" sz="1200" dirty="0" smtClean="0">
                <a:latin typeface="Aharoni" panose="02010803020104030203" pitchFamily="2" charset="-79"/>
                <a:cs typeface="Aharoni" panose="02010803020104030203" pitchFamily="2" charset="-79"/>
              </a:rPr>
              <a:t>(</a:t>
            </a:r>
            <a:r>
              <a:rPr lang="en-IE" sz="1200" i="1" dirty="0" smtClean="0">
                <a:latin typeface="Aharoni" panose="02010803020104030203" pitchFamily="2" charset="-79"/>
                <a:cs typeface="Aharoni" panose="02010803020104030203" pitchFamily="2" charset="-79"/>
              </a:rPr>
              <a:t>COSYST-MNCH </a:t>
            </a:r>
            <a:r>
              <a:rPr lang="en-IE" sz="1200" i="1" u="sng" dirty="0" smtClean="0">
                <a:latin typeface="Aharoni" panose="02010803020104030203" pitchFamily="2" charset="-79"/>
                <a:cs typeface="Aharoni" panose="02010803020104030203" pitchFamily="2" charset="-79"/>
                <a:hlinkClick r:id="rId4"/>
              </a:rPr>
              <a:t>www.cosystmnch.org</a:t>
            </a:r>
            <a:r>
              <a:rPr lang="en-IE" sz="1200" i="1" dirty="0">
                <a:latin typeface="Aharoni" panose="02010803020104030203" pitchFamily="2" charset="-79"/>
                <a:cs typeface="Aharoni" panose="02010803020104030203" pitchFamily="2" charset="-79"/>
              </a:rPr>
              <a:t>) </a:t>
            </a:r>
            <a:r>
              <a:rPr lang="en-IE" sz="1200" dirty="0">
                <a:latin typeface="Aharoni" panose="02010803020104030203" pitchFamily="2" charset="-79"/>
                <a:cs typeface="Aharoni" panose="02010803020104030203" pitchFamily="2" charset="-79"/>
              </a:rPr>
              <a:t>is funded by Irish Aid through the Higher Education Authority </a:t>
            </a:r>
            <a:r>
              <a:rPr lang="en-IE" sz="1200" dirty="0" smtClean="0">
                <a:latin typeface="Aharoni" panose="02010803020104030203" pitchFamily="2" charset="-79"/>
                <a:cs typeface="Aharoni" panose="02010803020104030203" pitchFamily="2" charset="-79"/>
              </a:rPr>
              <a:t>(</a:t>
            </a:r>
            <a:r>
              <a:rPr lang="en-IE" sz="1200" dirty="0">
                <a:latin typeface="Aharoni" panose="02010803020104030203" pitchFamily="2" charset="-79"/>
                <a:cs typeface="Aharoni" panose="02010803020104030203" pitchFamily="2" charset="-79"/>
              </a:rPr>
              <a:t>2012-2015</a:t>
            </a:r>
            <a:r>
              <a:rPr lang="en-IE" sz="1600" dirty="0"/>
              <a:t>). </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2658995"/>
            <a:ext cx="2924831" cy="21936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67745" y="5036361"/>
            <a:ext cx="6876256" cy="1138773"/>
          </a:xfrm>
          <a:prstGeom prst="rect">
            <a:avLst/>
          </a:prstGeom>
        </p:spPr>
        <p:txBody>
          <a:bodyPr wrap="square">
            <a:spAutoFit/>
          </a:bodyPr>
          <a:lstStyle/>
          <a:p>
            <a:r>
              <a:rPr lang="en-IE" sz="1700" u="sng" dirty="0"/>
              <a:t>Anne Matthews </a:t>
            </a:r>
            <a:r>
              <a:rPr lang="en-IE" sz="1700" dirty="0"/>
              <a:t>DCU; Aisling Walsh</a:t>
            </a:r>
            <a:r>
              <a:rPr lang="en-GB" sz="1700" dirty="0"/>
              <a:t>, </a:t>
            </a:r>
            <a:r>
              <a:rPr lang="en-IE" sz="1700" dirty="0"/>
              <a:t>Elaine Byrne RCSI, Daniel </a:t>
            </a:r>
            <a:r>
              <a:rPr lang="en-IE" sz="1700" dirty="0" err="1"/>
              <a:t>Mwale</a:t>
            </a:r>
            <a:r>
              <a:rPr lang="en-IE" sz="1700" dirty="0"/>
              <a:t>, Tamara </a:t>
            </a:r>
            <a:r>
              <a:rPr lang="en-IE" sz="1700" dirty="0" err="1"/>
              <a:t>Phyriee</a:t>
            </a:r>
            <a:r>
              <a:rPr lang="en-IE" sz="1700" dirty="0"/>
              <a:t>, Lucinda Manda-Taylor, Victor </a:t>
            </a:r>
            <a:r>
              <a:rPr lang="en-IE" sz="1700" dirty="0" err="1"/>
              <a:t>Mwpasa</a:t>
            </a:r>
            <a:r>
              <a:rPr lang="en-IE" sz="1700" dirty="0"/>
              <a:t>, College of Medicine Malawi; Jennifer Weiss, Concern Worldwide, Malawi; </a:t>
            </a:r>
            <a:r>
              <a:rPr lang="en-IE" sz="1700" dirty="0" err="1"/>
              <a:t>Ros</a:t>
            </a:r>
            <a:r>
              <a:rPr lang="en-IE" sz="1700" dirty="0"/>
              <a:t> </a:t>
            </a:r>
            <a:r>
              <a:rPr lang="en-IE" sz="1700" dirty="0" err="1"/>
              <a:t>Tamming</a:t>
            </a:r>
            <a:r>
              <a:rPr lang="en-IE" sz="1700" dirty="0"/>
              <a:t>, Concern Worldwide, Ireland; </a:t>
            </a:r>
            <a:r>
              <a:rPr lang="en-IE" sz="1700" dirty="0" smtClean="0"/>
              <a:t>Lisa Donaldson DCU, Ruairi </a:t>
            </a:r>
            <a:r>
              <a:rPr lang="en-IE" sz="1700" dirty="0" err="1"/>
              <a:t>Brugha,RCSI</a:t>
            </a:r>
            <a:r>
              <a:rPr lang="en-GB" sz="1700" dirty="0"/>
              <a:t>.</a:t>
            </a:r>
            <a:endParaRPr lang="en-IE" sz="1700" dirty="0"/>
          </a:p>
        </p:txBody>
      </p:sp>
    </p:spTree>
    <p:custDataLst>
      <p:tags r:id="rId1"/>
    </p:custDataLst>
    <p:extLst>
      <p:ext uri="{BB962C8B-B14F-4D97-AF65-F5344CB8AC3E}">
        <p14:creationId xmlns:p14="http://schemas.microsoft.com/office/powerpoint/2010/main" val="1336941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t>Focus for this presentation</a:t>
            </a:r>
            <a:endParaRPr lang="en-IE" b="1" dirty="0"/>
          </a:p>
        </p:txBody>
      </p:sp>
      <p:graphicFrame>
        <p:nvGraphicFramePr>
          <p:cNvPr id="5" name="Diagram 4"/>
          <p:cNvGraphicFramePr/>
          <p:nvPr>
            <p:extLst>
              <p:ext uri="{D42A27DB-BD31-4B8C-83A1-F6EECF244321}">
                <p14:modId xmlns:p14="http://schemas.microsoft.com/office/powerpoint/2010/main" val="1530862788"/>
              </p:ext>
            </p:extLst>
          </p:nvPr>
        </p:nvGraphicFramePr>
        <p:xfrm>
          <a:off x="0" y="1340768"/>
          <a:ext cx="9144000"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642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4784"/>
            <a:ext cx="8208912" cy="5257800"/>
          </a:xfrm>
        </p:spPr>
        <p:txBody>
          <a:bodyPr>
            <a:normAutofit lnSpcReduction="10000"/>
          </a:bodyPr>
          <a:lstStyle/>
          <a:p>
            <a:pPr marL="0" indent="0">
              <a:buNone/>
            </a:pPr>
            <a:r>
              <a:rPr lang="en-IE" dirty="0" smtClean="0">
                <a:latin typeface="Aharoni" panose="02010803020104030203" pitchFamily="2" charset="-79"/>
                <a:cs typeface="Aharoni" panose="02010803020104030203" pitchFamily="2" charset="-79"/>
              </a:rPr>
              <a:t>Traditional leaders, especially the village chief</a:t>
            </a:r>
            <a:r>
              <a:rPr lang="en-IE" dirty="0" smtClean="0"/>
              <a:t>:</a:t>
            </a:r>
          </a:p>
          <a:p>
            <a:pPr lvl="1"/>
            <a:r>
              <a:rPr lang="en-IE" dirty="0" smtClean="0"/>
              <a:t>Acts as a role model</a:t>
            </a:r>
          </a:p>
          <a:p>
            <a:pPr lvl="2"/>
            <a:r>
              <a:rPr lang="en-IE" dirty="0" smtClean="0"/>
              <a:t>Goes to health facility himself</a:t>
            </a:r>
          </a:p>
          <a:p>
            <a:pPr lvl="2"/>
            <a:r>
              <a:rPr lang="en-IE" i="1" dirty="0" smtClean="0"/>
              <a:t>“I have to start with visiting the health centre; people will follow”</a:t>
            </a:r>
            <a:r>
              <a:rPr lang="en-IE" dirty="0" smtClean="0"/>
              <a:t> Village headman Mchinji.</a:t>
            </a:r>
          </a:p>
          <a:p>
            <a:pPr lvl="1"/>
            <a:r>
              <a:rPr lang="en-IE" dirty="0" smtClean="0"/>
              <a:t>Enforces laws (local by-laws) and national policy</a:t>
            </a:r>
          </a:p>
          <a:p>
            <a:pPr lvl="2"/>
            <a:r>
              <a:rPr lang="en-IE" dirty="0" smtClean="0"/>
              <a:t>Antenatal care, delivery and postnatal care at facility; not to give birth in village with TBA (sanctions) </a:t>
            </a:r>
          </a:p>
          <a:p>
            <a:pPr lvl="1"/>
            <a:r>
              <a:rPr lang="en-IE" dirty="0" smtClean="0"/>
              <a:t>Uses influence- to promote male involvement in antenatal care, delivery and postnatal care, HIV testing uptake</a:t>
            </a:r>
          </a:p>
          <a:p>
            <a:pPr lvl="2"/>
            <a:endParaRPr lang="en-IE" dirty="0" smtClean="0"/>
          </a:p>
          <a:p>
            <a:pPr lvl="2"/>
            <a:endParaRPr lang="en-IE" dirty="0" smtClean="0"/>
          </a:p>
          <a:p>
            <a:pPr lvl="1"/>
            <a:endParaRPr lang="en-IE" dirty="0" smtClean="0"/>
          </a:p>
          <a:p>
            <a:pPr lvl="1"/>
            <a:endParaRPr lang="en-IE" dirty="0"/>
          </a:p>
        </p:txBody>
      </p:sp>
      <p:sp>
        <p:nvSpPr>
          <p:cNvPr id="3" name="Title 2"/>
          <p:cNvSpPr>
            <a:spLocks noGrp="1"/>
          </p:cNvSpPr>
          <p:nvPr>
            <p:ph type="title"/>
          </p:nvPr>
        </p:nvSpPr>
        <p:spPr/>
        <p:txBody>
          <a:bodyPr/>
          <a:lstStyle/>
          <a:p>
            <a:r>
              <a:rPr lang="en-IE" b="1" dirty="0" smtClean="0">
                <a:solidFill>
                  <a:schemeClr val="bg1"/>
                </a:solidFill>
              </a:rPr>
              <a:t>Community leadership</a:t>
            </a:r>
            <a:endParaRPr lang="en-IE" b="1" dirty="0">
              <a:solidFill>
                <a:schemeClr val="bg1"/>
              </a:solidFill>
            </a:endParaRPr>
          </a:p>
        </p:txBody>
      </p:sp>
    </p:spTree>
    <p:custDataLst>
      <p:tags r:id="rId1"/>
    </p:custDataLst>
    <p:extLst>
      <p:ext uri="{BB962C8B-B14F-4D97-AF65-F5344CB8AC3E}">
        <p14:creationId xmlns:p14="http://schemas.microsoft.com/office/powerpoint/2010/main" val="157685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640960" cy="2304256"/>
          </a:xfrm>
        </p:spPr>
        <p:txBody>
          <a:bodyPr>
            <a:noAutofit/>
          </a:bodyPr>
          <a:lstStyle/>
          <a:p>
            <a:r>
              <a:rPr lang="en-IE" sz="2400" dirty="0" smtClean="0"/>
              <a:t>Formal Human Resources for Health (HRH): Nurses, doctors, HSAs expected to provide services across </a:t>
            </a:r>
            <a:r>
              <a:rPr lang="en-IE" sz="2400" dirty="0"/>
              <a:t>maternity, </a:t>
            </a:r>
            <a:r>
              <a:rPr lang="en-IE" sz="2400" dirty="0" smtClean="0"/>
              <a:t>newborn, child &amp; reproductive health, nutrition</a:t>
            </a:r>
          </a:p>
          <a:p>
            <a:pPr marL="742950" lvl="2" indent="-342900"/>
            <a:r>
              <a:rPr lang="en-IE" dirty="0"/>
              <a:t>Health Surveillance Assistant (HSA) plays central community role, as ‘owner of community area’, trusted, close, familiar to communities</a:t>
            </a:r>
          </a:p>
          <a:p>
            <a:r>
              <a:rPr lang="en-IE" sz="2400" dirty="0" smtClean="0"/>
              <a:t>Informal HRH: TBAs, Traditional healers- role to encourage formal healthcare use</a:t>
            </a:r>
          </a:p>
          <a:p>
            <a:r>
              <a:rPr lang="en-IE" sz="2400" dirty="0"/>
              <a:t>Range of community-based structures: committees, groups, volunteers- all </a:t>
            </a:r>
            <a:r>
              <a:rPr lang="en-IE" sz="2400" dirty="0" smtClean="0"/>
              <a:t>support, sometimes unclear who/how works</a:t>
            </a:r>
            <a:endParaRPr lang="en-IE" sz="2400" dirty="0"/>
          </a:p>
          <a:p>
            <a:r>
              <a:rPr lang="en-IE" sz="2400" dirty="0" smtClean="0"/>
              <a:t>Some </a:t>
            </a:r>
            <a:r>
              <a:rPr lang="en-IE" sz="2400" dirty="0"/>
              <a:t>religious groups </a:t>
            </a:r>
            <a:r>
              <a:rPr lang="en-IE" sz="2400" dirty="0" smtClean="0"/>
              <a:t>support healthcare, </a:t>
            </a:r>
            <a:r>
              <a:rPr lang="en-IE" sz="2400" dirty="0"/>
              <a:t>some contradict  </a:t>
            </a:r>
            <a:endParaRPr lang="en-IE" sz="2400" dirty="0" smtClean="0"/>
          </a:p>
          <a:p>
            <a:r>
              <a:rPr lang="en-IE" sz="2400" dirty="0" smtClean="0"/>
              <a:t>NGOs </a:t>
            </a:r>
            <a:r>
              <a:rPr lang="en-IE" sz="2400" dirty="0"/>
              <a:t>provide resources, pilot MNCH strategies, aligned with district priorities; many external funders </a:t>
            </a:r>
          </a:p>
          <a:p>
            <a:endParaRPr lang="en-IE" sz="2800" dirty="0"/>
          </a:p>
          <a:p>
            <a:endParaRPr lang="en-IE" sz="2800" dirty="0" smtClean="0"/>
          </a:p>
        </p:txBody>
      </p:sp>
      <p:sp>
        <p:nvSpPr>
          <p:cNvPr id="3" name="Title 2"/>
          <p:cNvSpPr>
            <a:spLocks noGrp="1"/>
          </p:cNvSpPr>
          <p:nvPr>
            <p:ph type="title"/>
          </p:nvPr>
        </p:nvSpPr>
        <p:spPr>
          <a:xfrm>
            <a:off x="0" y="57800"/>
            <a:ext cx="7092280" cy="1143000"/>
          </a:xfrm>
        </p:spPr>
        <p:txBody>
          <a:bodyPr/>
          <a:lstStyle/>
          <a:p>
            <a:r>
              <a:rPr lang="en-IE" b="1" dirty="0" smtClean="0">
                <a:solidFill>
                  <a:schemeClr val="bg1"/>
                </a:solidFill>
              </a:rPr>
              <a:t>Cooperation for improved health </a:t>
            </a:r>
            <a:endParaRPr lang="en-IE" b="1" dirty="0">
              <a:solidFill>
                <a:schemeClr val="bg1"/>
              </a:solidFill>
            </a:endParaRPr>
          </a:p>
        </p:txBody>
      </p:sp>
    </p:spTree>
    <p:custDataLst>
      <p:tags r:id="rId1"/>
    </p:custDataLst>
    <p:extLst>
      <p:ext uri="{BB962C8B-B14F-4D97-AF65-F5344CB8AC3E}">
        <p14:creationId xmlns:p14="http://schemas.microsoft.com/office/powerpoint/2010/main" val="2321608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Reciprocal roles</a:t>
            </a:r>
            <a:endParaRPr lang="en-IE" dirty="0">
              <a:solidFill>
                <a:schemeClr val="bg1"/>
              </a:solidFill>
            </a:endParaRPr>
          </a:p>
        </p:txBody>
      </p:sp>
      <p:sp>
        <p:nvSpPr>
          <p:cNvPr id="6" name="Rectangle 5"/>
          <p:cNvSpPr/>
          <p:nvPr/>
        </p:nvSpPr>
        <p:spPr>
          <a:xfrm>
            <a:off x="224880" y="1772816"/>
            <a:ext cx="8712967" cy="501675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IE" sz="2000" dirty="0" smtClean="0">
                <a:latin typeface="Aharoni" panose="02010803020104030203" pitchFamily="2" charset="-79"/>
                <a:cs typeface="Aharoni" panose="02010803020104030203" pitchFamily="2" charset="-79"/>
              </a:rPr>
              <a:t>“We </a:t>
            </a:r>
            <a:r>
              <a:rPr lang="en-IE" sz="2000" dirty="0">
                <a:latin typeface="Aharoni" panose="02010803020104030203" pitchFamily="2" charset="-79"/>
                <a:cs typeface="Aharoni" panose="02010803020104030203" pitchFamily="2" charset="-79"/>
              </a:rPr>
              <a:t>work hand in hand with HSAs” </a:t>
            </a:r>
          </a:p>
          <a:p>
            <a:pPr algn="r"/>
            <a:r>
              <a:rPr lang="en-IE" sz="2000" dirty="0"/>
              <a:t>Community Counsellor, NGO, Mchinji</a:t>
            </a:r>
          </a:p>
          <a:p>
            <a:endParaRPr lang="en-IE" sz="2000" dirty="0" smtClean="0">
              <a:latin typeface="Aharoni" panose="02010803020104030203" pitchFamily="2" charset="-79"/>
              <a:cs typeface="Aharoni" panose="02010803020104030203" pitchFamily="2" charset="-79"/>
            </a:endParaRPr>
          </a:p>
          <a:p>
            <a:r>
              <a:rPr lang="en-IE" sz="2000" dirty="0" smtClean="0">
                <a:latin typeface="Aharoni" panose="02010803020104030203" pitchFamily="2" charset="-79"/>
                <a:cs typeface="Aharoni" panose="02010803020104030203" pitchFamily="2" charset="-79"/>
              </a:rPr>
              <a:t>“</a:t>
            </a:r>
            <a:r>
              <a:rPr lang="en-IE" sz="2000" dirty="0">
                <a:latin typeface="Aharoni" panose="02010803020104030203" pitchFamily="2" charset="-79"/>
                <a:cs typeface="Aharoni" panose="02010803020104030203" pitchFamily="2" charset="-79"/>
              </a:rPr>
              <a:t>For those of us who are static working at this </a:t>
            </a:r>
            <a:r>
              <a:rPr lang="en-IE" sz="2000" dirty="0" smtClean="0">
                <a:latin typeface="Aharoni" panose="02010803020104030203" pitchFamily="2" charset="-79"/>
                <a:cs typeface="Aharoni" panose="02010803020104030203" pitchFamily="2" charset="-79"/>
              </a:rPr>
              <a:t>[named] facility </a:t>
            </a:r>
            <a:r>
              <a:rPr lang="en-IE" sz="2000" dirty="0">
                <a:latin typeface="Aharoni" panose="02010803020104030203" pitchFamily="2" charset="-79"/>
                <a:cs typeface="Aharoni" panose="02010803020104030203" pitchFamily="2" charset="-79"/>
              </a:rPr>
              <a:t>we rely on our friends who work in the field. Their major role is to look for risky groups to refer them to us for treatment and management; and if we fail, we send them for further management at the district hospital. The main difference is that we are based at the health facility while our friends are based in the field. We work with our clients here at the facility while they work with their clients in the field”.</a:t>
            </a:r>
          </a:p>
          <a:p>
            <a:pPr algn="r"/>
            <a:r>
              <a:rPr lang="en-IE" sz="2000" dirty="0"/>
              <a:t>Nurse, </a:t>
            </a:r>
            <a:r>
              <a:rPr lang="en-IE" sz="2000" dirty="0" smtClean="0"/>
              <a:t>[…] </a:t>
            </a:r>
            <a:r>
              <a:rPr lang="en-IE" sz="2000" dirty="0"/>
              <a:t>facility, </a:t>
            </a:r>
            <a:r>
              <a:rPr lang="en-IE" sz="2000" dirty="0" smtClean="0"/>
              <a:t>Mchinji</a:t>
            </a:r>
          </a:p>
          <a:p>
            <a:endParaRPr lang="en-IE" sz="2000" dirty="0" smtClean="0">
              <a:latin typeface="Aharoni" panose="02010803020104030203" pitchFamily="2" charset="-79"/>
              <a:cs typeface="Aharoni" panose="02010803020104030203" pitchFamily="2" charset="-79"/>
            </a:endParaRPr>
          </a:p>
          <a:p>
            <a:r>
              <a:rPr lang="en-IE" sz="2000" dirty="0" smtClean="0">
                <a:latin typeface="Aharoni" panose="02010803020104030203" pitchFamily="2" charset="-79"/>
                <a:cs typeface="Aharoni" panose="02010803020104030203" pitchFamily="2" charset="-79"/>
              </a:rPr>
              <a:t>“</a:t>
            </a:r>
            <a:r>
              <a:rPr lang="en-IE" sz="2000" dirty="0">
                <a:latin typeface="Aharoni" panose="02010803020104030203" pitchFamily="2" charset="-79"/>
                <a:cs typeface="Aharoni" panose="02010803020104030203" pitchFamily="2" charset="-79"/>
              </a:rPr>
              <a:t>MaiMwana </a:t>
            </a:r>
            <a:r>
              <a:rPr lang="en-IE" sz="2000" dirty="0" smtClean="0">
                <a:latin typeface="Aharoni" panose="02010803020104030203" pitchFamily="2" charset="-79"/>
                <a:cs typeface="Aharoni" panose="02010803020104030203" pitchFamily="2" charset="-79"/>
              </a:rPr>
              <a:t>[NGO] and </a:t>
            </a:r>
            <a:r>
              <a:rPr lang="en-IE" sz="2000" dirty="0">
                <a:latin typeface="Aharoni" panose="02010803020104030203" pitchFamily="2" charset="-79"/>
                <a:cs typeface="Aharoni" panose="02010803020104030203" pitchFamily="2" charset="-79"/>
              </a:rPr>
              <a:t>health workers are the same because they teach us everything which is important to the life of a person”. </a:t>
            </a:r>
          </a:p>
          <a:p>
            <a:pPr algn="r"/>
            <a:r>
              <a:rPr lang="en-IE" sz="2000" dirty="0"/>
              <a:t>FGD participant, Mchinji</a:t>
            </a:r>
          </a:p>
          <a:p>
            <a:pPr algn="r"/>
            <a:endParaRPr lang="en-IE" sz="2000" i="1" dirty="0"/>
          </a:p>
        </p:txBody>
      </p:sp>
    </p:spTree>
    <p:extLst>
      <p:ext uri="{BB962C8B-B14F-4D97-AF65-F5344CB8AC3E}">
        <p14:creationId xmlns:p14="http://schemas.microsoft.com/office/powerpoint/2010/main" val="350608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00200"/>
            <a:ext cx="8291264" cy="5257800"/>
          </a:xfrm>
        </p:spPr>
        <p:txBody>
          <a:bodyPr>
            <a:normAutofit fontScale="92500" lnSpcReduction="10000"/>
          </a:bodyPr>
          <a:lstStyle/>
          <a:p>
            <a:pPr marL="342900" lvl="1" indent="-342900">
              <a:buFont typeface="Arial" pitchFamily="34" charset="0"/>
              <a:buChar char="•"/>
            </a:pPr>
            <a:r>
              <a:rPr lang="en-IE" dirty="0" smtClean="0"/>
              <a:t>Effective referral between community and facilities </a:t>
            </a:r>
            <a:r>
              <a:rPr lang="en-IE" dirty="0"/>
              <a:t>is hampered </a:t>
            </a:r>
            <a:endParaRPr lang="en-IE" dirty="0" smtClean="0"/>
          </a:p>
          <a:p>
            <a:pPr marL="742950" lvl="2" indent="-342900"/>
            <a:r>
              <a:rPr lang="en-IE" dirty="0" smtClean="0"/>
              <a:t>by </a:t>
            </a:r>
            <a:r>
              <a:rPr lang="en-IE" dirty="0"/>
              <a:t>lack of transport, fuel, </a:t>
            </a:r>
            <a:r>
              <a:rPr lang="en-IE" dirty="0" smtClean="0"/>
              <a:t>distance to facilities, </a:t>
            </a:r>
            <a:r>
              <a:rPr lang="en-IE" dirty="0"/>
              <a:t>lack of health service staff, </a:t>
            </a:r>
            <a:r>
              <a:rPr lang="en-IE" dirty="0" smtClean="0"/>
              <a:t>lack of materials and drugs at facilities and </a:t>
            </a:r>
            <a:r>
              <a:rPr lang="en-IE" dirty="0"/>
              <a:t>some cultural </a:t>
            </a:r>
            <a:r>
              <a:rPr lang="en-IE" dirty="0" smtClean="0"/>
              <a:t>practices</a:t>
            </a:r>
          </a:p>
          <a:p>
            <a:pPr marL="742950" lvl="2" indent="-342900"/>
            <a:r>
              <a:rPr lang="en-IE" dirty="0" smtClean="0"/>
              <a:t>Negative experiences of formal health workers at facilities</a:t>
            </a:r>
            <a:endParaRPr lang="en-IE" dirty="0"/>
          </a:p>
          <a:p>
            <a:r>
              <a:rPr lang="en-IE" sz="2800" dirty="0" smtClean="0"/>
              <a:t>What will improve this:</a:t>
            </a:r>
          </a:p>
          <a:p>
            <a:pPr lvl="1"/>
            <a:r>
              <a:rPr lang="en-IE" sz="2400" dirty="0" smtClean="0"/>
              <a:t>Addressing the difficulties women face: New </a:t>
            </a:r>
            <a:r>
              <a:rPr lang="en-IE" sz="2400" dirty="0"/>
              <a:t>programme incentivises women to attend </a:t>
            </a:r>
            <a:r>
              <a:rPr lang="en-IE" sz="2400" dirty="0" smtClean="0"/>
              <a:t>for antenatal </a:t>
            </a:r>
            <a:r>
              <a:rPr lang="en-IE" sz="2400" dirty="0"/>
              <a:t>care, </a:t>
            </a:r>
            <a:r>
              <a:rPr lang="en-IE" sz="2400" dirty="0" smtClean="0"/>
              <a:t>give birth at </a:t>
            </a:r>
            <a:r>
              <a:rPr lang="en-IE" sz="2400" dirty="0"/>
              <a:t>facility and have postnatal care </a:t>
            </a:r>
            <a:r>
              <a:rPr lang="en-IE" sz="2400" dirty="0" smtClean="0"/>
              <a:t>(supported by Results </a:t>
            </a:r>
            <a:r>
              <a:rPr lang="en-IE" sz="2400" dirty="0"/>
              <a:t>Based Financing programme</a:t>
            </a:r>
            <a:r>
              <a:rPr lang="en-IE" sz="2400" dirty="0" smtClean="0"/>
              <a:t>) by covering costs of some transport and materials necessary for birth and newborn</a:t>
            </a:r>
          </a:p>
          <a:p>
            <a:pPr lvl="1"/>
            <a:r>
              <a:rPr lang="en-IE" sz="2400" dirty="0" smtClean="0"/>
              <a:t>Staffing, drugs and materials at facilities are inadequate- need support and investment, quality improvement- some initiatives underway</a:t>
            </a:r>
            <a:endParaRPr lang="en-IE" sz="2400" dirty="0"/>
          </a:p>
        </p:txBody>
      </p:sp>
      <p:sp>
        <p:nvSpPr>
          <p:cNvPr id="3" name="Title 2"/>
          <p:cNvSpPr>
            <a:spLocks noGrp="1"/>
          </p:cNvSpPr>
          <p:nvPr>
            <p:ph type="title"/>
          </p:nvPr>
        </p:nvSpPr>
        <p:spPr/>
        <p:txBody>
          <a:bodyPr/>
          <a:lstStyle/>
          <a:p>
            <a:r>
              <a:rPr lang="en-IE" dirty="0" smtClean="0">
                <a:solidFill>
                  <a:schemeClr val="bg1"/>
                </a:solidFill>
              </a:rPr>
              <a:t>Barriers despite cooperation </a:t>
            </a:r>
            <a:endParaRPr lang="en-IE" dirty="0">
              <a:solidFill>
                <a:schemeClr val="bg1"/>
              </a:solidFill>
            </a:endParaRPr>
          </a:p>
        </p:txBody>
      </p:sp>
    </p:spTree>
    <p:extLst>
      <p:ext uri="{BB962C8B-B14F-4D97-AF65-F5344CB8AC3E}">
        <p14:creationId xmlns:p14="http://schemas.microsoft.com/office/powerpoint/2010/main" val="2439611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Conclusions </a:t>
            </a:r>
            <a:endParaRPr lang="en-IE" dirty="0">
              <a:solidFill>
                <a:schemeClr val="bg1"/>
              </a:solidFill>
            </a:endParaRPr>
          </a:p>
        </p:txBody>
      </p:sp>
      <p:sp>
        <p:nvSpPr>
          <p:cNvPr id="2" name="Content Placeholder 1"/>
          <p:cNvSpPr>
            <a:spLocks noGrp="1"/>
          </p:cNvSpPr>
          <p:nvPr>
            <p:ph idx="4294967295"/>
          </p:nvPr>
        </p:nvSpPr>
        <p:spPr>
          <a:xfrm>
            <a:off x="503238" y="1600200"/>
            <a:ext cx="8640762" cy="5068888"/>
          </a:xfrm>
        </p:spPr>
        <p:txBody>
          <a:bodyPr>
            <a:normAutofit lnSpcReduction="10000"/>
          </a:bodyPr>
          <a:lstStyle/>
          <a:p>
            <a:r>
              <a:rPr lang="en-IE" dirty="0" smtClean="0"/>
              <a:t>The </a:t>
            </a:r>
            <a:r>
              <a:rPr lang="en-IE" dirty="0"/>
              <a:t>community systems factors that contribute towards increased uptake of MNCH services </a:t>
            </a:r>
            <a:r>
              <a:rPr lang="en-IE" dirty="0" smtClean="0"/>
              <a:t>are </a:t>
            </a:r>
            <a:r>
              <a:rPr lang="en-IE" dirty="0"/>
              <a:t>traditional leadership from chiefs, religious leadership, community-based organisation activity and the pivotal role of community-based health workers (Health Surveillance Assistants). </a:t>
            </a:r>
            <a:endParaRPr lang="en-IE" dirty="0" smtClean="0"/>
          </a:p>
          <a:p>
            <a:r>
              <a:rPr lang="en-IE" dirty="0" smtClean="0"/>
              <a:t>Socio-economic </a:t>
            </a:r>
            <a:r>
              <a:rPr lang="en-IE" dirty="0"/>
              <a:t>circumstances of households </a:t>
            </a:r>
            <a:r>
              <a:rPr lang="en-IE" dirty="0" smtClean="0"/>
              <a:t>&amp; communities, health </a:t>
            </a:r>
            <a:r>
              <a:rPr lang="en-IE" dirty="0"/>
              <a:t>systems factors (such as limited services and human resource capacity) </a:t>
            </a:r>
            <a:r>
              <a:rPr lang="en-IE" dirty="0" smtClean="0"/>
              <a:t>cultural </a:t>
            </a:r>
            <a:r>
              <a:rPr lang="en-IE" dirty="0"/>
              <a:t>beliefs and practices, </a:t>
            </a:r>
            <a:r>
              <a:rPr lang="en-IE" dirty="0" smtClean="0"/>
              <a:t>impact </a:t>
            </a:r>
            <a:r>
              <a:rPr lang="en-IE" dirty="0"/>
              <a:t>on service utilisation. </a:t>
            </a:r>
            <a:endParaRPr lang="en-IE" dirty="0" smtClean="0"/>
          </a:p>
        </p:txBody>
      </p:sp>
      <p:sp>
        <p:nvSpPr>
          <p:cNvPr id="4" name="Rectangle 3"/>
          <p:cNvSpPr/>
          <p:nvPr/>
        </p:nvSpPr>
        <p:spPr>
          <a:xfrm>
            <a:off x="2411760" y="260648"/>
            <a:ext cx="2675732" cy="738664"/>
          </a:xfrm>
          <a:prstGeom prst="rect">
            <a:avLst/>
          </a:prstGeom>
        </p:spPr>
        <p:txBody>
          <a:bodyPr wrap="none">
            <a:spAutoFit/>
          </a:bodyPr>
          <a:lstStyle/>
          <a:p>
            <a:r>
              <a:rPr lang="en-IE" sz="4200" b="1" dirty="0">
                <a:latin typeface="+mj-lt"/>
                <a:ea typeface="+mj-ea"/>
                <a:cs typeface="+mj-cs"/>
              </a:rPr>
              <a:t>Conclusion</a:t>
            </a:r>
            <a:r>
              <a:rPr lang="en-IE" b="1" dirty="0"/>
              <a:t> </a:t>
            </a:r>
            <a:endParaRPr lang="en-IE" dirty="0"/>
          </a:p>
        </p:txBody>
      </p:sp>
    </p:spTree>
    <p:custDataLst>
      <p:tags r:id="rId1"/>
    </p:custDataLst>
    <p:extLst>
      <p:ext uri="{BB962C8B-B14F-4D97-AF65-F5344CB8AC3E}">
        <p14:creationId xmlns:p14="http://schemas.microsoft.com/office/powerpoint/2010/main" val="562640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t>Conclusion </a:t>
            </a:r>
            <a:endParaRPr lang="en-IE" b="1" dirty="0"/>
          </a:p>
        </p:txBody>
      </p:sp>
      <p:sp>
        <p:nvSpPr>
          <p:cNvPr id="2" name="Content Placeholder 1"/>
          <p:cNvSpPr>
            <a:spLocks noGrp="1"/>
          </p:cNvSpPr>
          <p:nvPr>
            <p:ph idx="4294967295"/>
          </p:nvPr>
        </p:nvSpPr>
        <p:spPr>
          <a:xfrm>
            <a:off x="683568" y="2060848"/>
            <a:ext cx="7958782" cy="4608240"/>
          </a:xfrm>
        </p:spPr>
        <p:txBody>
          <a:bodyPr>
            <a:normAutofit/>
          </a:bodyPr>
          <a:lstStyle/>
          <a:p>
            <a:r>
              <a:rPr lang="en-IE" dirty="0" smtClean="0"/>
              <a:t>Current </a:t>
            </a:r>
            <a:r>
              <a:rPr lang="en-IE" dirty="0"/>
              <a:t>analysis </a:t>
            </a:r>
            <a:r>
              <a:rPr lang="en-IE" dirty="0" smtClean="0"/>
              <a:t>is </a:t>
            </a:r>
            <a:r>
              <a:rPr lang="en-IE" dirty="0"/>
              <a:t>by </a:t>
            </a:r>
            <a:r>
              <a:rPr lang="en-IE" dirty="0" smtClean="0"/>
              <a:t>Traditional Authority and district </a:t>
            </a:r>
            <a:r>
              <a:rPr lang="en-IE" dirty="0"/>
              <a:t>for case studies</a:t>
            </a:r>
          </a:p>
          <a:p>
            <a:r>
              <a:rPr lang="en-IE" dirty="0" smtClean="0"/>
              <a:t>The </a:t>
            </a:r>
            <a:r>
              <a:rPr lang="en-IE" dirty="0"/>
              <a:t>findings of this study highlight the value of examining community systems factors as well as health systems and socio-cultural systems and draws these together in a framework for use by government agencies, NGOs and other stakeholders. </a:t>
            </a:r>
          </a:p>
          <a:p>
            <a:endParaRPr lang="en-IE" dirty="0"/>
          </a:p>
        </p:txBody>
      </p:sp>
    </p:spTree>
    <p:custDataLst>
      <p:tags r:id="rId1"/>
    </p:custDataLst>
    <p:extLst>
      <p:ext uri="{BB962C8B-B14F-4D97-AF65-F5344CB8AC3E}">
        <p14:creationId xmlns:p14="http://schemas.microsoft.com/office/powerpoint/2010/main" val="27102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0" y="1340768"/>
            <a:ext cx="9144000" cy="5616624"/>
          </a:xfrm>
          <a:prstGeom prst="rect">
            <a:avLst/>
          </a:prstGeom>
          <a:ln>
            <a:noFill/>
          </a:ln>
          <a:effectLst>
            <a:softEdge rad="112500"/>
          </a:effectLst>
        </p:spPr>
      </p:pic>
      <p:sp>
        <p:nvSpPr>
          <p:cNvPr id="2" name="Content Placeholder 1"/>
          <p:cNvSpPr>
            <a:spLocks noGrp="1"/>
          </p:cNvSpPr>
          <p:nvPr>
            <p:ph idx="1"/>
          </p:nvPr>
        </p:nvSpPr>
        <p:spPr/>
        <p:txBody>
          <a:bodyPr>
            <a:normAutofit fontScale="92500"/>
          </a:bodyPr>
          <a:lstStyle/>
          <a:p>
            <a:pPr marL="0" indent="0">
              <a:buNone/>
            </a:pPr>
            <a:r>
              <a:rPr lang="en-IE" dirty="0">
                <a:latin typeface="Aharoni" panose="02010803020104030203" pitchFamily="2" charset="-79"/>
                <a:cs typeface="Aharoni" panose="02010803020104030203" pitchFamily="2" charset="-79"/>
              </a:rPr>
              <a:t>“I can say that in this community when it comes to playing a role in decision making, it is the community which plays a bigger role and are usually in the forefront. Other organisations just facilitate, perhaps provide information but as a community</a:t>
            </a:r>
            <a:r>
              <a:rPr lang="en-IE" dirty="0">
                <a:solidFill>
                  <a:srgbClr val="C00000"/>
                </a:solidFill>
                <a:latin typeface="Aharoni" panose="02010803020104030203" pitchFamily="2" charset="-79"/>
                <a:cs typeface="Aharoni" panose="02010803020104030203" pitchFamily="2" charset="-79"/>
              </a:rPr>
              <a:t> </a:t>
            </a:r>
            <a:r>
              <a:rPr lang="en-IE" dirty="0">
                <a:latin typeface="Aharoni" panose="02010803020104030203" pitchFamily="2" charset="-79"/>
                <a:cs typeface="Aharoni" panose="02010803020104030203" pitchFamily="2" charset="-79"/>
              </a:rPr>
              <a:t>we then lead and can even proceed even when the organisation withdraws”.</a:t>
            </a:r>
          </a:p>
          <a:p>
            <a:pPr marL="0" indent="0" algn="r">
              <a:buNone/>
            </a:pPr>
            <a:r>
              <a:rPr lang="en-IE" sz="3000" i="1" dirty="0"/>
              <a:t>HSA, Nkhotakota</a:t>
            </a:r>
          </a:p>
          <a:p>
            <a:pPr marL="457200" lvl="1" indent="0" algn="r">
              <a:buNone/>
            </a:pPr>
            <a:endParaRPr lang="en-IE" dirty="0"/>
          </a:p>
          <a:p>
            <a:endParaRPr lang="en-IE" dirty="0"/>
          </a:p>
        </p:txBody>
      </p:sp>
      <p:sp>
        <p:nvSpPr>
          <p:cNvPr id="3" name="Title 2"/>
          <p:cNvSpPr>
            <a:spLocks noGrp="1"/>
          </p:cNvSpPr>
          <p:nvPr>
            <p:ph type="title"/>
          </p:nvPr>
        </p:nvSpPr>
        <p:spPr/>
        <p:txBody>
          <a:bodyPr/>
          <a:lstStyle/>
          <a:p>
            <a:r>
              <a:rPr lang="en-IE" dirty="0" smtClean="0">
                <a:solidFill>
                  <a:schemeClr val="bg1"/>
                </a:solidFill>
              </a:rPr>
              <a:t>Closing words: community ownership</a:t>
            </a:r>
            <a:endParaRPr lang="en-IE" dirty="0">
              <a:solidFill>
                <a:schemeClr val="bg1"/>
              </a:solidFill>
            </a:endParaRPr>
          </a:p>
        </p:txBody>
      </p:sp>
    </p:spTree>
    <p:custDataLst>
      <p:tags r:id="rId1"/>
    </p:custDataLst>
    <p:extLst>
      <p:ext uri="{BB962C8B-B14F-4D97-AF65-F5344CB8AC3E}">
        <p14:creationId xmlns:p14="http://schemas.microsoft.com/office/powerpoint/2010/main" val="68478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the research team and all participants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26" y="1844824"/>
            <a:ext cx="7928821"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82382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sz="3600" b="1" dirty="0" smtClean="0">
                <a:cs typeface="ヒラギノ角ゴ Pro W3"/>
              </a:rPr>
              <a:t>What is COSYST-MNCH? </a:t>
            </a:r>
          </a:p>
        </p:txBody>
      </p:sp>
      <p:sp>
        <p:nvSpPr>
          <p:cNvPr id="23555" name="Rectangle 3"/>
          <p:cNvSpPr>
            <a:spLocks noGrp="1" noChangeArrowheads="1"/>
          </p:cNvSpPr>
          <p:nvPr>
            <p:ph idx="4294967295"/>
          </p:nvPr>
        </p:nvSpPr>
        <p:spPr>
          <a:xfrm>
            <a:off x="606200" y="1628800"/>
            <a:ext cx="8075613" cy="979438"/>
          </a:xfrm>
        </p:spPr>
        <p:txBody>
          <a:bodyPr/>
          <a:lstStyle/>
          <a:p>
            <a:pPr marL="0" indent="0">
              <a:lnSpc>
                <a:spcPct val="90000"/>
              </a:lnSpc>
              <a:buNone/>
            </a:pPr>
            <a:r>
              <a:rPr lang="en-GB" altLang="en-US" sz="2800" b="1" dirty="0">
                <a:cs typeface="ヒラギノ角ゴ Pro W3"/>
              </a:rPr>
              <a:t>Community Systems Strengthening for Equitable Maternal, </a:t>
            </a:r>
            <a:r>
              <a:rPr lang="en-GB" altLang="en-US" sz="2800" b="1" dirty="0" err="1">
                <a:cs typeface="ヒラギノ角ゴ Pro W3"/>
              </a:rPr>
              <a:t>Newborn</a:t>
            </a:r>
            <a:r>
              <a:rPr lang="en-GB" altLang="en-US" sz="2800" b="1" dirty="0">
                <a:cs typeface="ヒラギノ角ゴ Pro W3"/>
              </a:rPr>
              <a:t> and Child Health </a:t>
            </a:r>
          </a:p>
          <a:p>
            <a:pPr marL="0" indent="0" eaLnBrk="1" hangingPunct="1">
              <a:lnSpc>
                <a:spcPct val="90000"/>
              </a:lnSpc>
              <a:buFontTx/>
              <a:buNone/>
            </a:pPr>
            <a:endParaRPr lang="en-GB" altLang="en-US" sz="2800" b="1" dirty="0" smtClean="0">
              <a:cs typeface="ヒラギノ角ゴ Pro W3"/>
            </a:endParaRPr>
          </a:p>
        </p:txBody>
      </p:sp>
      <p:sp>
        <p:nvSpPr>
          <p:cNvPr id="3" name="Rectangle 2"/>
          <p:cNvSpPr/>
          <p:nvPr/>
        </p:nvSpPr>
        <p:spPr>
          <a:xfrm>
            <a:off x="683568" y="4216409"/>
            <a:ext cx="7560839" cy="241912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a:spAutoFit/>
          </a:bodyPr>
          <a:lstStyle/>
          <a:p>
            <a:pPr>
              <a:lnSpc>
                <a:spcPct val="90000"/>
              </a:lnSpc>
              <a:defRPr/>
            </a:pPr>
            <a:r>
              <a:rPr lang="en-GB" sz="2400" b="1" dirty="0">
                <a:solidFill>
                  <a:srgbClr val="C00000"/>
                </a:solidFill>
                <a:latin typeface="+mn-lt"/>
              </a:rPr>
              <a:t>2 </a:t>
            </a:r>
            <a:r>
              <a:rPr lang="en-GB" sz="2400" b="1" dirty="0" smtClean="0">
                <a:solidFill>
                  <a:srgbClr val="C00000"/>
                </a:solidFill>
                <a:latin typeface="+mn-lt"/>
              </a:rPr>
              <a:t>interlinked components</a:t>
            </a:r>
            <a:r>
              <a:rPr lang="en-GB" sz="2400" b="1" dirty="0">
                <a:solidFill>
                  <a:srgbClr val="C00000"/>
                </a:solidFill>
                <a:latin typeface="+mn-lt"/>
              </a:rPr>
              <a:t>: </a:t>
            </a:r>
          </a:p>
          <a:p>
            <a:pPr marL="514350" indent="-514350">
              <a:lnSpc>
                <a:spcPct val="90000"/>
              </a:lnSpc>
              <a:buFont typeface="+mj-lt"/>
              <a:buAutoNum type="arabicPeriod"/>
              <a:defRPr/>
            </a:pPr>
            <a:r>
              <a:rPr lang="en-GB" sz="2400" dirty="0">
                <a:latin typeface="+mn-lt"/>
              </a:rPr>
              <a:t>Research case studies where </a:t>
            </a:r>
            <a:r>
              <a:rPr lang="en-GB" sz="2400" dirty="0" smtClean="0">
                <a:latin typeface="+mn-lt"/>
              </a:rPr>
              <a:t>NGO partners are </a:t>
            </a:r>
            <a:r>
              <a:rPr lang="en-GB" sz="2400" dirty="0">
                <a:latin typeface="+mn-lt"/>
              </a:rPr>
              <a:t>implementing projects – test a CSS Analytic Framework</a:t>
            </a:r>
          </a:p>
          <a:p>
            <a:pPr marL="514350" indent="-514350">
              <a:lnSpc>
                <a:spcPct val="90000"/>
              </a:lnSpc>
              <a:buFont typeface="+mj-lt"/>
              <a:buAutoNum type="arabicPeriod"/>
              <a:defRPr/>
            </a:pPr>
            <a:r>
              <a:rPr lang="en-GB" sz="2400" dirty="0">
                <a:latin typeface="+mn-lt"/>
              </a:rPr>
              <a:t>Masters in Community Systems Health </a:t>
            </a:r>
            <a:r>
              <a:rPr lang="en-GB" sz="2400" dirty="0" smtClean="0">
                <a:latin typeface="+mn-lt"/>
              </a:rPr>
              <a:t>Research undertaken by partner NGO development workers, who are currently undertaking dissertations related to community systems</a:t>
            </a:r>
            <a:endParaRPr lang="en-GB" sz="2400" b="1" dirty="0">
              <a:latin typeface="+mn-lt"/>
            </a:endParaRPr>
          </a:p>
        </p:txBody>
      </p:sp>
      <p:sp>
        <p:nvSpPr>
          <p:cNvPr id="4" name="Rectangle 3"/>
          <p:cNvSpPr/>
          <p:nvPr/>
        </p:nvSpPr>
        <p:spPr>
          <a:xfrm>
            <a:off x="899592" y="2686421"/>
            <a:ext cx="7488831" cy="1255728"/>
          </a:xfrm>
          <a:prstGeom prst="rect">
            <a:avLst/>
          </a:prstGeom>
        </p:spPr>
        <p:txBody>
          <a:bodyPr wrap="square">
            <a:spAutoFit/>
          </a:bodyPr>
          <a:lstStyle/>
          <a:p>
            <a:pPr>
              <a:lnSpc>
                <a:spcPct val="90000"/>
              </a:lnSpc>
              <a:defRPr/>
            </a:pPr>
            <a:r>
              <a:rPr lang="en-GB" sz="2800" b="1" dirty="0">
                <a:solidFill>
                  <a:srgbClr val="C00000"/>
                </a:solidFill>
                <a:latin typeface="+mn-lt"/>
              </a:rPr>
              <a:t>Goal</a:t>
            </a:r>
            <a:r>
              <a:rPr lang="en-GB" sz="2800" dirty="0">
                <a:latin typeface="+mn-lt"/>
              </a:rPr>
              <a:t>: to achieve a better understanding of community factors underpinning MNCH </a:t>
            </a:r>
            <a:r>
              <a:rPr lang="en-GB" sz="2800" dirty="0" smtClean="0">
                <a:latin typeface="+mn-lt"/>
              </a:rPr>
              <a:t>service utilisation in Malawi</a:t>
            </a:r>
            <a:endParaRPr lang="en-GB" sz="2800" dirty="0">
              <a:latin typeface="+mn-lt"/>
            </a:endParaRPr>
          </a:p>
        </p:txBody>
      </p:sp>
    </p:spTree>
    <p:custDataLst>
      <p:tags r:id="rId1"/>
    </p:custDataLst>
    <p:extLst>
      <p:ext uri="{BB962C8B-B14F-4D97-AF65-F5344CB8AC3E}">
        <p14:creationId xmlns:p14="http://schemas.microsoft.com/office/powerpoint/2010/main" val="260262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4971552" cy="4525963"/>
          </a:xfrm>
        </p:spPr>
        <p:txBody>
          <a:bodyPr>
            <a:normAutofit/>
          </a:bodyPr>
          <a:lstStyle/>
          <a:p>
            <a:pPr marL="0" indent="0">
              <a:buNone/>
            </a:pPr>
            <a:r>
              <a:rPr lang="en-IE" dirty="0" smtClean="0">
                <a:latin typeface="Aharoni" panose="02010803020104030203" pitchFamily="2" charset="-79"/>
                <a:cs typeface="Aharoni" panose="02010803020104030203" pitchFamily="2" charset="-79"/>
              </a:rPr>
              <a:t>Aim</a:t>
            </a:r>
            <a:r>
              <a:rPr lang="en-IE" dirty="0" smtClean="0"/>
              <a:t>: To </a:t>
            </a:r>
            <a:r>
              <a:rPr lang="en-IE" dirty="0"/>
              <a:t>identify </a:t>
            </a:r>
            <a:r>
              <a:rPr lang="en-IE" dirty="0" smtClean="0"/>
              <a:t>obstacles </a:t>
            </a:r>
            <a:r>
              <a:rPr lang="en-IE" dirty="0"/>
              <a:t>and enabling factors </a:t>
            </a:r>
            <a:r>
              <a:rPr lang="en-IE" dirty="0" smtClean="0"/>
              <a:t>within community </a:t>
            </a:r>
            <a:r>
              <a:rPr lang="en-IE" dirty="0"/>
              <a:t>systems </a:t>
            </a:r>
            <a:r>
              <a:rPr lang="en-IE" dirty="0" smtClean="0"/>
              <a:t>which influence </a:t>
            </a:r>
            <a:r>
              <a:rPr lang="en-IE" dirty="0"/>
              <a:t>MNCH service utilisation in Malawi within the first </a:t>
            </a:r>
            <a:r>
              <a:rPr lang="en-IE" dirty="0" smtClean="0"/>
              <a:t>1,000 </a:t>
            </a:r>
            <a:r>
              <a:rPr lang="en-IE" dirty="0"/>
              <a:t>days of life, in order to generate strategies for strengthening community systems.  </a:t>
            </a:r>
          </a:p>
          <a:p>
            <a:endParaRPr lang="en-IE" dirty="0"/>
          </a:p>
        </p:txBody>
      </p:sp>
      <p:sp>
        <p:nvSpPr>
          <p:cNvPr id="3" name="Title 2"/>
          <p:cNvSpPr>
            <a:spLocks noGrp="1"/>
          </p:cNvSpPr>
          <p:nvPr>
            <p:ph type="title"/>
          </p:nvPr>
        </p:nvSpPr>
        <p:spPr/>
        <p:txBody>
          <a:bodyPr/>
          <a:lstStyle/>
          <a:p>
            <a:r>
              <a:rPr lang="en-IE" b="1" dirty="0" smtClean="0">
                <a:solidFill>
                  <a:schemeClr val="bg1"/>
                </a:solidFill>
              </a:rPr>
              <a:t>Research component</a:t>
            </a:r>
            <a:endParaRPr lang="en-IE" b="1" dirty="0">
              <a:solidFill>
                <a:schemeClr val="bg1"/>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736"/>
          <a:stretch/>
        </p:blipFill>
        <p:spPr bwMode="auto">
          <a:xfrm>
            <a:off x="5617028" y="1412776"/>
            <a:ext cx="3526971"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49443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1476"/>
            <a:ext cx="8088489" cy="3980745"/>
          </a:xfrm>
        </p:spPr>
        <p:txBody>
          <a:bodyPr>
            <a:normAutofit/>
          </a:bodyPr>
          <a:lstStyle/>
          <a:p>
            <a:endParaRPr lang="en-US" sz="2600" dirty="0" smtClean="0">
              <a:effectLst>
                <a:outerShdw blurRad="38100" dist="38100" dir="2700000" algn="tl">
                  <a:srgbClr val="000000">
                    <a:alpha val="43137"/>
                  </a:srgbClr>
                </a:outerShdw>
              </a:effectLst>
            </a:endParaRPr>
          </a:p>
          <a:p>
            <a:endParaRPr lang="en-IE" sz="2600" dirty="0" smtClean="0">
              <a:effectLst>
                <a:outerShdw blurRad="38100" dist="38100" dir="2700000" algn="tl">
                  <a:srgbClr val="000000">
                    <a:alpha val="43137"/>
                  </a:srgbClr>
                </a:outerShdw>
              </a:effectLst>
            </a:endParaRPr>
          </a:p>
          <a:p>
            <a:endParaRPr lang="en-US" dirty="0" smtClean="0"/>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165133" y="1375641"/>
            <a:ext cx="8964488" cy="5482359"/>
          </a:xfrm>
          <a:prstGeom prst="rect">
            <a:avLst/>
          </a:prstGeom>
          <a:noFill/>
          <a:ln>
            <a:noFill/>
          </a:ln>
        </p:spPr>
      </p:pic>
      <p:sp>
        <p:nvSpPr>
          <p:cNvPr id="5" name="TextBox 4"/>
          <p:cNvSpPr txBox="1"/>
          <p:nvPr/>
        </p:nvSpPr>
        <p:spPr>
          <a:xfrm>
            <a:off x="683568" y="188640"/>
            <a:ext cx="6118621" cy="1077218"/>
          </a:xfrm>
          <a:prstGeom prst="rect">
            <a:avLst/>
          </a:prstGeom>
          <a:noFill/>
        </p:spPr>
        <p:txBody>
          <a:bodyPr wrap="square" rtlCol="0">
            <a:spAutoFit/>
          </a:bodyPr>
          <a:lstStyle/>
          <a:p>
            <a:pPr algn="ctr"/>
            <a:r>
              <a:rPr lang="en-US" sz="3200" b="1" dirty="0" smtClean="0">
                <a:solidFill>
                  <a:schemeClr val="bg1"/>
                </a:solidFill>
              </a:rPr>
              <a:t>COSYST MNCH Community Systems Analytical Framework </a:t>
            </a:r>
            <a:endParaRPr lang="en-US" sz="3200" b="1" dirty="0">
              <a:solidFill>
                <a:schemeClr val="bg1"/>
              </a:solidFill>
            </a:endParaRPr>
          </a:p>
        </p:txBody>
      </p:sp>
    </p:spTree>
    <p:custDataLst>
      <p:tags r:id="rId1"/>
    </p:custDataLst>
    <p:extLst>
      <p:ext uri="{BB962C8B-B14F-4D97-AF65-F5344CB8AC3E}">
        <p14:creationId xmlns:p14="http://schemas.microsoft.com/office/powerpoint/2010/main" val="620366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t>Project Districts</a:t>
            </a:r>
            <a:endParaRPr lang="en-IE" b="1" dirty="0"/>
          </a:p>
        </p:txBody>
      </p:sp>
      <p:sp>
        <p:nvSpPr>
          <p:cNvPr id="2" name="Content Placeholder 1"/>
          <p:cNvSpPr>
            <a:spLocks noGrp="1"/>
          </p:cNvSpPr>
          <p:nvPr>
            <p:ph idx="4294967295"/>
          </p:nvPr>
        </p:nvSpPr>
        <p:spPr>
          <a:xfrm>
            <a:off x="126795" y="1708065"/>
            <a:ext cx="4829175" cy="3109913"/>
          </a:xfrm>
        </p:spPr>
        <p:txBody>
          <a:bodyPr>
            <a:noAutofit/>
          </a:bodyPr>
          <a:lstStyle/>
          <a:p>
            <a:pPr marL="0" indent="0">
              <a:buNone/>
            </a:pPr>
            <a:r>
              <a:rPr lang="en-ZA" sz="2600" dirty="0">
                <a:latin typeface="Aharoni" panose="02010803020104030203" pitchFamily="2" charset="-79"/>
                <a:cs typeface="Aharoni" panose="02010803020104030203" pitchFamily="2" charset="-79"/>
              </a:rPr>
              <a:t>Nkhotakota</a:t>
            </a:r>
            <a:r>
              <a:rPr lang="en-ZA" sz="2600" dirty="0">
                <a:solidFill>
                  <a:schemeClr val="accent1">
                    <a:lumMod val="75000"/>
                  </a:schemeClr>
                </a:solidFill>
              </a:rPr>
              <a:t> </a:t>
            </a:r>
            <a:r>
              <a:rPr lang="en-ZA" sz="2500" dirty="0"/>
              <a:t>district has 421 villages governed by 82 Group Village Headmen (GVH</a:t>
            </a:r>
            <a:r>
              <a:rPr lang="en-ZA" sz="2500" dirty="0" smtClean="0"/>
              <a:t>), under </a:t>
            </a:r>
            <a:r>
              <a:rPr lang="en-ZA" sz="2500" dirty="0"/>
              <a:t>six Traditional Authorities (</a:t>
            </a:r>
            <a:r>
              <a:rPr lang="en-ZA" sz="2500" dirty="0" smtClean="0"/>
              <a:t>TAs), including , </a:t>
            </a:r>
            <a:r>
              <a:rPr lang="en-ZA" sz="2500" dirty="0" err="1" smtClean="0"/>
              <a:t>Malengachanzi</a:t>
            </a:r>
            <a:r>
              <a:rPr lang="en-ZA" sz="2500" dirty="0" smtClean="0"/>
              <a:t> (19 VDCs) &amp; </a:t>
            </a:r>
            <a:r>
              <a:rPr lang="en-ZA" sz="2500" dirty="0" err="1" smtClean="0"/>
              <a:t>Mwadzama</a:t>
            </a:r>
            <a:r>
              <a:rPr lang="en-ZA" sz="2500" dirty="0" smtClean="0"/>
              <a:t> (A &amp; B, 17 VDCs); 70% Chewa, fishing. District: 2 hospitals, 23 health facilities.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07254"/>
            <a:ext cx="330490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8508" y="4149080"/>
            <a:ext cx="3827056"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5130806"/>
            <a:ext cx="4572000" cy="1646605"/>
          </a:xfrm>
          <a:prstGeom prst="rect">
            <a:avLst/>
          </a:prstGeom>
        </p:spPr>
        <p:txBody>
          <a:bodyPr>
            <a:spAutoFit/>
          </a:bodyPr>
          <a:lstStyle/>
          <a:p>
            <a:pPr>
              <a:spcBef>
                <a:spcPct val="20000"/>
              </a:spcBef>
            </a:pPr>
            <a:r>
              <a:rPr lang="en-ZA" sz="2600" dirty="0" err="1">
                <a:latin typeface="Aharoni" panose="02010803020104030203" pitchFamily="2" charset="-79"/>
                <a:cs typeface="Aharoni" panose="02010803020104030203" pitchFamily="2" charset="-79"/>
              </a:rPr>
              <a:t>Mchinji</a:t>
            </a:r>
            <a:r>
              <a:rPr lang="en-ZA" dirty="0">
                <a:solidFill>
                  <a:schemeClr val="accent1">
                    <a:lumMod val="75000"/>
                  </a:schemeClr>
                </a:solidFill>
              </a:rPr>
              <a:t> </a:t>
            </a:r>
            <a:r>
              <a:rPr lang="en-ZA" sz="2500" dirty="0"/>
              <a:t>district 7 TAs with 3 Sub-TAs, including </a:t>
            </a:r>
            <a:r>
              <a:rPr lang="en-ZA" sz="2500" dirty="0" err="1"/>
              <a:t>Mkanda</a:t>
            </a:r>
            <a:r>
              <a:rPr lang="en-ZA" sz="2500" dirty="0"/>
              <a:t> and </a:t>
            </a:r>
            <a:r>
              <a:rPr lang="en-ZA" sz="2500" dirty="0" err="1"/>
              <a:t>Mduwa</a:t>
            </a:r>
            <a:r>
              <a:rPr lang="en-ZA" sz="2500" dirty="0"/>
              <a:t>; Chewa; 1 hospital, and 20 facilities &amp; 7 private facilities</a:t>
            </a:r>
            <a:endParaRPr lang="en-IE" sz="2500" dirty="0"/>
          </a:p>
        </p:txBody>
      </p:sp>
    </p:spTree>
    <p:custDataLst>
      <p:tags r:id="rId1"/>
    </p:custDataLst>
    <p:extLst>
      <p:ext uri="{BB962C8B-B14F-4D97-AF65-F5344CB8AC3E}">
        <p14:creationId xmlns:p14="http://schemas.microsoft.com/office/powerpoint/2010/main" val="428907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solidFill>
                  <a:schemeClr val="bg1"/>
                </a:solidFill>
              </a:rPr>
              <a:t>Community maps by TA</a:t>
            </a:r>
            <a:endParaRPr lang="en-IE"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604796"/>
            <a:ext cx="3744416" cy="4992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148064" y="1679350"/>
            <a:ext cx="3754510" cy="4751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3454742"/>
            <a:ext cx="1296144" cy="1015663"/>
          </a:xfrm>
          <a:prstGeom prst="rect">
            <a:avLst/>
          </a:prstGeom>
          <a:noFill/>
        </p:spPr>
        <p:txBody>
          <a:bodyPr wrap="square" rtlCol="0">
            <a:spAutoFit/>
          </a:bodyPr>
          <a:lstStyle/>
          <a:p>
            <a:r>
              <a:rPr lang="en-IE" sz="2000" dirty="0" err="1" smtClean="0">
                <a:solidFill>
                  <a:schemeClr val="accent2">
                    <a:lumMod val="75000"/>
                  </a:schemeClr>
                </a:solidFill>
                <a:latin typeface="Aharoni" panose="02010803020104030203" pitchFamily="2" charset="-79"/>
                <a:cs typeface="Aharoni" panose="02010803020104030203" pitchFamily="2" charset="-79"/>
              </a:rPr>
              <a:t>Mkanda</a:t>
            </a:r>
            <a:r>
              <a:rPr lang="en-IE" sz="2000" dirty="0" smtClean="0">
                <a:solidFill>
                  <a:schemeClr val="accent2">
                    <a:lumMod val="75000"/>
                  </a:schemeClr>
                </a:solidFill>
                <a:latin typeface="Aharoni" panose="02010803020104030203" pitchFamily="2" charset="-79"/>
                <a:cs typeface="Aharoni" panose="02010803020104030203" pitchFamily="2" charset="-79"/>
              </a:rPr>
              <a:t> TA, Mchinji</a:t>
            </a:r>
            <a:endParaRPr lang="en-IE" sz="2000" dirty="0">
              <a:solidFill>
                <a:schemeClr val="accent2">
                  <a:lumMod val="75000"/>
                </a:schemeClr>
              </a:solidFill>
              <a:latin typeface="Aharoni" panose="02010803020104030203" pitchFamily="2" charset="-79"/>
              <a:cs typeface="Aharoni" panose="02010803020104030203" pitchFamily="2" charset="-79"/>
            </a:endParaRPr>
          </a:p>
        </p:txBody>
      </p:sp>
      <p:sp>
        <p:nvSpPr>
          <p:cNvPr id="5" name="TextBox 4"/>
          <p:cNvSpPr txBox="1"/>
          <p:nvPr/>
        </p:nvSpPr>
        <p:spPr>
          <a:xfrm>
            <a:off x="6444208" y="3916407"/>
            <a:ext cx="1656184" cy="400110"/>
          </a:xfrm>
          <a:prstGeom prst="rect">
            <a:avLst/>
          </a:prstGeom>
          <a:noFill/>
        </p:spPr>
        <p:txBody>
          <a:bodyPr wrap="square" rtlCol="0">
            <a:spAutoFit/>
          </a:bodyPr>
          <a:lstStyle/>
          <a:p>
            <a:r>
              <a:rPr lang="en-IE" sz="2000" dirty="0">
                <a:solidFill>
                  <a:schemeClr val="accent2">
                    <a:lumMod val="75000"/>
                  </a:schemeClr>
                </a:solidFill>
                <a:latin typeface="Aharoni" panose="02010803020104030203" pitchFamily="2" charset="-79"/>
                <a:cs typeface="Aharoni" panose="02010803020104030203" pitchFamily="2" charset="-79"/>
              </a:rPr>
              <a:t>Nkhotakota</a:t>
            </a:r>
            <a:endParaRPr lang="en-IE" dirty="0">
              <a:solidFill>
                <a:schemeClr val="accent2">
                  <a:lumMod val="75000"/>
                </a:schemeClr>
              </a:solidFill>
              <a:latin typeface="Aharoni" panose="02010803020104030203" pitchFamily="2" charset="-79"/>
              <a:cs typeface="Aharoni" panose="02010803020104030203" pitchFamily="2" charset="-79"/>
            </a:endParaRPr>
          </a:p>
        </p:txBody>
      </p:sp>
    </p:spTree>
    <p:custDataLst>
      <p:tags r:id="rId1"/>
    </p:custDataLst>
    <p:extLst>
      <p:ext uri="{BB962C8B-B14F-4D97-AF65-F5344CB8AC3E}">
        <p14:creationId xmlns:p14="http://schemas.microsoft.com/office/powerpoint/2010/main" val="2160632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Methods</a:t>
            </a:r>
            <a:endParaRPr lang="en-IE" dirty="0"/>
          </a:p>
        </p:txBody>
      </p:sp>
      <p:graphicFrame>
        <p:nvGraphicFramePr>
          <p:cNvPr id="5" name="Diagram 4"/>
          <p:cNvGraphicFramePr/>
          <p:nvPr>
            <p:extLst>
              <p:ext uri="{D42A27DB-BD31-4B8C-83A1-F6EECF244321}">
                <p14:modId xmlns:p14="http://schemas.microsoft.com/office/powerpoint/2010/main" val="4255226926"/>
              </p:ext>
            </p:extLst>
          </p:nvPr>
        </p:nvGraphicFramePr>
        <p:xfrm>
          <a:off x="899592" y="1052736"/>
          <a:ext cx="7512496"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157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1B28464-144D-44FC-BB68-1AF7463A9358}"/>
                                            </p:graphicEl>
                                          </p:spTgt>
                                        </p:tgtEl>
                                        <p:attrNameLst>
                                          <p:attrName>style.visibility</p:attrName>
                                        </p:attrNameLst>
                                      </p:cBhvr>
                                      <p:to>
                                        <p:strVal val="visible"/>
                                      </p:to>
                                    </p:set>
                                    <p:animEffect transition="in" filter="fade">
                                      <p:cBhvr>
                                        <p:cTn id="7" dur="500"/>
                                        <p:tgtEl>
                                          <p:spTgt spid="5">
                                            <p:graphicEl>
                                              <a:dgm id="{81B28464-144D-44FC-BB68-1AF7463A93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03F80C2-5247-40FF-8B4B-521D33F07BDA}"/>
                                            </p:graphicEl>
                                          </p:spTgt>
                                        </p:tgtEl>
                                        <p:attrNameLst>
                                          <p:attrName>style.visibility</p:attrName>
                                        </p:attrNameLst>
                                      </p:cBhvr>
                                      <p:to>
                                        <p:strVal val="visible"/>
                                      </p:to>
                                    </p:set>
                                    <p:animEffect transition="in" filter="fade">
                                      <p:cBhvr>
                                        <p:cTn id="12" dur="500"/>
                                        <p:tgtEl>
                                          <p:spTgt spid="5">
                                            <p:graphicEl>
                                              <a:dgm id="{F03F80C2-5247-40FF-8B4B-521D33F07BD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D415B024-464F-4719-BCC8-0DB753C591E0}"/>
                                            </p:graphicEl>
                                          </p:spTgt>
                                        </p:tgtEl>
                                        <p:attrNameLst>
                                          <p:attrName>style.visibility</p:attrName>
                                        </p:attrNameLst>
                                      </p:cBhvr>
                                      <p:to>
                                        <p:strVal val="visible"/>
                                      </p:to>
                                    </p:set>
                                    <p:animEffect transition="in" filter="fade">
                                      <p:cBhvr>
                                        <p:cTn id="17" dur="500"/>
                                        <p:tgtEl>
                                          <p:spTgt spid="5">
                                            <p:graphicEl>
                                              <a:dgm id="{D415B024-464F-4719-BCC8-0DB753C591E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DB1A4DAC-1343-43E7-8CA6-195EDD923DD2}"/>
                                            </p:graphicEl>
                                          </p:spTgt>
                                        </p:tgtEl>
                                        <p:attrNameLst>
                                          <p:attrName>style.visibility</p:attrName>
                                        </p:attrNameLst>
                                      </p:cBhvr>
                                      <p:to>
                                        <p:strVal val="visible"/>
                                      </p:to>
                                    </p:set>
                                    <p:animEffect transition="in" filter="fade">
                                      <p:cBhvr>
                                        <p:cTn id="22" dur="500"/>
                                        <p:tgtEl>
                                          <p:spTgt spid="5">
                                            <p:graphicEl>
                                              <a:dgm id="{DB1A4DAC-1343-43E7-8CA6-195EDD923DD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FFB63930-E701-44E7-B957-DCDC1A651476}"/>
                                            </p:graphicEl>
                                          </p:spTgt>
                                        </p:tgtEl>
                                        <p:attrNameLst>
                                          <p:attrName>style.visibility</p:attrName>
                                        </p:attrNameLst>
                                      </p:cBhvr>
                                      <p:to>
                                        <p:strVal val="visible"/>
                                      </p:to>
                                    </p:set>
                                    <p:animEffect transition="in" filter="fade">
                                      <p:cBhvr>
                                        <p:cTn id="27" dur="500"/>
                                        <p:tgtEl>
                                          <p:spTgt spid="5">
                                            <p:graphicEl>
                                              <a:dgm id="{FFB63930-E701-44E7-B957-DCDC1A65147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0932319F-098B-4B20-8919-0F6603AE3E39}"/>
                                            </p:graphicEl>
                                          </p:spTgt>
                                        </p:tgtEl>
                                        <p:attrNameLst>
                                          <p:attrName>style.visibility</p:attrName>
                                        </p:attrNameLst>
                                      </p:cBhvr>
                                      <p:to>
                                        <p:strVal val="visible"/>
                                      </p:to>
                                    </p:set>
                                    <p:animEffect transition="in" filter="fade">
                                      <p:cBhvr>
                                        <p:cTn id="32" dur="500"/>
                                        <p:tgtEl>
                                          <p:spTgt spid="5">
                                            <p:graphicEl>
                                              <a:dgm id="{0932319F-098B-4B20-8919-0F6603AE3E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79878538"/>
              </p:ext>
            </p:extLst>
          </p:nvPr>
        </p:nvGraphicFramePr>
        <p:xfrm>
          <a:off x="611560" y="1412776"/>
          <a:ext cx="7992887" cy="5287527"/>
        </p:xfrm>
        <a:graphic>
          <a:graphicData uri="http://schemas.openxmlformats.org/drawingml/2006/table">
            <a:tbl>
              <a:tblPr firstRow="1" bandRow="1">
                <a:tableStyleId>{21E4AEA4-8DFA-4A89-87EB-49C32662AFE0}</a:tableStyleId>
              </a:tblPr>
              <a:tblGrid>
                <a:gridCol w="5317761"/>
                <a:gridCol w="1079839"/>
                <a:gridCol w="1595287"/>
              </a:tblGrid>
              <a:tr h="275844">
                <a:tc>
                  <a:txBody>
                    <a:bodyPr/>
                    <a:lstStyle/>
                    <a:p>
                      <a:pPr algn="l" fontAlgn="b"/>
                      <a:endParaRPr lang="en-IE" sz="1800" b="0" i="0" u="none" strike="noStrike" dirty="0">
                        <a:solidFill>
                          <a:srgbClr val="000000"/>
                        </a:solidFill>
                        <a:effectLst/>
                        <a:latin typeface="Calibri"/>
                      </a:endParaRPr>
                    </a:p>
                  </a:txBody>
                  <a:tcPr marL="9525" marR="9525" marT="9525" marB="0" anchor="b"/>
                </a:tc>
                <a:tc>
                  <a:txBody>
                    <a:bodyPr/>
                    <a:lstStyle/>
                    <a:p>
                      <a:pPr algn="ctr" fontAlgn="b"/>
                      <a:r>
                        <a:rPr lang="en-IE" sz="1800" u="none" strike="noStrike" dirty="0">
                          <a:effectLst/>
                        </a:rPr>
                        <a:t>Mchinji</a:t>
                      </a:r>
                      <a:endParaRPr lang="en-IE" sz="1800" b="0" i="0" u="none" strike="noStrike" dirty="0">
                        <a:solidFill>
                          <a:srgbClr val="000000"/>
                        </a:solidFill>
                        <a:effectLst/>
                        <a:latin typeface="Calibri"/>
                      </a:endParaRPr>
                    </a:p>
                  </a:txBody>
                  <a:tcPr marL="9525" marR="9525" marT="9525" marB="0" anchor="b"/>
                </a:tc>
                <a:tc>
                  <a:txBody>
                    <a:bodyPr/>
                    <a:lstStyle/>
                    <a:p>
                      <a:pPr algn="ctr" fontAlgn="b"/>
                      <a:r>
                        <a:rPr lang="en-IE" sz="1800" u="none" strike="noStrike" dirty="0">
                          <a:effectLst/>
                        </a:rPr>
                        <a:t>Nkhotakota</a:t>
                      </a:r>
                      <a:endParaRPr lang="en-IE" sz="1800" b="0" i="0" u="none" strike="noStrike" dirty="0">
                        <a:solidFill>
                          <a:srgbClr val="000000"/>
                        </a:solidFill>
                        <a:effectLst/>
                        <a:latin typeface="Calibri"/>
                      </a:endParaRPr>
                    </a:p>
                  </a:txBody>
                  <a:tcPr marL="9525" marR="9525" marT="9525" marB="0" anchor="b"/>
                </a:tc>
              </a:tr>
              <a:tr h="342312">
                <a:tc>
                  <a:txBody>
                    <a:bodyPr/>
                    <a:lstStyle/>
                    <a:p>
                      <a:pPr algn="l" fontAlgn="b"/>
                      <a:r>
                        <a:rPr lang="en-IE" sz="2000" u="none" strike="noStrike" dirty="0">
                          <a:effectLst/>
                        </a:rPr>
                        <a:t>Traditional Leaders (IDIs)</a:t>
                      </a:r>
                      <a:endParaRPr lang="en-IE" sz="2000" b="0" i="0" u="none" strike="noStrike" dirty="0">
                        <a:solidFill>
                          <a:srgbClr val="000000"/>
                        </a:solidFill>
                        <a:effectLst/>
                        <a:latin typeface="Calibri"/>
                      </a:endParaRPr>
                    </a:p>
                  </a:txBody>
                  <a:tcPr marL="9525" marR="9525" marT="9525" marB="0" anchor="b"/>
                </a:tc>
                <a:tc>
                  <a:txBody>
                    <a:bodyPr/>
                    <a:lstStyle/>
                    <a:p>
                      <a:pPr algn="r" fontAlgn="b"/>
                      <a:r>
                        <a:rPr lang="en-IE" sz="1800" u="none" strike="noStrike">
                          <a:effectLst/>
                        </a:rPr>
                        <a:t>8</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dirty="0">
                          <a:effectLst/>
                        </a:rPr>
                        <a:t>8</a:t>
                      </a:r>
                      <a:endParaRPr lang="en-IE" sz="1800" b="0" i="0" u="none" strike="noStrike" dirty="0">
                        <a:solidFill>
                          <a:srgbClr val="000000"/>
                        </a:solidFill>
                        <a:effectLst/>
                        <a:latin typeface="Calibri"/>
                      </a:endParaRPr>
                    </a:p>
                  </a:txBody>
                  <a:tcPr marL="9525" marR="9525" marT="9525" marB="0" anchor="b"/>
                </a:tc>
              </a:tr>
              <a:tr h="342312">
                <a:tc>
                  <a:txBody>
                    <a:bodyPr/>
                    <a:lstStyle/>
                    <a:p>
                      <a:pPr algn="l" fontAlgn="b"/>
                      <a:r>
                        <a:rPr lang="en-IE" sz="2000" u="none" strike="noStrike">
                          <a:effectLst/>
                        </a:rPr>
                        <a:t>Religious Leaders (IDs)</a:t>
                      </a:r>
                      <a:endParaRPr lang="en-IE" sz="2000" b="0" i="0" u="none" strike="noStrike">
                        <a:solidFill>
                          <a:srgbClr val="000000"/>
                        </a:solidFill>
                        <a:effectLst/>
                        <a:latin typeface="Calibri"/>
                      </a:endParaRPr>
                    </a:p>
                  </a:txBody>
                  <a:tcPr marL="9525" marR="9525" marT="9525" marB="0" anchor="b"/>
                </a:tc>
                <a:tc>
                  <a:txBody>
                    <a:bodyPr/>
                    <a:lstStyle/>
                    <a:p>
                      <a:pPr algn="r" fontAlgn="b"/>
                      <a:r>
                        <a:rPr lang="en-IE" sz="1800" u="none" strike="noStrike">
                          <a:effectLst/>
                        </a:rPr>
                        <a:t>7</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dirty="0">
                          <a:effectLst/>
                        </a:rPr>
                        <a:t>7</a:t>
                      </a:r>
                      <a:endParaRPr lang="en-IE" sz="1800" b="0" i="0" u="none" strike="noStrike" dirty="0">
                        <a:solidFill>
                          <a:srgbClr val="000000"/>
                        </a:solidFill>
                        <a:effectLst/>
                        <a:latin typeface="Calibri"/>
                      </a:endParaRPr>
                    </a:p>
                  </a:txBody>
                  <a:tcPr marL="9525" marR="9525" marT="9525" marB="0" anchor="b"/>
                </a:tc>
              </a:tr>
              <a:tr h="342312">
                <a:tc>
                  <a:txBody>
                    <a:bodyPr/>
                    <a:lstStyle/>
                    <a:p>
                      <a:pPr algn="l" fontAlgn="b"/>
                      <a:r>
                        <a:rPr lang="en-IE" sz="2000" u="none" strike="noStrike" dirty="0">
                          <a:effectLst/>
                        </a:rPr>
                        <a:t>Government Officials (IDs)</a:t>
                      </a:r>
                      <a:endParaRPr lang="en-IE" sz="2000" b="0" i="0" u="none" strike="noStrike" dirty="0">
                        <a:solidFill>
                          <a:srgbClr val="000000"/>
                        </a:solidFill>
                        <a:effectLst/>
                        <a:latin typeface="Calibri"/>
                      </a:endParaRPr>
                    </a:p>
                  </a:txBody>
                  <a:tcPr marL="9525" marR="9525" marT="9525" marB="0" anchor="b"/>
                </a:tc>
                <a:tc>
                  <a:txBody>
                    <a:bodyPr/>
                    <a:lstStyle/>
                    <a:p>
                      <a:pPr algn="r" fontAlgn="b"/>
                      <a:r>
                        <a:rPr lang="en-IE" sz="1800" u="none" strike="noStrike">
                          <a:effectLst/>
                        </a:rPr>
                        <a:t>3</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dirty="0">
                          <a:effectLst/>
                        </a:rPr>
                        <a:t>5</a:t>
                      </a:r>
                      <a:endParaRPr lang="en-IE" sz="1800" b="0" i="0" u="none" strike="noStrike" dirty="0">
                        <a:solidFill>
                          <a:srgbClr val="000000"/>
                        </a:solidFill>
                        <a:effectLst/>
                        <a:latin typeface="Calibri"/>
                      </a:endParaRPr>
                    </a:p>
                  </a:txBody>
                  <a:tcPr marL="9525" marR="9525" marT="9525" marB="0" anchor="b"/>
                </a:tc>
              </a:tr>
              <a:tr h="342312">
                <a:tc>
                  <a:txBody>
                    <a:bodyPr/>
                    <a:lstStyle/>
                    <a:p>
                      <a:pPr algn="l" fontAlgn="b"/>
                      <a:r>
                        <a:rPr lang="en-IE" sz="2000" u="none" strike="noStrike">
                          <a:effectLst/>
                        </a:rPr>
                        <a:t>Senior NGO officials (IDIs)</a:t>
                      </a:r>
                      <a:endParaRPr lang="en-IE" sz="2000" b="0" i="0" u="none" strike="noStrike">
                        <a:solidFill>
                          <a:srgbClr val="000000"/>
                        </a:solidFill>
                        <a:effectLst/>
                        <a:latin typeface="Calibri"/>
                      </a:endParaRPr>
                    </a:p>
                  </a:txBody>
                  <a:tcPr marL="9525" marR="9525" marT="9525" marB="0" anchor="b"/>
                </a:tc>
                <a:tc>
                  <a:txBody>
                    <a:bodyPr/>
                    <a:lstStyle/>
                    <a:p>
                      <a:pPr algn="r" fontAlgn="b"/>
                      <a:r>
                        <a:rPr lang="en-IE" sz="1800" u="none" strike="noStrike">
                          <a:effectLst/>
                        </a:rPr>
                        <a:t>6</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a:effectLst/>
                        </a:rPr>
                        <a:t>6</a:t>
                      </a:r>
                      <a:endParaRPr lang="en-IE" sz="1800" b="0" i="0" u="none" strike="noStrike">
                        <a:solidFill>
                          <a:srgbClr val="000000"/>
                        </a:solidFill>
                        <a:effectLst/>
                        <a:latin typeface="Calibri"/>
                      </a:endParaRPr>
                    </a:p>
                  </a:txBody>
                  <a:tcPr marL="9525" marR="9525" marT="9525" marB="0" anchor="b"/>
                </a:tc>
              </a:tr>
              <a:tr h="342312">
                <a:tc>
                  <a:txBody>
                    <a:bodyPr/>
                    <a:lstStyle/>
                    <a:p>
                      <a:pPr algn="l" fontAlgn="b"/>
                      <a:r>
                        <a:rPr lang="en-IE" sz="2000" u="none" strike="noStrike">
                          <a:effectLst/>
                        </a:rPr>
                        <a:t>Nurses (IDIs)</a:t>
                      </a:r>
                      <a:endParaRPr lang="en-IE" sz="2000" b="0" i="0" u="none" strike="noStrike">
                        <a:solidFill>
                          <a:srgbClr val="000000"/>
                        </a:solidFill>
                        <a:effectLst/>
                        <a:latin typeface="Calibri"/>
                      </a:endParaRPr>
                    </a:p>
                  </a:txBody>
                  <a:tcPr marL="9525" marR="9525" marT="9525" marB="0" anchor="b"/>
                </a:tc>
                <a:tc>
                  <a:txBody>
                    <a:bodyPr/>
                    <a:lstStyle/>
                    <a:p>
                      <a:pPr algn="r" fontAlgn="b"/>
                      <a:r>
                        <a:rPr lang="en-IE" sz="1800" u="none" strike="noStrike">
                          <a:effectLst/>
                        </a:rPr>
                        <a:t>3</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dirty="0">
                          <a:effectLst/>
                        </a:rPr>
                        <a:t>3</a:t>
                      </a:r>
                      <a:endParaRPr lang="en-IE" sz="1800" b="0" i="0" u="none" strike="noStrike" dirty="0">
                        <a:solidFill>
                          <a:srgbClr val="000000"/>
                        </a:solidFill>
                        <a:effectLst/>
                        <a:latin typeface="Calibri"/>
                      </a:endParaRPr>
                    </a:p>
                  </a:txBody>
                  <a:tcPr marL="9525" marR="9525" marT="9525" marB="0" anchor="b"/>
                </a:tc>
              </a:tr>
              <a:tr h="342312">
                <a:tc>
                  <a:txBody>
                    <a:bodyPr/>
                    <a:lstStyle/>
                    <a:p>
                      <a:pPr algn="l" fontAlgn="b"/>
                      <a:r>
                        <a:rPr lang="en-IE" sz="2000" u="none" strike="noStrike">
                          <a:effectLst/>
                        </a:rPr>
                        <a:t>Medical Assistants (IDIs)</a:t>
                      </a:r>
                      <a:endParaRPr lang="en-IE" sz="2000" b="0" i="0" u="none" strike="noStrike">
                        <a:solidFill>
                          <a:srgbClr val="000000"/>
                        </a:solidFill>
                        <a:effectLst/>
                        <a:latin typeface="Calibri"/>
                      </a:endParaRPr>
                    </a:p>
                  </a:txBody>
                  <a:tcPr marL="9525" marR="9525" marT="9525" marB="0" anchor="b"/>
                </a:tc>
                <a:tc>
                  <a:txBody>
                    <a:bodyPr/>
                    <a:lstStyle/>
                    <a:p>
                      <a:pPr algn="r" fontAlgn="b"/>
                      <a:r>
                        <a:rPr lang="en-IE" sz="1800" u="none" strike="noStrike">
                          <a:effectLst/>
                        </a:rPr>
                        <a:t>2</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dirty="0">
                          <a:effectLst/>
                        </a:rPr>
                        <a:t>2</a:t>
                      </a:r>
                      <a:endParaRPr lang="en-IE" sz="1800" b="0" i="0" u="none" strike="noStrike" dirty="0">
                        <a:solidFill>
                          <a:srgbClr val="000000"/>
                        </a:solidFill>
                        <a:effectLst/>
                        <a:latin typeface="Calibri"/>
                      </a:endParaRPr>
                    </a:p>
                  </a:txBody>
                  <a:tcPr marL="9525" marR="9525" marT="9525" marB="0" anchor="b"/>
                </a:tc>
              </a:tr>
              <a:tr h="342312">
                <a:tc>
                  <a:txBody>
                    <a:bodyPr/>
                    <a:lstStyle/>
                    <a:p>
                      <a:pPr algn="l" fontAlgn="b"/>
                      <a:r>
                        <a:rPr lang="en-IE" sz="2000" u="none" strike="noStrike">
                          <a:effectLst/>
                        </a:rPr>
                        <a:t>Health Surveillance Assistants (IDIs)</a:t>
                      </a:r>
                      <a:endParaRPr lang="en-IE" sz="2000" b="0" i="0" u="none" strike="noStrike">
                        <a:solidFill>
                          <a:srgbClr val="000000"/>
                        </a:solidFill>
                        <a:effectLst/>
                        <a:latin typeface="Calibri"/>
                      </a:endParaRPr>
                    </a:p>
                  </a:txBody>
                  <a:tcPr marL="9525" marR="9525" marT="9525" marB="0" anchor="b"/>
                </a:tc>
                <a:tc>
                  <a:txBody>
                    <a:bodyPr/>
                    <a:lstStyle/>
                    <a:p>
                      <a:pPr algn="r" fontAlgn="b"/>
                      <a:r>
                        <a:rPr lang="en-IE" sz="1800" u="none" strike="noStrike">
                          <a:effectLst/>
                        </a:rPr>
                        <a:t>4</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dirty="0">
                          <a:effectLst/>
                        </a:rPr>
                        <a:t>10</a:t>
                      </a:r>
                      <a:endParaRPr lang="en-IE" sz="1800" b="0" i="0" u="none" strike="noStrike" dirty="0">
                        <a:solidFill>
                          <a:srgbClr val="000000"/>
                        </a:solidFill>
                        <a:effectLst/>
                        <a:latin typeface="Calibri"/>
                      </a:endParaRPr>
                    </a:p>
                  </a:txBody>
                  <a:tcPr marL="9525" marR="9525" marT="9525" marB="0" anchor="b"/>
                </a:tc>
              </a:tr>
              <a:tr h="342312">
                <a:tc>
                  <a:txBody>
                    <a:bodyPr/>
                    <a:lstStyle/>
                    <a:p>
                      <a:pPr algn="l" fontAlgn="b"/>
                      <a:r>
                        <a:rPr lang="en-IE" sz="2000" u="none" strike="noStrike">
                          <a:effectLst/>
                        </a:rPr>
                        <a:t>Traditional Birth Attendants (IDIs)</a:t>
                      </a:r>
                      <a:endParaRPr lang="en-IE" sz="2000" b="0" i="0" u="none" strike="noStrike">
                        <a:solidFill>
                          <a:srgbClr val="000000"/>
                        </a:solidFill>
                        <a:effectLst/>
                        <a:latin typeface="Calibri"/>
                      </a:endParaRPr>
                    </a:p>
                  </a:txBody>
                  <a:tcPr marL="9525" marR="9525" marT="9525" marB="0" anchor="b"/>
                </a:tc>
                <a:tc>
                  <a:txBody>
                    <a:bodyPr/>
                    <a:lstStyle/>
                    <a:p>
                      <a:pPr algn="r" fontAlgn="b"/>
                      <a:r>
                        <a:rPr lang="en-IE" sz="1800" u="none" strike="noStrike">
                          <a:effectLst/>
                        </a:rPr>
                        <a:t>3</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dirty="0">
                          <a:effectLst/>
                        </a:rPr>
                        <a:t>3</a:t>
                      </a:r>
                      <a:endParaRPr lang="en-IE" sz="1800" b="0" i="0" u="none" strike="noStrike" dirty="0">
                        <a:solidFill>
                          <a:srgbClr val="000000"/>
                        </a:solidFill>
                        <a:effectLst/>
                        <a:latin typeface="Calibri"/>
                      </a:endParaRPr>
                    </a:p>
                  </a:txBody>
                  <a:tcPr marL="9525" marR="9525" marT="9525" marB="0" anchor="b"/>
                </a:tc>
              </a:tr>
              <a:tr h="342312">
                <a:tc>
                  <a:txBody>
                    <a:bodyPr/>
                    <a:lstStyle/>
                    <a:p>
                      <a:pPr algn="l" fontAlgn="b"/>
                      <a:r>
                        <a:rPr lang="en-IE" sz="2000" u="none" strike="noStrike" dirty="0">
                          <a:effectLst/>
                        </a:rPr>
                        <a:t>Caregiver-Husbands (FGDs)</a:t>
                      </a:r>
                      <a:endParaRPr lang="en-IE" sz="2000" b="0" i="0" u="none" strike="noStrike" dirty="0">
                        <a:solidFill>
                          <a:srgbClr val="000000"/>
                        </a:solidFill>
                        <a:effectLst/>
                        <a:latin typeface="Calibri"/>
                      </a:endParaRPr>
                    </a:p>
                  </a:txBody>
                  <a:tcPr marL="9525" marR="9525" marT="9525" marB="0" anchor="b"/>
                </a:tc>
                <a:tc>
                  <a:txBody>
                    <a:bodyPr/>
                    <a:lstStyle/>
                    <a:p>
                      <a:pPr algn="r" fontAlgn="b"/>
                      <a:r>
                        <a:rPr lang="en-IE" sz="1800" u="none" strike="noStrike">
                          <a:effectLst/>
                        </a:rPr>
                        <a:t>2</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dirty="0">
                          <a:effectLst/>
                        </a:rPr>
                        <a:t>3</a:t>
                      </a:r>
                      <a:endParaRPr lang="en-IE" sz="1800" b="0" i="0" u="none" strike="noStrike" dirty="0">
                        <a:solidFill>
                          <a:srgbClr val="000000"/>
                        </a:solidFill>
                        <a:effectLst/>
                        <a:latin typeface="Calibri"/>
                      </a:endParaRPr>
                    </a:p>
                  </a:txBody>
                  <a:tcPr marL="9525" marR="9525" marT="9525" marB="0" anchor="b"/>
                </a:tc>
              </a:tr>
              <a:tr h="342312">
                <a:tc>
                  <a:txBody>
                    <a:bodyPr/>
                    <a:lstStyle/>
                    <a:p>
                      <a:pPr algn="l" fontAlgn="b"/>
                      <a:r>
                        <a:rPr lang="en-IE" sz="2000" u="none" strike="noStrike">
                          <a:effectLst/>
                        </a:rPr>
                        <a:t>Caregiver-Grandmothers + Mother in-law (FGDs)</a:t>
                      </a:r>
                      <a:endParaRPr lang="en-IE" sz="2000" b="0" i="0" u="none" strike="noStrike">
                        <a:solidFill>
                          <a:srgbClr val="000000"/>
                        </a:solidFill>
                        <a:effectLst/>
                        <a:latin typeface="Calibri"/>
                      </a:endParaRPr>
                    </a:p>
                  </a:txBody>
                  <a:tcPr marL="9525" marR="9525" marT="9525" marB="0" anchor="b"/>
                </a:tc>
                <a:tc>
                  <a:txBody>
                    <a:bodyPr/>
                    <a:lstStyle/>
                    <a:p>
                      <a:pPr algn="r" fontAlgn="b"/>
                      <a:r>
                        <a:rPr lang="en-IE" sz="1800" u="none" strike="noStrike">
                          <a:effectLst/>
                        </a:rPr>
                        <a:t>2</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dirty="0">
                          <a:effectLst/>
                        </a:rPr>
                        <a:t>1</a:t>
                      </a:r>
                      <a:endParaRPr lang="en-IE" sz="1800" b="0" i="0" u="none" strike="noStrike" dirty="0">
                        <a:solidFill>
                          <a:srgbClr val="000000"/>
                        </a:solidFill>
                        <a:effectLst/>
                        <a:latin typeface="Calibri"/>
                      </a:endParaRPr>
                    </a:p>
                  </a:txBody>
                  <a:tcPr marL="9525" marR="9525" marT="9525" marB="0" anchor="b"/>
                </a:tc>
              </a:tr>
              <a:tr h="571497">
                <a:tc>
                  <a:txBody>
                    <a:bodyPr/>
                    <a:lstStyle/>
                    <a:p>
                      <a:pPr algn="l" fontAlgn="b"/>
                      <a:r>
                        <a:rPr lang="en-IE" sz="2000" u="none" strike="noStrike">
                          <a:effectLst/>
                        </a:rPr>
                        <a:t>MNCH users (pregnant women + women with under-5 children)</a:t>
                      </a:r>
                      <a:endParaRPr lang="en-IE" sz="2000" b="0" i="0" u="none" strike="noStrike">
                        <a:solidFill>
                          <a:srgbClr val="000000"/>
                        </a:solidFill>
                        <a:effectLst/>
                        <a:latin typeface="Calibri"/>
                      </a:endParaRPr>
                    </a:p>
                  </a:txBody>
                  <a:tcPr marL="9525" marR="9525" marT="9525" marB="0" anchor="b"/>
                </a:tc>
                <a:tc>
                  <a:txBody>
                    <a:bodyPr/>
                    <a:lstStyle/>
                    <a:p>
                      <a:pPr algn="r" fontAlgn="b"/>
                      <a:r>
                        <a:rPr lang="en-IE" sz="1800" u="none" strike="noStrike">
                          <a:effectLst/>
                        </a:rPr>
                        <a:t>4</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dirty="0">
                          <a:effectLst/>
                        </a:rPr>
                        <a:t>3</a:t>
                      </a:r>
                      <a:endParaRPr lang="en-IE" sz="1800" b="0" i="0" u="none" strike="noStrike" dirty="0">
                        <a:solidFill>
                          <a:srgbClr val="000000"/>
                        </a:solidFill>
                        <a:effectLst/>
                        <a:latin typeface="Calibri"/>
                      </a:endParaRPr>
                    </a:p>
                  </a:txBody>
                  <a:tcPr marL="9525" marR="9525" marT="9525" marB="0" anchor="b"/>
                </a:tc>
              </a:tr>
              <a:tr h="571497">
                <a:tc>
                  <a:txBody>
                    <a:bodyPr/>
                    <a:lstStyle/>
                    <a:p>
                      <a:pPr algn="l" fontAlgn="b"/>
                      <a:r>
                        <a:rPr lang="en-IE" sz="2000" u="none" strike="noStrike" dirty="0">
                          <a:effectLst/>
                        </a:rPr>
                        <a:t>MNCH non-users (pregnant women + women with under-5 </a:t>
                      </a:r>
                      <a:r>
                        <a:rPr lang="en-IE" sz="2000" u="none" strike="noStrike" dirty="0" smtClean="0">
                          <a:effectLst/>
                        </a:rPr>
                        <a:t>children)</a:t>
                      </a:r>
                      <a:endParaRPr lang="en-IE" sz="2000" b="0" i="0" u="none" strike="noStrike" dirty="0">
                        <a:solidFill>
                          <a:srgbClr val="000000"/>
                        </a:solidFill>
                        <a:effectLst/>
                        <a:latin typeface="Calibri"/>
                      </a:endParaRPr>
                    </a:p>
                  </a:txBody>
                  <a:tcPr marL="9525" marR="9525" marT="9525" marB="0" anchor="b"/>
                </a:tc>
                <a:tc>
                  <a:txBody>
                    <a:bodyPr/>
                    <a:lstStyle/>
                    <a:p>
                      <a:pPr algn="r" fontAlgn="b"/>
                      <a:r>
                        <a:rPr lang="en-IE" sz="1800" u="none" strike="noStrike">
                          <a:effectLst/>
                        </a:rPr>
                        <a:t>2</a:t>
                      </a:r>
                      <a:endParaRPr lang="en-IE" sz="1800" b="0" i="0" u="none" strike="noStrike">
                        <a:solidFill>
                          <a:srgbClr val="000000"/>
                        </a:solidFill>
                        <a:effectLst/>
                        <a:latin typeface="Calibri"/>
                      </a:endParaRPr>
                    </a:p>
                  </a:txBody>
                  <a:tcPr marL="9525" marR="9525" marT="9525" marB="0" anchor="b"/>
                </a:tc>
                <a:tc>
                  <a:txBody>
                    <a:bodyPr/>
                    <a:lstStyle/>
                    <a:p>
                      <a:pPr algn="r" fontAlgn="b"/>
                      <a:r>
                        <a:rPr lang="en-IE" sz="1800" u="none" strike="noStrike" dirty="0">
                          <a:effectLst/>
                        </a:rPr>
                        <a:t>3</a:t>
                      </a:r>
                      <a:endParaRPr lang="en-IE" sz="1800" b="0" i="0" u="none" strike="noStrike" dirty="0">
                        <a:solidFill>
                          <a:srgbClr val="000000"/>
                        </a:solidFill>
                        <a:effectLst/>
                        <a:latin typeface="Calibri"/>
                      </a:endParaRPr>
                    </a:p>
                  </a:txBody>
                  <a:tcPr marL="9525" marR="9525" marT="9525" marB="0" anchor="b"/>
                </a:tc>
              </a:tr>
              <a:tr h="342312">
                <a:tc>
                  <a:txBody>
                    <a:bodyPr/>
                    <a:lstStyle/>
                    <a:p>
                      <a:pPr algn="l" fontAlgn="b"/>
                      <a:r>
                        <a:rPr lang="en-IE" sz="2000" b="1" u="none" strike="noStrike" dirty="0">
                          <a:effectLst/>
                        </a:rPr>
                        <a:t>TOTAL (IDIs + FGDs)</a:t>
                      </a:r>
                      <a:endParaRPr lang="en-IE" sz="2000" b="1" i="0" u="none" strike="noStrike" dirty="0">
                        <a:solidFill>
                          <a:srgbClr val="000000"/>
                        </a:solidFill>
                        <a:effectLst/>
                        <a:latin typeface="Calibri"/>
                      </a:endParaRPr>
                    </a:p>
                  </a:txBody>
                  <a:tcPr marL="9525" marR="9525" marT="9525" marB="0" anchor="b"/>
                </a:tc>
                <a:tc>
                  <a:txBody>
                    <a:bodyPr/>
                    <a:lstStyle/>
                    <a:p>
                      <a:pPr algn="r" fontAlgn="b"/>
                      <a:r>
                        <a:rPr lang="en-IE" sz="1800" b="1" u="none" strike="noStrike" dirty="0">
                          <a:effectLst/>
                        </a:rPr>
                        <a:t>46</a:t>
                      </a:r>
                      <a:endParaRPr lang="en-IE" sz="1800" b="1" i="0" u="none" strike="noStrike" dirty="0">
                        <a:solidFill>
                          <a:srgbClr val="000000"/>
                        </a:solidFill>
                        <a:effectLst/>
                        <a:latin typeface="Calibri"/>
                      </a:endParaRPr>
                    </a:p>
                  </a:txBody>
                  <a:tcPr marL="9525" marR="9525" marT="9525" marB="0" anchor="b"/>
                </a:tc>
                <a:tc>
                  <a:txBody>
                    <a:bodyPr/>
                    <a:lstStyle/>
                    <a:p>
                      <a:pPr algn="r" fontAlgn="b"/>
                      <a:r>
                        <a:rPr lang="en-IE" sz="1800" b="1" u="none" strike="noStrike" dirty="0">
                          <a:effectLst/>
                        </a:rPr>
                        <a:t>54</a:t>
                      </a:r>
                      <a:endParaRPr lang="en-IE" sz="1800" b="1" i="0" u="none" strike="noStrike" dirty="0">
                        <a:solidFill>
                          <a:srgbClr val="000000"/>
                        </a:solidFill>
                        <a:effectLst/>
                        <a:latin typeface="Calibri"/>
                      </a:endParaRPr>
                    </a:p>
                  </a:txBody>
                  <a:tcPr marL="9525" marR="9525" marT="9525" marB="0" anchor="b"/>
                </a:tc>
              </a:tr>
            </a:tbl>
          </a:graphicData>
        </a:graphic>
      </p:graphicFrame>
      <p:sp>
        <p:nvSpPr>
          <p:cNvPr id="3" name="Title 2"/>
          <p:cNvSpPr>
            <a:spLocks noGrp="1"/>
          </p:cNvSpPr>
          <p:nvPr>
            <p:ph type="title"/>
          </p:nvPr>
        </p:nvSpPr>
        <p:spPr>
          <a:xfrm>
            <a:off x="251520" y="0"/>
            <a:ext cx="6840760" cy="908720"/>
          </a:xfrm>
        </p:spPr>
        <p:txBody>
          <a:bodyPr/>
          <a:lstStyle/>
          <a:p>
            <a:r>
              <a:rPr lang="en-IE" b="1" dirty="0" smtClean="0">
                <a:solidFill>
                  <a:schemeClr val="bg1"/>
                </a:solidFill>
              </a:rPr>
              <a:t>Data collection</a:t>
            </a:r>
            <a:endParaRPr lang="en-IE" b="1" dirty="0">
              <a:solidFill>
                <a:schemeClr val="bg1"/>
              </a:solidFill>
            </a:endParaRPr>
          </a:p>
        </p:txBody>
      </p:sp>
    </p:spTree>
    <p:custDataLst>
      <p:tags r:id="rId1"/>
    </p:custDataLst>
    <p:extLst>
      <p:ext uri="{BB962C8B-B14F-4D97-AF65-F5344CB8AC3E}">
        <p14:creationId xmlns:p14="http://schemas.microsoft.com/office/powerpoint/2010/main" val="1563734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smtClean="0">
                <a:solidFill>
                  <a:schemeClr val="bg1"/>
                </a:solidFill>
              </a:rPr>
              <a:t>Coding framework</a:t>
            </a:r>
            <a:endParaRPr lang="en-IE"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38135516"/>
              </p:ext>
            </p:extLst>
          </p:nvPr>
        </p:nvGraphicFramePr>
        <p:xfrm>
          <a:off x="251520" y="1484784"/>
          <a:ext cx="8712968" cy="5183532"/>
        </p:xfrm>
        <a:graphic>
          <a:graphicData uri="http://schemas.openxmlformats.org/drawingml/2006/table">
            <a:tbl>
              <a:tblPr firstRow="1" firstCol="1" bandRow="1">
                <a:tableStyleId>{21E4AEA4-8DFA-4A89-87EB-49C32662AFE0}</a:tableStyleId>
              </a:tblPr>
              <a:tblGrid>
                <a:gridCol w="335114"/>
                <a:gridCol w="2617214"/>
                <a:gridCol w="504056"/>
                <a:gridCol w="5256584"/>
              </a:tblGrid>
              <a:tr h="107761">
                <a:tc>
                  <a:txBody>
                    <a:bodyPr/>
                    <a:lstStyle/>
                    <a:p>
                      <a:pPr>
                        <a:spcAft>
                          <a:spcPts val="0"/>
                        </a:spcAft>
                      </a:pPr>
                      <a:r>
                        <a:rPr lang="en-IE" sz="1400" dirty="0">
                          <a:effectLst/>
                        </a:rPr>
                        <a:t> </a:t>
                      </a:r>
                      <a:endParaRPr lang="en-IE" sz="1400" dirty="0">
                        <a:effectLst/>
                        <a:latin typeface="Cambria"/>
                        <a:ea typeface="MS Mincho"/>
                        <a:cs typeface="Times New Roman"/>
                      </a:endParaRPr>
                    </a:p>
                  </a:txBody>
                  <a:tcPr marL="44084" marR="44084" marT="0" marB="0"/>
                </a:tc>
                <a:tc>
                  <a:txBody>
                    <a:bodyPr/>
                    <a:lstStyle/>
                    <a:p>
                      <a:pPr>
                        <a:spcAft>
                          <a:spcPts val="0"/>
                        </a:spcAft>
                      </a:pPr>
                      <a:r>
                        <a:rPr lang="en-IE" sz="1400" b="1" dirty="0" smtClean="0">
                          <a:effectLst/>
                        </a:rPr>
                        <a:t>Theme</a:t>
                      </a:r>
                      <a:endParaRPr lang="en-IE" sz="1400" b="1" dirty="0">
                        <a:effectLst/>
                        <a:latin typeface="Cambria"/>
                        <a:ea typeface="MS Mincho"/>
                        <a:cs typeface="Times New Roman"/>
                      </a:endParaRPr>
                    </a:p>
                  </a:txBody>
                  <a:tcPr marL="44084" marR="44084" marT="0" marB="0"/>
                </a:tc>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smtClean="0">
                          <a:effectLst/>
                        </a:rPr>
                        <a:t>Code </a:t>
                      </a:r>
                      <a:endParaRPr lang="en-IE" sz="1400" dirty="0">
                        <a:effectLst/>
                        <a:latin typeface="Cambria"/>
                        <a:ea typeface="MS Mincho"/>
                        <a:cs typeface="Times New Roman"/>
                      </a:endParaRPr>
                    </a:p>
                  </a:txBody>
                  <a:tcPr marL="44084" marR="44084" marT="0" marB="0"/>
                </a:tc>
              </a:tr>
              <a:tr h="215522">
                <a:tc>
                  <a:txBody>
                    <a:bodyPr/>
                    <a:lstStyle/>
                    <a:p>
                      <a:pPr>
                        <a:spcAft>
                          <a:spcPts val="0"/>
                        </a:spcAft>
                      </a:pPr>
                      <a:r>
                        <a:rPr lang="en-IE" sz="1400">
                          <a:effectLst/>
                        </a:rPr>
                        <a:t>A</a:t>
                      </a:r>
                      <a:endParaRPr lang="en-IE" sz="1400">
                        <a:effectLst/>
                        <a:latin typeface="Cambria"/>
                        <a:ea typeface="MS Mincho"/>
                        <a:cs typeface="Times New Roman"/>
                      </a:endParaRPr>
                    </a:p>
                  </a:txBody>
                  <a:tcPr marL="44084" marR="44084" marT="0" marB="0"/>
                </a:tc>
                <a:tc rowSpan="2">
                  <a:txBody>
                    <a:bodyPr/>
                    <a:lstStyle/>
                    <a:p>
                      <a:pPr>
                        <a:spcAft>
                          <a:spcPts val="0"/>
                        </a:spcAft>
                      </a:pPr>
                      <a:r>
                        <a:rPr lang="en-IE" sz="1400" dirty="0">
                          <a:effectLst/>
                        </a:rPr>
                        <a:t>Leadership </a:t>
                      </a:r>
                    </a:p>
                    <a:p>
                      <a:pPr>
                        <a:spcAft>
                          <a:spcPts val="0"/>
                        </a:spcAft>
                      </a:pPr>
                      <a:r>
                        <a:rPr lang="en-IE" sz="1400" dirty="0">
                          <a:effectLst/>
                        </a:rPr>
                        <a:t> </a:t>
                      </a:r>
                      <a:endParaRPr lang="en-IE" sz="1400" dirty="0">
                        <a:effectLst/>
                        <a:latin typeface="Cambria"/>
                        <a:ea typeface="MS Mincho"/>
                        <a:cs typeface="Times New Roman"/>
                      </a:endParaRPr>
                    </a:p>
                  </a:txBody>
                  <a:tcPr marL="44084" marR="44084" marT="0" marB="0"/>
                </a:tc>
                <a:tc>
                  <a:txBody>
                    <a:bodyPr/>
                    <a:lstStyle/>
                    <a:p>
                      <a:pPr>
                        <a:spcAft>
                          <a:spcPts val="0"/>
                        </a:spcAft>
                      </a:pPr>
                      <a:r>
                        <a:rPr lang="en-IE" sz="1400">
                          <a:effectLst/>
                        </a:rPr>
                        <a:t>A1</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Traditional </a:t>
                      </a:r>
                      <a:r>
                        <a:rPr lang="en-IE" sz="1400" dirty="0" smtClean="0">
                          <a:effectLst/>
                        </a:rPr>
                        <a:t>leadership</a:t>
                      </a:r>
                      <a:endParaRPr lang="en-IE" sz="1400" dirty="0">
                        <a:effectLst/>
                      </a:endParaRPr>
                    </a:p>
                  </a:txBody>
                  <a:tcPr marL="44084" marR="44084" marT="0" marB="0"/>
                </a:tc>
              </a:tr>
              <a:tr h="215522">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A2</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Religious </a:t>
                      </a:r>
                      <a:r>
                        <a:rPr lang="en-IE" sz="1400" dirty="0" smtClean="0">
                          <a:effectLst/>
                        </a:rPr>
                        <a:t>leadership</a:t>
                      </a:r>
                      <a:endParaRPr lang="en-IE" sz="1400" dirty="0">
                        <a:effectLst/>
                      </a:endParaRPr>
                    </a:p>
                  </a:txBody>
                  <a:tcPr marL="44084" marR="44084" marT="0" marB="0"/>
                </a:tc>
              </a:tr>
              <a:tr h="215522">
                <a:tc>
                  <a:txBody>
                    <a:bodyPr/>
                    <a:lstStyle/>
                    <a:p>
                      <a:pPr>
                        <a:spcAft>
                          <a:spcPts val="0"/>
                        </a:spcAft>
                      </a:pPr>
                      <a:r>
                        <a:rPr lang="en-IE" sz="1400">
                          <a:effectLst/>
                        </a:rPr>
                        <a:t>B</a:t>
                      </a:r>
                      <a:endParaRPr lang="en-IE" sz="1400">
                        <a:effectLst/>
                        <a:latin typeface="Cambria"/>
                        <a:ea typeface="MS Mincho"/>
                        <a:cs typeface="Times New Roman"/>
                      </a:endParaRPr>
                    </a:p>
                  </a:txBody>
                  <a:tcPr marL="44084" marR="44084" marT="0" marB="0"/>
                </a:tc>
                <a:tc rowSpan="5">
                  <a:txBody>
                    <a:bodyPr/>
                    <a:lstStyle/>
                    <a:p>
                      <a:pPr>
                        <a:spcAft>
                          <a:spcPts val="0"/>
                        </a:spcAft>
                      </a:pPr>
                      <a:r>
                        <a:rPr lang="en-IE" sz="1400" dirty="0">
                          <a:effectLst/>
                        </a:rPr>
                        <a:t>Organisations/networks </a:t>
                      </a:r>
                      <a:r>
                        <a:rPr lang="en-IE" sz="1400" dirty="0" smtClean="0">
                          <a:effectLst/>
                        </a:rPr>
                        <a:t>(governance </a:t>
                      </a:r>
                      <a:r>
                        <a:rPr lang="en-IE" sz="1400" dirty="0">
                          <a:effectLst/>
                        </a:rPr>
                        <a:t>and  power) </a:t>
                      </a:r>
                      <a:endParaRPr lang="en-IE" sz="1400" dirty="0">
                        <a:effectLst/>
                        <a:latin typeface="Cambria"/>
                        <a:ea typeface="MS Mincho"/>
                        <a:cs typeface="Times New Roman"/>
                      </a:endParaRPr>
                    </a:p>
                  </a:txBody>
                  <a:tcPr marL="44084" marR="44084" marT="0" marB="0"/>
                </a:tc>
                <a:tc>
                  <a:txBody>
                    <a:bodyPr/>
                    <a:lstStyle/>
                    <a:p>
                      <a:pPr>
                        <a:spcAft>
                          <a:spcPts val="0"/>
                        </a:spcAft>
                      </a:pPr>
                      <a:r>
                        <a:rPr lang="en-IE" sz="1400">
                          <a:effectLst/>
                        </a:rPr>
                        <a:t>B1</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smtClean="0">
                          <a:effectLst/>
                        </a:rPr>
                        <a:t>NGO</a:t>
                      </a:r>
                      <a:endParaRPr lang="en-IE" sz="1400" dirty="0">
                        <a:effectLst/>
                      </a:endParaRPr>
                    </a:p>
                  </a:txBody>
                  <a:tcPr marL="44084" marR="44084" marT="0" marB="0"/>
                </a:tc>
              </a:tr>
              <a:tr h="215522">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B2</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smtClean="0">
                          <a:effectLst/>
                        </a:rPr>
                        <a:t>CBO</a:t>
                      </a:r>
                      <a:endParaRPr lang="en-IE" sz="1400" dirty="0">
                        <a:effectLst/>
                      </a:endParaRPr>
                    </a:p>
                  </a:txBody>
                  <a:tcPr marL="44084" marR="44084" marT="0" marB="0"/>
                </a:tc>
              </a:tr>
              <a:tr h="215522">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B3</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VHC/VDC </a:t>
                      </a:r>
                    </a:p>
                  </a:txBody>
                  <a:tcPr marL="44084" marR="44084" marT="0" marB="0"/>
                </a:tc>
              </a:tr>
              <a:tr h="215522">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B4</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Support groups/youth groups/volunteers </a:t>
                      </a:r>
                    </a:p>
                  </a:txBody>
                  <a:tcPr marL="44084" marR="44084" marT="0" marB="0"/>
                </a:tc>
              </a:tr>
              <a:tr h="237336">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dirty="0">
                          <a:effectLst/>
                        </a:rPr>
                        <a:t>B5</a:t>
                      </a:r>
                      <a:endParaRPr lang="en-IE" sz="1400" dirty="0">
                        <a:effectLst/>
                        <a:latin typeface="Cambria"/>
                        <a:ea typeface="MS Mincho"/>
                        <a:cs typeface="Times New Roman"/>
                      </a:endParaRPr>
                    </a:p>
                  </a:txBody>
                  <a:tcPr marL="44084" marR="44084" marT="0" marB="0"/>
                </a:tc>
                <a:tc>
                  <a:txBody>
                    <a:bodyPr/>
                    <a:lstStyle/>
                    <a:p>
                      <a:pPr>
                        <a:spcAft>
                          <a:spcPts val="0"/>
                        </a:spcAft>
                      </a:pPr>
                      <a:r>
                        <a:rPr lang="en-IE" sz="1400" dirty="0">
                          <a:effectLst/>
                        </a:rPr>
                        <a:t>Informal community support (</a:t>
                      </a:r>
                      <a:r>
                        <a:rPr lang="en-IE" sz="1400" dirty="0" smtClean="0">
                          <a:effectLst/>
                        </a:rPr>
                        <a:t>individual/HH</a:t>
                      </a:r>
                      <a:r>
                        <a:rPr lang="en-IE" sz="1400" dirty="0">
                          <a:effectLst/>
                        </a:rPr>
                        <a:t>)</a:t>
                      </a:r>
                      <a:endParaRPr lang="en-IE" sz="1400" dirty="0">
                        <a:effectLst/>
                        <a:latin typeface="Cambria"/>
                        <a:ea typeface="MS Mincho"/>
                        <a:cs typeface="Times New Roman"/>
                      </a:endParaRPr>
                    </a:p>
                  </a:txBody>
                  <a:tcPr marL="44084" marR="44084" marT="0" marB="0"/>
                </a:tc>
              </a:tr>
              <a:tr h="215522">
                <a:tc>
                  <a:txBody>
                    <a:bodyPr/>
                    <a:lstStyle/>
                    <a:p>
                      <a:pPr>
                        <a:spcAft>
                          <a:spcPts val="0"/>
                        </a:spcAft>
                      </a:pPr>
                      <a:r>
                        <a:rPr lang="en-IE" sz="1400">
                          <a:effectLst/>
                        </a:rPr>
                        <a:t>C</a:t>
                      </a:r>
                      <a:endParaRPr lang="en-IE" sz="1400">
                        <a:effectLst/>
                        <a:latin typeface="Cambria"/>
                        <a:ea typeface="MS Mincho"/>
                        <a:cs typeface="Times New Roman"/>
                      </a:endParaRPr>
                    </a:p>
                  </a:txBody>
                  <a:tcPr marL="44084" marR="44084" marT="0" marB="0"/>
                </a:tc>
                <a:tc rowSpan="4">
                  <a:txBody>
                    <a:bodyPr/>
                    <a:lstStyle/>
                    <a:p>
                      <a:pPr>
                        <a:spcAft>
                          <a:spcPts val="0"/>
                        </a:spcAft>
                      </a:pPr>
                      <a:r>
                        <a:rPr lang="en-IE" sz="1400" dirty="0">
                          <a:effectLst/>
                        </a:rPr>
                        <a:t>Human resources (formal)</a:t>
                      </a:r>
                    </a:p>
                    <a:p>
                      <a:pPr>
                        <a:spcAft>
                          <a:spcPts val="0"/>
                        </a:spcAft>
                      </a:pPr>
                      <a:endParaRPr lang="en-IE" sz="1400" dirty="0">
                        <a:effectLst/>
                        <a:latin typeface="Cambria"/>
                        <a:ea typeface="MS Mincho"/>
                        <a:cs typeface="Times New Roman"/>
                      </a:endParaRPr>
                    </a:p>
                  </a:txBody>
                  <a:tcPr marL="44084" marR="44084" marT="0" marB="0"/>
                </a:tc>
                <a:tc>
                  <a:txBody>
                    <a:bodyPr/>
                    <a:lstStyle/>
                    <a:p>
                      <a:pPr>
                        <a:spcAft>
                          <a:spcPts val="0"/>
                        </a:spcAft>
                      </a:pPr>
                      <a:r>
                        <a:rPr lang="en-IE" sz="1400">
                          <a:effectLst/>
                        </a:rPr>
                        <a:t>C1</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Nurse </a:t>
                      </a:r>
                    </a:p>
                  </a:txBody>
                  <a:tcPr marL="44084" marR="44084" marT="0" marB="0"/>
                </a:tc>
              </a:tr>
              <a:tr h="215522">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C2</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HSA/CHW </a:t>
                      </a:r>
                    </a:p>
                  </a:txBody>
                  <a:tcPr marL="44084" marR="44084" marT="0" marB="0"/>
                </a:tc>
              </a:tr>
              <a:tr h="107761">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C3</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Doctor </a:t>
                      </a:r>
                      <a:endParaRPr lang="en-IE" sz="1400" dirty="0">
                        <a:effectLst/>
                        <a:latin typeface="Cambria"/>
                        <a:ea typeface="MS Mincho"/>
                        <a:cs typeface="Times New Roman"/>
                      </a:endParaRPr>
                    </a:p>
                  </a:txBody>
                  <a:tcPr marL="44084" marR="44084" marT="0" marB="0"/>
                </a:tc>
              </a:tr>
              <a:tr h="107761">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C4</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Medical Assistant </a:t>
                      </a:r>
                      <a:endParaRPr lang="en-IE" sz="1400" dirty="0">
                        <a:effectLst/>
                        <a:latin typeface="Cambria"/>
                        <a:ea typeface="MS Mincho"/>
                        <a:cs typeface="Times New Roman"/>
                      </a:endParaRPr>
                    </a:p>
                  </a:txBody>
                  <a:tcPr marL="44084" marR="44084" marT="0" marB="0"/>
                </a:tc>
              </a:tr>
              <a:tr h="215522">
                <a:tc>
                  <a:txBody>
                    <a:bodyPr/>
                    <a:lstStyle/>
                    <a:p>
                      <a:pPr>
                        <a:spcAft>
                          <a:spcPts val="0"/>
                        </a:spcAft>
                      </a:pPr>
                      <a:r>
                        <a:rPr lang="en-IE" sz="1400">
                          <a:effectLst/>
                        </a:rPr>
                        <a:t>D</a:t>
                      </a:r>
                      <a:endParaRPr lang="en-IE" sz="1400">
                        <a:effectLst/>
                        <a:latin typeface="Cambria"/>
                        <a:ea typeface="MS Mincho"/>
                        <a:cs typeface="Times New Roman"/>
                      </a:endParaRPr>
                    </a:p>
                  </a:txBody>
                  <a:tcPr marL="44084" marR="44084" marT="0" marB="0"/>
                </a:tc>
                <a:tc rowSpan="2">
                  <a:txBody>
                    <a:bodyPr/>
                    <a:lstStyle/>
                    <a:p>
                      <a:pPr>
                        <a:spcAft>
                          <a:spcPts val="0"/>
                        </a:spcAft>
                      </a:pPr>
                      <a:r>
                        <a:rPr lang="en-IE" sz="1400" dirty="0">
                          <a:effectLst/>
                        </a:rPr>
                        <a:t>Human resources (informal) </a:t>
                      </a:r>
                    </a:p>
                    <a:p>
                      <a:pPr>
                        <a:spcAft>
                          <a:spcPts val="0"/>
                        </a:spcAft>
                      </a:pPr>
                      <a:r>
                        <a:rPr lang="en-IE" sz="1400" dirty="0">
                          <a:effectLst/>
                        </a:rPr>
                        <a:t> </a:t>
                      </a:r>
                      <a:endParaRPr lang="en-IE" sz="1400" dirty="0">
                        <a:effectLst/>
                        <a:latin typeface="Cambria"/>
                        <a:ea typeface="MS Mincho"/>
                        <a:cs typeface="Times New Roman"/>
                      </a:endParaRPr>
                    </a:p>
                  </a:txBody>
                  <a:tcPr marL="44084" marR="44084" marT="0" marB="0"/>
                </a:tc>
                <a:tc>
                  <a:txBody>
                    <a:bodyPr/>
                    <a:lstStyle/>
                    <a:p>
                      <a:pPr>
                        <a:spcAft>
                          <a:spcPts val="0"/>
                        </a:spcAft>
                      </a:pPr>
                      <a:r>
                        <a:rPr lang="en-IE" sz="1400">
                          <a:effectLst/>
                        </a:rPr>
                        <a:t>D1</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smtClean="0">
                          <a:effectLst/>
                        </a:rPr>
                        <a:t>TBA</a:t>
                      </a:r>
                      <a:endParaRPr lang="en-IE" sz="1400" dirty="0">
                        <a:effectLst/>
                      </a:endParaRPr>
                    </a:p>
                  </a:txBody>
                  <a:tcPr marL="44084" marR="44084" marT="0" marB="0"/>
                </a:tc>
              </a:tr>
              <a:tr h="215522">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D2</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Traditional healer </a:t>
                      </a:r>
                    </a:p>
                  </a:txBody>
                  <a:tcPr marL="44084" marR="44084" marT="0" marB="0"/>
                </a:tc>
              </a:tr>
              <a:tr h="215522">
                <a:tc>
                  <a:txBody>
                    <a:bodyPr/>
                    <a:lstStyle/>
                    <a:p>
                      <a:pPr>
                        <a:spcAft>
                          <a:spcPts val="0"/>
                        </a:spcAft>
                      </a:pPr>
                      <a:r>
                        <a:rPr lang="en-IE" sz="1400">
                          <a:effectLst/>
                        </a:rPr>
                        <a:t>E</a:t>
                      </a:r>
                      <a:endParaRPr lang="en-IE" sz="1400">
                        <a:effectLst/>
                        <a:latin typeface="Cambria"/>
                        <a:ea typeface="MS Mincho"/>
                        <a:cs typeface="Times New Roman"/>
                      </a:endParaRPr>
                    </a:p>
                  </a:txBody>
                  <a:tcPr marL="44084" marR="44084" marT="0" marB="0"/>
                </a:tc>
                <a:tc rowSpan="4">
                  <a:txBody>
                    <a:bodyPr/>
                    <a:lstStyle/>
                    <a:p>
                      <a:pPr>
                        <a:spcAft>
                          <a:spcPts val="0"/>
                        </a:spcAft>
                      </a:pPr>
                      <a:r>
                        <a:rPr lang="en-IE" sz="1400" dirty="0">
                          <a:effectLst/>
                        </a:rPr>
                        <a:t>Financial resources </a:t>
                      </a:r>
                    </a:p>
                    <a:p>
                      <a:pPr>
                        <a:spcAft>
                          <a:spcPts val="0"/>
                        </a:spcAft>
                      </a:pPr>
                      <a:r>
                        <a:rPr lang="en-IE" sz="1400" dirty="0" smtClean="0">
                          <a:effectLst/>
                        </a:rPr>
                        <a:t>Services</a:t>
                      </a:r>
                      <a:endParaRPr lang="en-IE" sz="1400" dirty="0">
                        <a:effectLst/>
                      </a:endParaRPr>
                    </a:p>
                    <a:p>
                      <a:pPr>
                        <a:spcAft>
                          <a:spcPts val="0"/>
                        </a:spcAft>
                      </a:pPr>
                      <a:r>
                        <a:rPr lang="en-IE" sz="1400" dirty="0">
                          <a:effectLst/>
                        </a:rPr>
                        <a:t> </a:t>
                      </a:r>
                    </a:p>
                    <a:p>
                      <a:pPr>
                        <a:spcAft>
                          <a:spcPts val="0"/>
                        </a:spcAft>
                      </a:pPr>
                      <a:r>
                        <a:rPr lang="en-IE" sz="1400" dirty="0">
                          <a:effectLst/>
                        </a:rPr>
                        <a:t> </a:t>
                      </a:r>
                      <a:endParaRPr lang="en-IE" sz="1400" dirty="0">
                        <a:effectLst/>
                        <a:latin typeface="Cambria"/>
                        <a:ea typeface="MS Mincho"/>
                        <a:cs typeface="Times New Roman"/>
                      </a:endParaRPr>
                    </a:p>
                  </a:txBody>
                  <a:tcPr marL="44084" marR="44084" marT="0" marB="0"/>
                </a:tc>
                <a:tc>
                  <a:txBody>
                    <a:bodyPr/>
                    <a:lstStyle/>
                    <a:p>
                      <a:pPr>
                        <a:spcAft>
                          <a:spcPts val="0"/>
                        </a:spcAft>
                      </a:pPr>
                      <a:r>
                        <a:rPr lang="en-IE" sz="1400">
                          <a:effectLst/>
                        </a:rPr>
                        <a:t>E</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Financial resources </a:t>
                      </a:r>
                    </a:p>
                  </a:txBody>
                  <a:tcPr marL="44084" marR="44084" marT="0" marB="0"/>
                </a:tc>
              </a:tr>
              <a:tr h="215522">
                <a:tc>
                  <a:txBody>
                    <a:bodyPr/>
                    <a:lstStyle/>
                    <a:p>
                      <a:pPr>
                        <a:spcAft>
                          <a:spcPts val="0"/>
                        </a:spcAft>
                      </a:pPr>
                      <a:r>
                        <a:rPr lang="en-IE" sz="1400">
                          <a:effectLst/>
                        </a:rPr>
                        <a:t>F</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F1</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Maternity </a:t>
                      </a:r>
                    </a:p>
                  </a:txBody>
                  <a:tcPr marL="44084" marR="44084" marT="0" marB="0"/>
                </a:tc>
              </a:tr>
              <a:tr h="215522">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F2</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Newborn and child </a:t>
                      </a:r>
                    </a:p>
                  </a:txBody>
                  <a:tcPr marL="44084" marR="44084" marT="0" marB="0"/>
                </a:tc>
              </a:tr>
              <a:tr h="215522">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F3</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Nutrition </a:t>
                      </a:r>
                    </a:p>
                  </a:txBody>
                  <a:tcPr marL="44084" marR="44084" marT="0" marB="0"/>
                </a:tc>
              </a:tr>
              <a:tr h="215522">
                <a:tc>
                  <a:txBody>
                    <a:bodyPr/>
                    <a:lstStyle/>
                    <a:p>
                      <a:pPr>
                        <a:spcAft>
                          <a:spcPts val="0"/>
                        </a:spcAft>
                      </a:pPr>
                      <a:r>
                        <a:rPr lang="en-IE" sz="1400">
                          <a:effectLst/>
                        </a:rPr>
                        <a:t>G</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Cultural beliefs and practices </a:t>
                      </a:r>
                      <a:endParaRPr lang="en-IE" sz="1400" dirty="0">
                        <a:effectLst/>
                        <a:latin typeface="Cambria"/>
                        <a:ea typeface="MS Mincho"/>
                        <a:cs typeface="Times New Roman"/>
                      </a:endParaRPr>
                    </a:p>
                  </a:txBody>
                  <a:tcPr marL="44084" marR="44084" marT="0" marB="0"/>
                </a:tc>
                <a:tc>
                  <a:txBody>
                    <a:bodyPr/>
                    <a:lstStyle/>
                    <a:p>
                      <a:pPr>
                        <a:spcAft>
                          <a:spcPts val="0"/>
                        </a:spcAft>
                      </a:pPr>
                      <a:r>
                        <a:rPr lang="en-IE" sz="1400">
                          <a:effectLst/>
                        </a:rPr>
                        <a:t>G</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Cultural beliefs and practices </a:t>
                      </a:r>
                    </a:p>
                  </a:txBody>
                  <a:tcPr marL="44084" marR="44084" marT="0" marB="0"/>
                </a:tc>
              </a:tr>
              <a:tr h="215522">
                <a:tc>
                  <a:txBody>
                    <a:bodyPr/>
                    <a:lstStyle/>
                    <a:p>
                      <a:pPr>
                        <a:spcAft>
                          <a:spcPts val="0"/>
                        </a:spcAft>
                      </a:pPr>
                      <a:r>
                        <a:rPr lang="en-IE" sz="1400">
                          <a:effectLst/>
                        </a:rPr>
                        <a:t>H</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Physical environment </a:t>
                      </a:r>
                      <a:endParaRPr lang="en-IE" sz="1400" dirty="0">
                        <a:effectLst/>
                        <a:latin typeface="Cambria"/>
                        <a:ea typeface="MS Mincho"/>
                        <a:cs typeface="Times New Roman"/>
                      </a:endParaRPr>
                    </a:p>
                  </a:txBody>
                  <a:tcPr marL="44084" marR="44084" marT="0" marB="0"/>
                </a:tc>
                <a:tc>
                  <a:txBody>
                    <a:bodyPr/>
                    <a:lstStyle/>
                    <a:p>
                      <a:pPr>
                        <a:spcAft>
                          <a:spcPts val="0"/>
                        </a:spcAft>
                      </a:pPr>
                      <a:r>
                        <a:rPr lang="en-IE" sz="1400">
                          <a:effectLst/>
                        </a:rPr>
                        <a:t>H</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Physical </a:t>
                      </a:r>
                      <a:r>
                        <a:rPr lang="en-IE" sz="1400" dirty="0" smtClean="0">
                          <a:effectLst/>
                        </a:rPr>
                        <a:t>environment</a:t>
                      </a:r>
                      <a:endParaRPr lang="en-IE" sz="1400" dirty="0">
                        <a:effectLst/>
                      </a:endParaRPr>
                    </a:p>
                  </a:txBody>
                  <a:tcPr marL="44084" marR="44084" marT="0" marB="0"/>
                </a:tc>
              </a:tr>
              <a:tr h="215522">
                <a:tc>
                  <a:txBody>
                    <a:bodyPr/>
                    <a:lstStyle/>
                    <a:p>
                      <a:pPr>
                        <a:spcAft>
                          <a:spcPts val="0"/>
                        </a:spcAft>
                      </a:pPr>
                      <a:r>
                        <a:rPr lang="en-IE" sz="1400">
                          <a:effectLst/>
                        </a:rPr>
                        <a:t>I</a:t>
                      </a:r>
                      <a:endParaRPr lang="en-IE" sz="1400">
                        <a:effectLst/>
                        <a:latin typeface="Cambria"/>
                        <a:ea typeface="MS Mincho"/>
                        <a:cs typeface="Times New Roman"/>
                      </a:endParaRPr>
                    </a:p>
                  </a:txBody>
                  <a:tcPr marL="44084" marR="44084" marT="0" marB="0"/>
                </a:tc>
                <a:tc rowSpan="2">
                  <a:txBody>
                    <a:bodyPr/>
                    <a:lstStyle/>
                    <a:p>
                      <a:pPr>
                        <a:spcAft>
                          <a:spcPts val="0"/>
                        </a:spcAft>
                      </a:pPr>
                      <a:r>
                        <a:rPr lang="en-IE" sz="1400" dirty="0">
                          <a:effectLst/>
                        </a:rPr>
                        <a:t>Household characteristics </a:t>
                      </a:r>
                    </a:p>
                    <a:p>
                      <a:pPr algn="ctr">
                        <a:spcAft>
                          <a:spcPts val="0"/>
                        </a:spcAft>
                      </a:pPr>
                      <a:r>
                        <a:rPr lang="en-IE" sz="1400" dirty="0">
                          <a:effectLst/>
                        </a:rPr>
                        <a:t> </a:t>
                      </a:r>
                      <a:endParaRPr lang="en-IE" sz="1400" dirty="0">
                        <a:effectLst/>
                        <a:latin typeface="Cambria"/>
                        <a:ea typeface="MS Mincho"/>
                        <a:cs typeface="Times New Roman"/>
                      </a:endParaRPr>
                    </a:p>
                  </a:txBody>
                  <a:tcPr marL="44084" marR="44084" marT="0" marB="0"/>
                </a:tc>
                <a:tc>
                  <a:txBody>
                    <a:bodyPr/>
                    <a:lstStyle/>
                    <a:p>
                      <a:pPr>
                        <a:spcAft>
                          <a:spcPts val="0"/>
                        </a:spcAft>
                      </a:pPr>
                      <a:r>
                        <a:rPr lang="en-IE" sz="1400">
                          <a:effectLst/>
                        </a:rPr>
                        <a:t>I1</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Financial constraints </a:t>
                      </a:r>
                    </a:p>
                  </a:txBody>
                  <a:tcPr marL="44084" marR="44084" marT="0" marB="0"/>
                </a:tc>
              </a:tr>
              <a:tr h="215522">
                <a:tc>
                  <a:txBody>
                    <a:bodyPr/>
                    <a:lstStyle/>
                    <a:p>
                      <a:pPr>
                        <a:spcAft>
                          <a:spcPts val="0"/>
                        </a:spcAft>
                      </a:pPr>
                      <a:r>
                        <a:rPr lang="en-IE" sz="1400">
                          <a:effectLst/>
                        </a:rPr>
                        <a:t> </a:t>
                      </a:r>
                      <a:endParaRPr lang="en-IE" sz="1400">
                        <a:effectLst/>
                        <a:latin typeface="Cambria"/>
                        <a:ea typeface="MS Mincho"/>
                        <a:cs typeface="Times New Roman"/>
                      </a:endParaRPr>
                    </a:p>
                  </a:txBody>
                  <a:tcPr marL="44084" marR="44084" marT="0" marB="0"/>
                </a:tc>
                <a:tc vMerge="1">
                  <a:txBody>
                    <a:bodyPr/>
                    <a:lstStyle/>
                    <a:p>
                      <a:pPr>
                        <a:spcAft>
                          <a:spcPts val="0"/>
                        </a:spcAft>
                      </a:pPr>
                      <a:endParaRPr lang="en-IE" sz="1800" dirty="0">
                        <a:effectLst/>
                        <a:latin typeface="Cambria"/>
                        <a:ea typeface="MS Mincho"/>
                        <a:cs typeface="Times New Roman"/>
                      </a:endParaRPr>
                    </a:p>
                  </a:txBody>
                  <a:tcPr marL="44084" marR="44084" marT="0" marB="0"/>
                </a:tc>
                <a:tc>
                  <a:txBody>
                    <a:bodyPr/>
                    <a:lstStyle/>
                    <a:p>
                      <a:pPr>
                        <a:spcAft>
                          <a:spcPts val="0"/>
                        </a:spcAft>
                      </a:pPr>
                      <a:r>
                        <a:rPr lang="en-IE" sz="1400">
                          <a:effectLst/>
                        </a:rPr>
                        <a:t>I2</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Male </a:t>
                      </a:r>
                      <a:r>
                        <a:rPr lang="en-IE" sz="1400" dirty="0" smtClean="0">
                          <a:effectLst/>
                        </a:rPr>
                        <a:t>involvement</a:t>
                      </a:r>
                      <a:endParaRPr lang="en-IE" sz="1400" dirty="0">
                        <a:effectLst/>
                      </a:endParaRPr>
                    </a:p>
                  </a:txBody>
                  <a:tcPr marL="44084" marR="44084" marT="0" marB="0"/>
                </a:tc>
              </a:tr>
              <a:tr h="107761">
                <a:tc>
                  <a:txBody>
                    <a:bodyPr/>
                    <a:lstStyle/>
                    <a:p>
                      <a:pPr>
                        <a:spcAft>
                          <a:spcPts val="0"/>
                        </a:spcAft>
                      </a:pPr>
                      <a:r>
                        <a:rPr lang="en-IE" sz="1400">
                          <a:effectLst/>
                        </a:rPr>
                        <a:t>J</a:t>
                      </a:r>
                      <a:endParaRPr lang="en-IE" sz="1400">
                        <a:effectLst/>
                        <a:latin typeface="Cambria"/>
                        <a:ea typeface="MS Mincho"/>
                        <a:cs typeface="Times New Roman"/>
                      </a:endParaRPr>
                    </a:p>
                  </a:txBody>
                  <a:tcPr marL="44084" marR="44084" marT="0" marB="0"/>
                </a:tc>
                <a:tc>
                  <a:txBody>
                    <a:bodyPr/>
                    <a:lstStyle/>
                    <a:p>
                      <a:pPr>
                        <a:spcAft>
                          <a:spcPts val="0"/>
                        </a:spcAft>
                      </a:pPr>
                      <a:r>
                        <a:rPr lang="en-IE" sz="1400">
                          <a:effectLst/>
                        </a:rPr>
                        <a:t>Individual characteristics </a:t>
                      </a:r>
                      <a:endParaRPr lang="en-IE" sz="1400">
                        <a:effectLst/>
                        <a:latin typeface="Cambria"/>
                        <a:ea typeface="MS Mincho"/>
                        <a:cs typeface="Times New Roman"/>
                      </a:endParaRPr>
                    </a:p>
                  </a:txBody>
                  <a:tcPr marL="44084" marR="44084" marT="0" marB="0"/>
                </a:tc>
                <a:tc>
                  <a:txBody>
                    <a:bodyPr/>
                    <a:lstStyle/>
                    <a:p>
                      <a:pPr>
                        <a:spcAft>
                          <a:spcPts val="0"/>
                        </a:spcAft>
                      </a:pPr>
                      <a:r>
                        <a:rPr lang="en-IE" sz="1400">
                          <a:effectLst/>
                        </a:rPr>
                        <a:t>J</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Individual characteristics </a:t>
                      </a:r>
                      <a:endParaRPr lang="en-IE" sz="1400" dirty="0">
                        <a:effectLst/>
                        <a:latin typeface="Cambria"/>
                        <a:ea typeface="MS Mincho"/>
                        <a:cs typeface="Times New Roman"/>
                      </a:endParaRPr>
                    </a:p>
                  </a:txBody>
                  <a:tcPr marL="44084" marR="44084" marT="0" marB="0"/>
                </a:tc>
              </a:tr>
              <a:tr h="107761">
                <a:tc>
                  <a:txBody>
                    <a:bodyPr/>
                    <a:lstStyle/>
                    <a:p>
                      <a:pPr>
                        <a:spcAft>
                          <a:spcPts val="0"/>
                        </a:spcAft>
                      </a:pPr>
                      <a:r>
                        <a:rPr lang="en-IE" sz="1400">
                          <a:effectLst/>
                        </a:rPr>
                        <a:t>K</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Knowledge and practices </a:t>
                      </a:r>
                      <a:endParaRPr lang="en-IE" sz="1400" dirty="0">
                        <a:effectLst/>
                        <a:latin typeface="Cambria"/>
                        <a:ea typeface="MS Mincho"/>
                        <a:cs typeface="Times New Roman"/>
                      </a:endParaRPr>
                    </a:p>
                  </a:txBody>
                  <a:tcPr marL="44084" marR="44084" marT="0" marB="0"/>
                </a:tc>
                <a:tc>
                  <a:txBody>
                    <a:bodyPr/>
                    <a:lstStyle/>
                    <a:p>
                      <a:pPr>
                        <a:spcAft>
                          <a:spcPts val="0"/>
                        </a:spcAft>
                      </a:pPr>
                      <a:r>
                        <a:rPr lang="en-IE" sz="1400">
                          <a:effectLst/>
                        </a:rPr>
                        <a:t>K </a:t>
                      </a:r>
                      <a:endParaRPr lang="en-IE" sz="1400">
                        <a:effectLst/>
                        <a:latin typeface="Cambria"/>
                        <a:ea typeface="MS Mincho"/>
                        <a:cs typeface="Times New Roman"/>
                      </a:endParaRPr>
                    </a:p>
                  </a:txBody>
                  <a:tcPr marL="44084" marR="44084" marT="0" marB="0"/>
                </a:tc>
                <a:tc>
                  <a:txBody>
                    <a:bodyPr/>
                    <a:lstStyle/>
                    <a:p>
                      <a:pPr>
                        <a:spcAft>
                          <a:spcPts val="0"/>
                        </a:spcAft>
                      </a:pPr>
                      <a:r>
                        <a:rPr lang="en-IE" sz="1400" dirty="0">
                          <a:effectLst/>
                        </a:rPr>
                        <a:t>Knowledge and practices </a:t>
                      </a:r>
                      <a:endParaRPr lang="en-IE" sz="1400" dirty="0">
                        <a:effectLst/>
                        <a:latin typeface="Cambria"/>
                        <a:ea typeface="MS Mincho"/>
                        <a:cs typeface="Times New Roman"/>
                      </a:endParaRPr>
                    </a:p>
                  </a:txBody>
                  <a:tcPr marL="44084" marR="44084" marT="0" marB="0"/>
                </a:tc>
              </a:tr>
            </a:tbl>
          </a:graphicData>
        </a:graphic>
      </p:graphicFrame>
    </p:spTree>
    <p:custDataLst>
      <p:tags r:id="rId1"/>
    </p:custDataLst>
    <p:extLst>
      <p:ext uri="{BB962C8B-B14F-4D97-AF65-F5344CB8AC3E}">
        <p14:creationId xmlns:p14="http://schemas.microsoft.com/office/powerpoint/2010/main" val="28601836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sys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Cosyst Template</Template>
  <TotalTime>1348</TotalTime>
  <Words>1339</Words>
  <Application>Microsoft Office PowerPoint</Application>
  <PresentationFormat>On-screen Show (4:3)</PresentationFormat>
  <Paragraphs>236</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Cosyst Template</vt:lpstr>
      <vt:lpstr>Generating an evidence base for community systems strengthening:  the COSYST–MNCH project in Malawi  </vt:lpstr>
      <vt:lpstr>What is COSYST-MNCH? </vt:lpstr>
      <vt:lpstr>Research component</vt:lpstr>
      <vt:lpstr>PowerPoint Presentation</vt:lpstr>
      <vt:lpstr>Project Districts</vt:lpstr>
      <vt:lpstr>Community maps by TA</vt:lpstr>
      <vt:lpstr>Methods</vt:lpstr>
      <vt:lpstr>Data collection</vt:lpstr>
      <vt:lpstr>Coding framework</vt:lpstr>
      <vt:lpstr>Focus for this presentation</vt:lpstr>
      <vt:lpstr>Community leadership</vt:lpstr>
      <vt:lpstr>Cooperation for improved health </vt:lpstr>
      <vt:lpstr>Reciprocal roles</vt:lpstr>
      <vt:lpstr>Barriers despite cooperation </vt:lpstr>
      <vt:lpstr>Conclusions </vt:lpstr>
      <vt:lpstr>Conclusion </vt:lpstr>
      <vt:lpstr>Closing words: community ownership</vt:lpstr>
      <vt:lpstr>Thanks to the research team and all participants</vt:lpstr>
    </vt:vector>
  </TitlesOfParts>
  <Company>Dublin City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community systems strengthening framework for maternal, newborn and child health</dc:title>
  <dc:creator>Dublin City University</dc:creator>
  <cp:lastModifiedBy>dcu</cp:lastModifiedBy>
  <cp:revision>194</cp:revision>
  <dcterms:created xsi:type="dcterms:W3CDTF">2015-09-16T17:06:37Z</dcterms:created>
  <dcterms:modified xsi:type="dcterms:W3CDTF">2015-11-25T11:48:14Z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9F411542-CFB0-4CA1-BCE8-3D4AC61D21EB</vt:lpwstr>
  </property>
  <property fmtid="{D5CDD505-2E9C-101B-9397-08002B2CF9AE}" pid="3" name="ArticulatePath">
    <vt:lpwstr>Anne Matthews DSAI COSYST 2015</vt:lpwstr>
  </property>
</Properties>
</file>