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2" r:id="rId3"/>
    <p:sldId id="273" r:id="rId4"/>
    <p:sldId id="282" r:id="rId5"/>
    <p:sldId id="286" r:id="rId6"/>
    <p:sldId id="258" r:id="rId7"/>
    <p:sldId id="279" r:id="rId8"/>
    <p:sldId id="278" r:id="rId9"/>
    <p:sldId id="283" r:id="rId10"/>
    <p:sldId id="284" r:id="rId11"/>
    <p:sldId id="261" r:id="rId12"/>
    <p:sldId id="262" r:id="rId13"/>
    <p:sldId id="280" r:id="rId14"/>
    <p:sldId id="285" r:id="rId15"/>
    <p:sldId id="274" r:id="rId16"/>
    <p:sldId id="287" r:id="rId17"/>
    <p:sldId id="277" r:id="rId18"/>
    <p:sldId id="264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4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6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E9968-7E0E-4F14-BF4D-F92B317C59AF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0871F-A07A-4579-A07B-D95F9AF3A0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048" y="4437112"/>
            <a:ext cx="8568952" cy="20882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3600" dirty="0" smtClean="0"/>
              <a:t>“¿</a:t>
            </a:r>
            <a:r>
              <a:rPr lang="en-US" sz="3600" dirty="0" smtClean="0"/>
              <a:t>Sociedade civil? Somos todos nós!”</a:t>
            </a:r>
            <a:br>
              <a:rPr lang="en-US" sz="3600" dirty="0" smtClean="0"/>
            </a:br>
            <a:r>
              <a:rPr lang="en-US" sz="3600" dirty="0" smtClean="0"/>
              <a:t>	Civil </a:t>
            </a:r>
            <a:r>
              <a:rPr lang="en-US" sz="3600" dirty="0" smtClean="0"/>
              <a:t>Society, Development and Social </a:t>
            </a:r>
            <a:r>
              <a:rPr lang="en-US" sz="3600" dirty="0" smtClean="0"/>
              <a:t>				Transformation </a:t>
            </a:r>
            <a:r>
              <a:rPr lang="en-US" sz="3600" dirty="0" smtClean="0"/>
              <a:t>in Mozambique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Tanja Kleibl, Dublin City University, DSAI Conference 2015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44" y="-171400"/>
            <a:ext cx="7581172" cy="461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0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531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IE" sz="4000" dirty="0" smtClean="0">
                <a:solidFill>
                  <a:prstClr val="black"/>
                </a:solidFill>
              </a:rPr>
              <a:t>4. </a:t>
            </a:r>
            <a:r>
              <a:rPr lang="en-IE" sz="4000" dirty="0" err="1" smtClean="0">
                <a:solidFill>
                  <a:prstClr val="black"/>
                </a:solidFill>
              </a:rPr>
              <a:t>Zambezia</a:t>
            </a:r>
            <a:r>
              <a:rPr lang="en-IE" sz="4000" dirty="0" smtClean="0">
                <a:solidFill>
                  <a:prstClr val="black"/>
                </a:solidFill>
              </a:rPr>
              <a:t> </a:t>
            </a:r>
            <a:r>
              <a:rPr lang="en-IE" sz="4000" dirty="0" smtClean="0">
                <a:solidFill>
                  <a:prstClr val="black"/>
                </a:solidFill>
              </a:rPr>
              <a:t>Province and case study </a:t>
            </a:r>
            <a:br>
              <a:rPr lang="en-IE" sz="4000" dirty="0" smtClean="0">
                <a:solidFill>
                  <a:prstClr val="black"/>
                </a:solidFill>
              </a:rPr>
            </a:br>
            <a:r>
              <a:rPr lang="en-IE" sz="4000" dirty="0" smtClean="0">
                <a:solidFill>
                  <a:prstClr val="black"/>
                </a:solidFill>
              </a:rPr>
              <a:t>district </a:t>
            </a:r>
            <a:r>
              <a:rPr lang="en-IE" sz="4000" dirty="0">
                <a:solidFill>
                  <a:prstClr val="black"/>
                </a:solidFill>
              </a:rPr>
              <a:t>Inhassunge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90465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IE" dirty="0" smtClean="0"/>
              <a:t>Inhassunge district: population of est. 101.211 people.</a:t>
            </a:r>
          </a:p>
          <a:p>
            <a:pPr>
              <a:buFontTx/>
              <a:buChar char="-"/>
            </a:pPr>
            <a:r>
              <a:rPr lang="en-IE" dirty="0" smtClean="0"/>
              <a:t>Research focused on Mucopia</a:t>
            </a:r>
            <a:r>
              <a:rPr lang="en-IE" dirty="0"/>
              <a:t> </a:t>
            </a:r>
            <a:r>
              <a:rPr lang="en-IE" dirty="0" smtClean="0"/>
              <a:t>town and Bingajira, Gonhane as well as Olinda localities. </a:t>
            </a:r>
          </a:p>
          <a:p>
            <a:pPr>
              <a:buFontTx/>
              <a:buChar char="-"/>
            </a:pPr>
            <a:r>
              <a:rPr lang="en-IE" dirty="0" smtClean="0"/>
              <a:t>District is an island, surrounded by river Cuacua and </a:t>
            </a:r>
            <a:r>
              <a:rPr lang="en-IE" dirty="0"/>
              <a:t>I</a:t>
            </a:r>
            <a:r>
              <a:rPr lang="en-IE" dirty="0" smtClean="0"/>
              <a:t>ndian </a:t>
            </a:r>
            <a:r>
              <a:rPr lang="en-IE" dirty="0"/>
              <a:t>O</a:t>
            </a:r>
            <a:r>
              <a:rPr lang="en-IE" dirty="0" smtClean="0"/>
              <a:t>cean.</a:t>
            </a:r>
          </a:p>
          <a:p>
            <a:pPr>
              <a:buFontTx/>
              <a:buChar char="-"/>
            </a:pPr>
            <a:r>
              <a:rPr lang="en-IE" dirty="0" smtClean="0"/>
              <a:t>Bloody massacres during the civil war around Mucopia.</a:t>
            </a:r>
          </a:p>
          <a:p>
            <a:pPr>
              <a:buFontTx/>
              <a:buChar char="-"/>
            </a:pPr>
            <a:r>
              <a:rPr lang="en-IE" dirty="0" smtClean="0"/>
              <a:t>Napharama active during civil war</a:t>
            </a:r>
          </a:p>
          <a:p>
            <a:pPr>
              <a:buFontTx/>
              <a:buChar char="-"/>
            </a:pPr>
            <a:r>
              <a:rPr lang="en-IE" dirty="0" smtClean="0"/>
              <a:t>(Outside) people attribute high criminal energy, witchcraft and superstition to the people of Inhassunge.</a:t>
            </a:r>
          </a:p>
          <a:p>
            <a:pPr>
              <a:buFontTx/>
              <a:buChar char="-"/>
            </a:pPr>
            <a:r>
              <a:rPr lang="en-IE" dirty="0" smtClean="0"/>
              <a:t>Provincial NGOs consulted identified witchcraft accusation as the biggest civil society challenge in the province </a:t>
            </a:r>
            <a:r>
              <a:rPr lang="en-IE" dirty="0" err="1" smtClean="0"/>
              <a:t>Zambezia</a:t>
            </a:r>
            <a:r>
              <a:rPr lang="en-IE" dirty="0" smtClean="0"/>
              <a:t>, directing us to </a:t>
            </a:r>
            <a:r>
              <a:rPr lang="en-IE" dirty="0" err="1" smtClean="0"/>
              <a:t>Inhassunge</a:t>
            </a:r>
            <a:r>
              <a:rPr lang="en-IE" dirty="0" smtClean="0"/>
              <a:t>.</a:t>
            </a:r>
          </a:p>
          <a:p>
            <a:pPr>
              <a:buFontTx/>
              <a:buChar char="-"/>
            </a:pPr>
            <a:r>
              <a:rPr lang="en-IE" dirty="0" smtClean="0"/>
              <a:t>The most recognized district level civil society actor is the ‘nucleo dos pastores’. </a:t>
            </a:r>
          </a:p>
          <a:p>
            <a:pPr>
              <a:buFontTx/>
              <a:buChar char="-"/>
            </a:pPr>
            <a:r>
              <a:rPr lang="en-IE" dirty="0"/>
              <a:t>Various threats to people’s livelihoods and economic situation over the last 5 – 10 years. </a:t>
            </a:r>
          </a:p>
          <a:p>
            <a:pPr>
              <a:buFontTx/>
              <a:buChar char="-"/>
            </a:pPr>
            <a:endParaRPr lang="en-IE" dirty="0" smtClean="0"/>
          </a:p>
          <a:p>
            <a:pPr>
              <a:buFontTx/>
              <a:buChar char="-"/>
            </a:pPr>
            <a:endParaRPr lang="en-IE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5</a:t>
            </a:r>
            <a:r>
              <a:rPr lang="en-IE" dirty="0" smtClean="0"/>
              <a:t>. </a:t>
            </a:r>
            <a:r>
              <a:rPr lang="en-IE" dirty="0" smtClean="0"/>
              <a:t>People’s responses  I: </a:t>
            </a:r>
            <a:br>
              <a:rPr lang="en-IE" dirty="0" smtClean="0"/>
            </a:br>
            <a:r>
              <a:rPr lang="en-IE" dirty="0" smtClean="0"/>
              <a:t>Crisis of representation and Resignation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24536"/>
          </a:xfrm>
        </p:spPr>
        <p:txBody>
          <a:bodyPr>
            <a:normAutofit/>
          </a:bodyPr>
          <a:lstStyle/>
          <a:p>
            <a:r>
              <a:rPr lang="en-IE" sz="4000" dirty="0" smtClean="0"/>
              <a:t>Loss of citizenship.</a:t>
            </a:r>
          </a:p>
          <a:p>
            <a:r>
              <a:rPr lang="en-IE" sz="4000" dirty="0" smtClean="0"/>
              <a:t>Social exclusion and feeling of injustice and impunity</a:t>
            </a:r>
          </a:p>
          <a:p>
            <a:r>
              <a:rPr lang="en-IE" sz="4000" dirty="0" smtClean="0"/>
              <a:t>Loss of values and demoralization</a:t>
            </a:r>
          </a:p>
          <a:p>
            <a:r>
              <a:rPr lang="en-IE" sz="4000" dirty="0" smtClean="0"/>
              <a:t>Fears</a:t>
            </a:r>
          </a:p>
          <a:p>
            <a:r>
              <a:rPr lang="en-IE" sz="4000" dirty="0"/>
              <a:t>Mistrust against foreigners. </a:t>
            </a:r>
          </a:p>
          <a:p>
            <a:pPr marL="0" indent="0">
              <a:buNone/>
            </a:pPr>
            <a:endParaRPr lang="en-IE" sz="4000" dirty="0" smtClean="0"/>
          </a:p>
          <a:p>
            <a:endParaRPr lang="en-IE" sz="4000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218258"/>
          </a:xfrm>
        </p:spPr>
        <p:txBody>
          <a:bodyPr>
            <a:normAutofit fontScale="90000"/>
          </a:bodyPr>
          <a:lstStyle/>
          <a:p>
            <a:r>
              <a:rPr lang="en-IE" dirty="0"/>
              <a:t>5</a:t>
            </a:r>
            <a:r>
              <a:rPr lang="en-IE" dirty="0" smtClean="0"/>
              <a:t>. </a:t>
            </a:r>
            <a:r>
              <a:rPr lang="en-IE" dirty="0" smtClean="0"/>
              <a:t>People’s responses II: </a:t>
            </a:r>
            <a:br>
              <a:rPr lang="en-IE" dirty="0" smtClean="0"/>
            </a:br>
            <a:r>
              <a:rPr lang="en-IE" dirty="0" smtClean="0"/>
              <a:t>Collective Action through violent protest and conflict, religious revelations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852936"/>
            <a:ext cx="8363272" cy="3273227"/>
          </a:xfrm>
        </p:spPr>
        <p:txBody>
          <a:bodyPr>
            <a:normAutofit lnSpcReduction="10000"/>
          </a:bodyPr>
          <a:lstStyle/>
          <a:p>
            <a:r>
              <a:rPr lang="en-IE" sz="3600" dirty="0" smtClean="0"/>
              <a:t>Protest underpinned by violence (visible) and witchcraft (invisible). </a:t>
            </a:r>
            <a:endParaRPr lang="en-IE" sz="3600" dirty="0"/>
          </a:p>
          <a:p>
            <a:r>
              <a:rPr lang="en-IE" sz="3600" dirty="0" smtClean="0"/>
              <a:t>Religious and traditional ceremonies creating identity and protection (Increase in religious associations and appreciation of religious leaders).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76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“</a:t>
            </a:r>
            <a:r>
              <a:rPr lang="pt-BR" sz="3600" dirty="0"/>
              <a:t>A igreja e a minha defesa</a:t>
            </a:r>
            <a:r>
              <a:rPr lang="pt-BR" sz="3600" dirty="0" smtClean="0"/>
              <a:t>”</a:t>
            </a:r>
          </a:p>
          <a:p>
            <a:pPr marL="0" indent="0">
              <a:buNone/>
            </a:pPr>
            <a:r>
              <a:rPr lang="pt-BR" sz="3600" dirty="0" smtClean="0"/>
              <a:t>(Animador da Justice e Paz, Diocese de Nampula, 03.08.2015)</a:t>
            </a:r>
          </a:p>
          <a:p>
            <a:pPr marL="0" indent="0">
              <a:buNone/>
            </a:pPr>
            <a:r>
              <a:rPr lang="pt-BR" sz="3600" dirty="0" smtClean="0"/>
              <a:t>“Vale </a:t>
            </a:r>
            <a:r>
              <a:rPr lang="pt-BR" sz="3600" dirty="0"/>
              <a:t>a pena viver sem guerra, e depois só ficar em casa? É uma violência do governo. A população, jovens e outros, não se podem encontrar ou organizar, não é possível, o governo não </a:t>
            </a:r>
            <a:r>
              <a:rPr lang="pt-BR" sz="3600" dirty="0" smtClean="0"/>
              <a:t>aceite!”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(Anterior Naparama, Bingajira locality, March 2015)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97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50962"/>
              </p:ext>
            </p:extLst>
          </p:nvPr>
        </p:nvGraphicFramePr>
        <p:xfrm>
          <a:off x="1844" y="-55419"/>
          <a:ext cx="9142156" cy="6858001"/>
        </p:xfrm>
        <a:graphic>
          <a:graphicData uri="http://schemas.openxmlformats.org/drawingml/2006/table">
            <a:tbl>
              <a:tblPr firstRow="1" firstCol="1" bandRow="1"/>
              <a:tblGrid>
                <a:gridCol w="4647335"/>
                <a:gridCol w="4494821"/>
              </a:tblGrid>
              <a:tr h="4748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SOCIEDADE </a:t>
                      </a:r>
                      <a:r>
                        <a:rPr lang="pt-PT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CIVIL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pt-PT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Inhassunge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</a:t>
                      </a:r>
                      <a:r>
                        <a:rPr lang="pt-PT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5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THEORY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927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2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Civil Society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(CS) =</a:t>
                      </a:r>
                      <a:r>
                        <a:rPr lang="en-US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Religious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society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 =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that’s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  <a:endParaRPr lang="pt-PT" sz="2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shall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bring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Harmony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Peace;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CS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as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church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should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front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defending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human</a:t>
                      </a:r>
                      <a:r>
                        <a:rPr lang="pt-PT" sz="2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rights</a:t>
                      </a:r>
                      <a:r>
                        <a:rPr lang="pt-PT" sz="2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ollaboration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church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government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attitudes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Need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mobilize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without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possiblity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articulate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problems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political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religion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cry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help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Inoperational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solidarity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 </a:t>
                      </a:r>
                      <a:r>
                        <a:rPr lang="pt-PT" sz="2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community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leaders,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religious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leaders,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regulos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associations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Assumes its</a:t>
                      </a:r>
                      <a:r>
                        <a:rPr lang="pt-PT" sz="2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role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Supports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local justice;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Confronts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problems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CS =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people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that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work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Local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citizenship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Organized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structure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Leadership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22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sucess</a:t>
                      </a:r>
                      <a:r>
                        <a:rPr lang="pt-PT" sz="2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41874"/>
              </p:ext>
            </p:extLst>
          </p:nvPr>
        </p:nvGraphicFramePr>
        <p:xfrm>
          <a:off x="1907705" y="76357"/>
          <a:ext cx="5328592" cy="670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7761106" imgH="9763267" progId="Word.Document.8">
                  <p:embed/>
                </p:oleObj>
              </mc:Choice>
              <mc:Fallback>
                <p:oleObj name="Document" r:id="rId3" imgW="7761106" imgH="9763267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5" y="76357"/>
                        <a:ext cx="5328592" cy="6703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6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16842"/>
              </p:ext>
            </p:extLst>
          </p:nvPr>
        </p:nvGraphicFramePr>
        <p:xfrm>
          <a:off x="1979712" y="55563"/>
          <a:ext cx="5256213" cy="680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5829103" imgH="7543564" progId="AcroExch.Document.11">
                  <p:embed/>
                </p:oleObj>
              </mc:Choice>
              <mc:Fallback>
                <p:oleObj name="Acrobat Document" r:id="rId3" imgW="5829103" imgH="7543564" progId="AcroExch.Document.11">
                  <p:embed/>
                  <p:pic>
                    <p:nvPicPr>
                      <p:cNvPr id="0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5563"/>
                        <a:ext cx="5256213" cy="680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7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en-IE" dirty="0"/>
              <a:t>6</a:t>
            </a:r>
            <a:r>
              <a:rPr lang="en-IE" dirty="0" smtClean="0"/>
              <a:t>. </a:t>
            </a:r>
            <a:r>
              <a:rPr lang="en-IE" dirty="0" smtClean="0"/>
              <a:t>Mistaken Assumptions?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44616"/>
          </a:xfrm>
        </p:spPr>
        <p:txBody>
          <a:bodyPr>
            <a:normAutofit fontScale="85000" lnSpcReduction="10000"/>
          </a:bodyPr>
          <a:lstStyle/>
          <a:p>
            <a:r>
              <a:rPr lang="en-IE" dirty="0" smtClean="0"/>
              <a:t>INGOs act as ‘intermediaries’ without social base and representative status.</a:t>
            </a:r>
          </a:p>
          <a:p>
            <a:r>
              <a:rPr lang="en-IE" dirty="0" smtClean="0"/>
              <a:t>National NGOs divided into apolitical service-delivery function and advocacy orientated ‘watchdog’ role vice versa the state with no representative status</a:t>
            </a:r>
            <a:r>
              <a:rPr lang="en-IE" dirty="0"/>
              <a:t> </a:t>
            </a:r>
            <a:r>
              <a:rPr lang="en-IE" dirty="0" smtClean="0"/>
              <a:t>and little relevance at district level.</a:t>
            </a:r>
          </a:p>
          <a:p>
            <a:r>
              <a:rPr lang="en-IE" dirty="0" smtClean="0"/>
              <a:t>Membership based civil society organizations  increasingly fragmented.</a:t>
            </a:r>
          </a:p>
          <a:p>
            <a:r>
              <a:rPr lang="en-IE" dirty="0"/>
              <a:t>Local associational life and citizens’ engagement affected by political party lines</a:t>
            </a:r>
            <a:r>
              <a:rPr lang="en-IE" dirty="0" smtClean="0"/>
              <a:t>.</a:t>
            </a:r>
          </a:p>
          <a:p>
            <a:r>
              <a:rPr lang="en-IE" dirty="0" smtClean="0"/>
              <a:t>‘Traditional’ representative, the REGULO, often politically co-opted, hence provoking a local governance crises.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Religious leaders taking on representative roles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5" y="13855"/>
            <a:ext cx="8219256" cy="1830969"/>
          </a:xfrm>
        </p:spPr>
        <p:txBody>
          <a:bodyPr>
            <a:normAutofit fontScale="90000"/>
          </a:bodyPr>
          <a:lstStyle/>
          <a:p>
            <a:r>
              <a:rPr lang="pt-PT" dirty="0"/>
              <a:t>7</a:t>
            </a:r>
            <a:r>
              <a:rPr lang="pt-PT" dirty="0" smtClean="0"/>
              <a:t>. </a:t>
            </a:r>
            <a:r>
              <a:rPr lang="pt-PT" dirty="0" smtClean="0"/>
              <a:t>POLITICS OF PLACE &amp; </a:t>
            </a:r>
            <a:br>
              <a:rPr lang="pt-PT" dirty="0" smtClean="0"/>
            </a:br>
            <a:r>
              <a:rPr lang="pt-PT" dirty="0" smtClean="0"/>
              <a:t>QUESTIONING OF HEGEMONY (1/2)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435280" cy="515719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t-PT" dirty="0" err="1" smtClean="0"/>
              <a:t>Defence</a:t>
            </a:r>
            <a:r>
              <a:rPr lang="pt-PT" dirty="0" smtClean="0"/>
              <a:t> of place (</a:t>
            </a:r>
            <a:r>
              <a:rPr lang="pt-PT" dirty="0" err="1" smtClean="0"/>
              <a:t>land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culture</a:t>
            </a:r>
            <a:r>
              <a:rPr lang="pt-PT" dirty="0" smtClean="0"/>
              <a:t>) - fundamental </a:t>
            </a:r>
            <a:r>
              <a:rPr lang="pt-PT" dirty="0" err="1" smtClean="0"/>
              <a:t>motivation</a:t>
            </a:r>
            <a:r>
              <a:rPr lang="pt-PT" dirty="0" smtClean="0"/>
              <a:t> for </a:t>
            </a:r>
            <a:r>
              <a:rPr lang="pt-PT" dirty="0" err="1" smtClean="0"/>
              <a:t>collective</a:t>
            </a:r>
            <a:r>
              <a:rPr lang="pt-PT" dirty="0" smtClean="0"/>
              <a:t> </a:t>
            </a:r>
            <a:r>
              <a:rPr lang="pt-PT" dirty="0" err="1" smtClean="0"/>
              <a:t>action</a:t>
            </a:r>
            <a:r>
              <a:rPr lang="pt-PT" dirty="0" smtClean="0"/>
              <a:t> in Mozambique.</a:t>
            </a:r>
          </a:p>
          <a:p>
            <a:pPr marL="514350" indent="-514350">
              <a:buAutoNum type="arabicPeriod"/>
            </a:pPr>
            <a:r>
              <a:rPr lang="pt-PT" dirty="0" err="1"/>
              <a:t>T</a:t>
            </a:r>
            <a:r>
              <a:rPr lang="pt-PT" dirty="0" err="1" smtClean="0"/>
              <a:t>opographie</a:t>
            </a:r>
            <a:r>
              <a:rPr lang="pt-PT" dirty="0" smtClean="0"/>
              <a:t> of “</a:t>
            </a:r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civil </a:t>
            </a:r>
            <a:r>
              <a:rPr lang="pt-PT" dirty="0" err="1" smtClean="0"/>
              <a:t>society</a:t>
            </a:r>
            <a:r>
              <a:rPr lang="pt-PT" dirty="0" smtClean="0"/>
              <a:t>” </a:t>
            </a:r>
            <a:r>
              <a:rPr lang="pt-PT" dirty="0" err="1" smtClean="0"/>
              <a:t>may</a:t>
            </a:r>
            <a:r>
              <a:rPr lang="pt-PT" dirty="0" smtClean="0"/>
              <a:t> no </a:t>
            </a:r>
            <a:r>
              <a:rPr lang="pt-PT" dirty="0" err="1" smtClean="0"/>
              <a:t>longer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relevant</a:t>
            </a:r>
            <a:r>
              <a:rPr lang="pt-PT" dirty="0" smtClean="0"/>
              <a:t> in local </a:t>
            </a:r>
            <a:r>
              <a:rPr lang="pt-PT" dirty="0" err="1" smtClean="0"/>
              <a:t>politics</a:t>
            </a:r>
            <a:r>
              <a:rPr lang="pt-PT" dirty="0" smtClean="0"/>
              <a:t>. </a:t>
            </a:r>
          </a:p>
          <a:p>
            <a:pPr marL="514350" indent="-514350">
              <a:buAutoNum type="arabicPeriod" startAt="3"/>
            </a:pPr>
            <a:r>
              <a:rPr lang="pt-PT" dirty="0" err="1" smtClean="0"/>
              <a:t>Rethinking</a:t>
            </a:r>
            <a:r>
              <a:rPr lang="pt-PT" dirty="0" smtClean="0"/>
              <a:t> </a:t>
            </a:r>
            <a:r>
              <a:rPr lang="pt-PT" dirty="0" err="1" smtClean="0"/>
              <a:t>community</a:t>
            </a:r>
            <a:r>
              <a:rPr lang="pt-PT" dirty="0" smtClean="0"/>
              <a:t> </a:t>
            </a:r>
            <a:r>
              <a:rPr lang="pt-PT" dirty="0" err="1" smtClean="0"/>
              <a:t>into</a:t>
            </a:r>
            <a:r>
              <a:rPr lang="pt-PT" dirty="0" smtClean="0"/>
              <a:t> </a:t>
            </a:r>
            <a:r>
              <a:rPr lang="pt-PT" dirty="0" err="1" smtClean="0"/>
              <a:t>politics</a:t>
            </a:r>
            <a:r>
              <a:rPr lang="pt-PT" dirty="0" smtClean="0"/>
              <a:t> of place  as well as a </a:t>
            </a:r>
            <a:r>
              <a:rPr lang="pt-PT" dirty="0" err="1" smtClean="0"/>
              <a:t>flexible</a:t>
            </a:r>
            <a:r>
              <a:rPr lang="pt-PT" dirty="0" smtClean="0"/>
              <a:t> </a:t>
            </a:r>
            <a:r>
              <a:rPr lang="pt-PT" dirty="0" err="1" smtClean="0"/>
              <a:t>space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evoluation</a:t>
            </a:r>
            <a:r>
              <a:rPr lang="pt-PT" dirty="0" smtClean="0"/>
              <a:t> of </a:t>
            </a:r>
            <a:r>
              <a:rPr lang="pt-PT" dirty="0" err="1" smtClean="0"/>
              <a:t>common</a:t>
            </a:r>
            <a:r>
              <a:rPr lang="pt-PT" dirty="0" smtClean="0"/>
              <a:t> social-</a:t>
            </a:r>
            <a:r>
              <a:rPr lang="pt-PT" dirty="0" err="1" smtClean="0"/>
              <a:t>spiritual</a:t>
            </a:r>
            <a:r>
              <a:rPr lang="pt-PT" dirty="0" smtClean="0"/>
              <a:t> </a:t>
            </a:r>
            <a:r>
              <a:rPr lang="pt-PT" dirty="0" err="1" smtClean="0"/>
              <a:t>values</a:t>
            </a:r>
            <a:r>
              <a:rPr lang="pt-PT" dirty="0" smtClean="0"/>
              <a:t>:</a:t>
            </a:r>
          </a:p>
          <a:p>
            <a:pPr marL="0" indent="0">
              <a:buNone/>
            </a:pPr>
            <a:r>
              <a:rPr lang="pt-PT" dirty="0" smtClean="0"/>
              <a:t>“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conceive</a:t>
            </a:r>
            <a:r>
              <a:rPr lang="pt-PT" dirty="0" smtClean="0"/>
              <a:t> </a:t>
            </a:r>
            <a:r>
              <a:rPr lang="pt-PT" dirty="0" err="1" smtClean="0"/>
              <a:t>places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place-</a:t>
            </a:r>
            <a:r>
              <a:rPr lang="pt-PT" dirty="0" err="1" smtClean="0"/>
              <a:t>based</a:t>
            </a:r>
            <a:r>
              <a:rPr lang="pt-PT" dirty="0" smtClean="0"/>
              <a:t> </a:t>
            </a:r>
            <a:r>
              <a:rPr lang="pt-PT" dirty="0" err="1" smtClean="0"/>
              <a:t>knowledge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practice</a:t>
            </a:r>
            <a:r>
              <a:rPr lang="pt-PT" dirty="0" smtClean="0"/>
              <a:t> </a:t>
            </a:r>
            <a:r>
              <a:rPr lang="pt-PT" dirty="0" err="1" smtClean="0"/>
              <a:t>not</a:t>
            </a:r>
            <a:r>
              <a:rPr lang="pt-PT" dirty="0" smtClean="0"/>
              <a:t> as a </a:t>
            </a:r>
            <a:r>
              <a:rPr lang="pt-PT" dirty="0" err="1" smtClean="0"/>
              <a:t>legacy</a:t>
            </a:r>
            <a:r>
              <a:rPr lang="pt-PT" dirty="0" smtClean="0"/>
              <a:t> of  </a:t>
            </a:r>
            <a:r>
              <a:rPr lang="pt-PT" dirty="0" err="1" smtClean="0"/>
              <a:t>history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geography</a:t>
            </a:r>
            <a:r>
              <a:rPr lang="pt-PT" dirty="0" smtClean="0"/>
              <a:t>, </a:t>
            </a:r>
            <a:r>
              <a:rPr lang="pt-PT" dirty="0" err="1" smtClean="0"/>
              <a:t>but</a:t>
            </a:r>
            <a:r>
              <a:rPr lang="pt-PT" dirty="0" smtClean="0"/>
              <a:t> as a </a:t>
            </a:r>
            <a:r>
              <a:rPr lang="pt-PT" dirty="0" err="1" smtClean="0"/>
              <a:t>project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can </a:t>
            </a:r>
            <a:r>
              <a:rPr lang="pt-PT" dirty="0" err="1" smtClean="0"/>
              <a:t>construct</a:t>
            </a:r>
            <a:r>
              <a:rPr lang="pt-PT" dirty="0" smtClean="0"/>
              <a:t> </a:t>
            </a:r>
            <a:r>
              <a:rPr lang="pt-PT" dirty="0" err="1" smtClean="0"/>
              <a:t>new</a:t>
            </a:r>
            <a:r>
              <a:rPr lang="pt-PT" dirty="0" smtClean="0"/>
              <a:t> </a:t>
            </a:r>
            <a:r>
              <a:rPr lang="pt-PT" dirty="0" err="1" smtClean="0"/>
              <a:t>contexts</a:t>
            </a:r>
            <a:r>
              <a:rPr lang="pt-PT" dirty="0" smtClean="0"/>
              <a:t> for </a:t>
            </a:r>
            <a:r>
              <a:rPr lang="pt-PT" dirty="0" err="1" smtClean="0"/>
              <a:t>political</a:t>
            </a:r>
            <a:r>
              <a:rPr lang="pt-PT" dirty="0" smtClean="0"/>
              <a:t> </a:t>
            </a:r>
            <a:r>
              <a:rPr lang="pt-PT" dirty="0" err="1" smtClean="0"/>
              <a:t>thinking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production</a:t>
            </a:r>
            <a:r>
              <a:rPr lang="pt-PT" dirty="0" smtClean="0"/>
              <a:t> of </a:t>
            </a:r>
            <a:r>
              <a:rPr lang="pt-PT" dirty="0" err="1" smtClean="0"/>
              <a:t>knowledge</a:t>
            </a:r>
            <a:r>
              <a:rPr lang="pt-PT" dirty="0" smtClean="0"/>
              <a:t>” (</a:t>
            </a:r>
            <a:r>
              <a:rPr lang="pt-PT" dirty="0" err="1" smtClean="0"/>
              <a:t>Dirlik</a:t>
            </a:r>
            <a:r>
              <a:rPr lang="pt-PT" dirty="0" smtClean="0"/>
              <a:t>, 1998)</a:t>
            </a:r>
          </a:p>
        </p:txBody>
      </p:sp>
    </p:spTree>
    <p:extLst>
      <p:ext uri="{BB962C8B-B14F-4D97-AF65-F5344CB8AC3E}">
        <p14:creationId xmlns:p14="http://schemas.microsoft.com/office/powerpoint/2010/main" val="38278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7</a:t>
            </a:r>
            <a:r>
              <a:rPr lang="en-IE" dirty="0" smtClean="0"/>
              <a:t>. </a:t>
            </a:r>
            <a:r>
              <a:rPr lang="en-IE" dirty="0"/>
              <a:t>POLITICS OF PLACE &amp; </a:t>
            </a:r>
            <a:br>
              <a:rPr lang="en-IE" dirty="0"/>
            </a:br>
            <a:r>
              <a:rPr lang="en-IE" dirty="0"/>
              <a:t>QUESTIONING OF HEGEMONY </a:t>
            </a:r>
            <a:r>
              <a:rPr lang="en-IE" dirty="0" smtClean="0"/>
              <a:t>(2/2</a:t>
            </a:r>
            <a:r>
              <a:rPr lang="en-IE" dirty="0"/>
              <a:t>)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4. Place becomes essential to the critique of how economic development is advanced, and the imagination of alternatives.</a:t>
            </a:r>
          </a:p>
          <a:p>
            <a:pPr marL="0" indent="0">
              <a:buNone/>
            </a:pPr>
            <a:r>
              <a:rPr lang="en-US" dirty="0" smtClean="0"/>
              <a:t>5. Gender, race and ethnicity become both potential dividers and sources of unification.</a:t>
            </a:r>
          </a:p>
          <a:p>
            <a:pPr marL="0" indent="0">
              <a:buNone/>
            </a:pPr>
            <a:r>
              <a:rPr lang="en-US" dirty="0" smtClean="0"/>
              <a:t>6. Urgency to consider culture and politics as a prime weapon in the struggle over hegemony.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Defendo o valor económico, mas dou primazia ao politico. Ainda mais, primazia ao homem que vive nas diferentes comunidades da região, que antes de ser regional ou nacional, e étnica e ‘comunitaria’!“ (</a:t>
            </a:r>
            <a:r>
              <a:rPr lang="pt-BR" dirty="0" smtClean="0"/>
              <a:t>Ngoenha, 1992)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Content: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IE" dirty="0" smtClean="0"/>
              <a:t>Research Framework </a:t>
            </a:r>
          </a:p>
          <a:p>
            <a:pPr marL="514350" indent="-514350">
              <a:buAutoNum type="arabicPeriod"/>
            </a:pPr>
            <a:r>
              <a:rPr lang="en-IE" dirty="0" smtClean="0"/>
              <a:t>State – Society</a:t>
            </a:r>
          </a:p>
          <a:p>
            <a:pPr marL="514350" indent="-514350">
              <a:buAutoNum type="arabicPeriod"/>
            </a:pPr>
            <a:r>
              <a:rPr lang="en-IE" dirty="0" smtClean="0"/>
              <a:t>Data collection</a:t>
            </a:r>
          </a:p>
          <a:p>
            <a:pPr marL="514350" indent="-514350">
              <a:buAutoNum type="arabicPeriod"/>
            </a:pPr>
            <a:r>
              <a:rPr lang="en-IE" dirty="0" smtClean="0"/>
              <a:t>Zambezia Province and case study district Inhassunge</a:t>
            </a:r>
          </a:p>
          <a:p>
            <a:pPr marL="514350" indent="-514350">
              <a:buAutoNum type="arabicPeriod"/>
            </a:pPr>
            <a:r>
              <a:rPr lang="en-IE" dirty="0" smtClean="0"/>
              <a:t>People’s responses</a:t>
            </a:r>
          </a:p>
          <a:p>
            <a:pPr marL="514350" indent="-514350">
              <a:buAutoNum type="arabicPeriod"/>
            </a:pPr>
            <a:r>
              <a:rPr lang="en-IE" dirty="0" smtClean="0"/>
              <a:t>Mistaken assumptions</a:t>
            </a:r>
          </a:p>
          <a:p>
            <a:pPr marL="514350" indent="-514350">
              <a:buAutoNum type="arabicPeriod"/>
            </a:pPr>
            <a:r>
              <a:rPr lang="en-IE" dirty="0" smtClean="0"/>
              <a:t>Politics of place and questioning of hegemony</a:t>
            </a:r>
          </a:p>
          <a:p>
            <a:pPr marL="0" indent="0">
              <a:buNone/>
            </a:pPr>
            <a:endParaRPr lang="en-IE" dirty="0" smtClean="0"/>
          </a:p>
          <a:p>
            <a:pPr marL="514350" indent="-514350">
              <a:buAutoNum type="arabicPeriod"/>
            </a:pPr>
            <a:endParaRPr lang="en-IE" dirty="0" smtClean="0"/>
          </a:p>
          <a:p>
            <a:pPr marL="514350" indent="-514350">
              <a:buAutoNum type="arabicPeriod"/>
            </a:pPr>
            <a:endParaRPr lang="en-IE" dirty="0" smtClean="0"/>
          </a:p>
          <a:p>
            <a:pPr marL="514350" indent="-514350">
              <a:buAutoNum type="arabicPeriod"/>
            </a:pPr>
            <a:endParaRPr lang="en-IE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1. Research Framework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53732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 smtClean="0"/>
              <a:t>Main research question:</a:t>
            </a:r>
          </a:p>
          <a:p>
            <a:pPr marL="0" indent="0">
              <a:buNone/>
            </a:pPr>
            <a:r>
              <a:rPr lang="en-IE" dirty="0"/>
              <a:t>What are the main and overlapping concepts of civil society present in Mozambique? Who participates and who is excluded, why?</a:t>
            </a:r>
          </a:p>
          <a:p>
            <a:pPr marL="0" indent="0">
              <a:buNone/>
            </a:pPr>
            <a:r>
              <a:rPr lang="en-IE" u="sng" dirty="0" smtClean="0"/>
              <a:t>Sub-question:</a:t>
            </a:r>
            <a:r>
              <a:rPr lang="en-IE" dirty="0" smtClean="0"/>
              <a:t> How </a:t>
            </a:r>
            <a:r>
              <a:rPr lang="en-IE" dirty="0"/>
              <a:t>do marginalized citizens react in situations where they can’t </a:t>
            </a:r>
            <a:r>
              <a:rPr lang="en-IE" dirty="0" smtClean="0"/>
              <a:t>organize  social </a:t>
            </a:r>
            <a:r>
              <a:rPr lang="en-IE" dirty="0"/>
              <a:t>protest, where state power and control is overwhelming</a:t>
            </a:r>
            <a:r>
              <a:rPr lang="en-IE" dirty="0" smtClean="0"/>
              <a:t>?</a:t>
            </a:r>
          </a:p>
          <a:p>
            <a:pPr marL="0" indent="0">
              <a:buNone/>
            </a:pPr>
            <a:r>
              <a:rPr lang="en-IE" b="1" dirty="0" smtClean="0"/>
              <a:t>Research approach:</a:t>
            </a:r>
            <a:endParaRPr lang="en-IE" b="1" dirty="0"/>
          </a:p>
          <a:p>
            <a:pPr marL="0" indent="0">
              <a:buNone/>
            </a:pPr>
            <a:r>
              <a:rPr lang="en-IE" dirty="0"/>
              <a:t>Qualitative research guided by grounded theory</a:t>
            </a:r>
          </a:p>
          <a:p>
            <a:pPr marL="0" indent="0">
              <a:buNone/>
            </a:pPr>
            <a:r>
              <a:rPr lang="en-IE" dirty="0" smtClean="0"/>
              <a:t>Evolving </a:t>
            </a:r>
            <a:r>
              <a:rPr lang="en-IE" dirty="0"/>
              <a:t>research theme and questions based on theoretical sampling:</a:t>
            </a:r>
            <a:endParaRPr lang="en-IE" dirty="0" smtClean="0"/>
          </a:p>
          <a:p>
            <a:r>
              <a:rPr lang="en-IE" dirty="0" smtClean="0"/>
              <a:t>Focus on sub-national level </a:t>
            </a:r>
          </a:p>
          <a:p>
            <a:r>
              <a:rPr lang="en-IE" dirty="0" smtClean="0"/>
              <a:t>Case study approach at district/locality level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kleiblt\Desktop\PhD2\Case study Inhassunge docs\Foto Inhassunge RUDE\20150329_1038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764127" cy="61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042028"/>
              </p:ext>
            </p:extLst>
          </p:nvPr>
        </p:nvGraphicFramePr>
        <p:xfrm>
          <a:off x="1691680" y="0"/>
          <a:ext cx="6111173" cy="710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7600226" imgH="8850293" progId="Word.Document.12">
                  <p:embed/>
                </p:oleObj>
              </mc:Choice>
              <mc:Fallback>
                <p:oleObj name="Document" r:id="rId3" imgW="7600226" imgH="8850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0"/>
                        <a:ext cx="6111173" cy="7104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1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2</a:t>
            </a:r>
            <a:r>
              <a:rPr lang="en-IE" dirty="0" smtClean="0"/>
              <a:t>. State – Society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PARPA – part of ‘governance reform’ – reduces the role of the state and brings it into ‘balance’ with civil society (see also Carter Center 1990, Hyden and Bratton 1992, World Bank 1989, 1992)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ASSUMPTION:</a:t>
            </a:r>
            <a:br>
              <a:rPr lang="en-IE" dirty="0" smtClean="0">
                <a:solidFill>
                  <a:srgbClr val="FF0000"/>
                </a:solidFill>
              </a:rPr>
            </a:br>
            <a:r>
              <a:rPr lang="en-IE" dirty="0" smtClean="0"/>
              <a:t>-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smtClean="0"/>
              <a:t>Local voluntary associations and ‘grassroots’ organizations will help people to meet their own needs and press their interests against the state.</a:t>
            </a:r>
          </a:p>
          <a:p>
            <a:pPr marL="0" indent="0">
              <a:buNone/>
            </a:pPr>
            <a:r>
              <a:rPr lang="en-IE" dirty="0" smtClean="0"/>
              <a:t>- Democratization, a strong civil society and Development is interconnected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2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17172"/>
              </p:ext>
            </p:extLst>
          </p:nvPr>
        </p:nvGraphicFramePr>
        <p:xfrm>
          <a:off x="13257" y="188640"/>
          <a:ext cx="6444208" cy="2996952"/>
        </p:xfrm>
        <a:graphic>
          <a:graphicData uri="http://schemas.openxmlformats.org/drawingml/2006/table">
            <a:tbl>
              <a:tblPr firstRow="1" firstCol="1" bandRow="1"/>
              <a:tblGrid>
                <a:gridCol w="6444208"/>
              </a:tblGrid>
              <a:tr h="899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Research Phase 2: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Research trip to Maputo, Mozambique: Key informant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interviews</a:t>
                      </a:r>
                      <a:r>
                        <a:rPr lang="en-US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mixed focal group discussion: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 August – 12 September 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97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Maputo city: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exploratory interviews: 10 (9 male, 1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focus group discussions: 1 (8 male and 1 female participant)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	                    3. Data collection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58724"/>
              </p:ext>
            </p:extLst>
          </p:nvPr>
        </p:nvGraphicFramePr>
        <p:xfrm>
          <a:off x="1865617" y="1988840"/>
          <a:ext cx="7282072" cy="5138753"/>
        </p:xfrm>
        <a:graphic>
          <a:graphicData uri="http://schemas.openxmlformats.org/drawingml/2006/table">
            <a:tbl>
              <a:tblPr firstRow="1" firstCol="1" bandRow="1"/>
              <a:tblGrid>
                <a:gridCol w="7282072"/>
              </a:tblGrid>
              <a:tr h="949174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Research phase 3: Research trip to Maputo and </a:t>
                      </a:r>
                      <a:r>
                        <a:rPr lang="en-GB" sz="1600" dirty="0" err="1">
                          <a:effectLst/>
                          <a:latin typeface="Times New Roman"/>
                          <a:cs typeface="Times New Roman"/>
                        </a:rPr>
                        <a:t>Quelimane</a:t>
                      </a: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, Mozambique: Key informant interviews, focus group discussion, EU civil society actor mapping and case study development: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1 – 14 February 2015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63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Maputo city: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intensive interviews: 7 (5 male and 2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exploratory interviews: 1 (female)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exploratory group interview: 1 (2 female, 1 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Quelimane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city, </a:t>
                      </a: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Zambézia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province: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semi-structured interviews: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(male)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group-interviews:  2 (4 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focus group discussions: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(26 male and 17 female)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Mocuba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town, </a:t>
                      </a: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Zambézia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province: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focus group discussions: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(20 participants – gender unknown)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Interviews (individual and group):12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Focus group discussions:                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research participants:                    79 (37 male, 22 female, 20 unknown gender)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7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692588"/>
              </p:ext>
            </p:extLst>
          </p:nvPr>
        </p:nvGraphicFramePr>
        <p:xfrm>
          <a:off x="0" y="0"/>
          <a:ext cx="9144000" cy="6900672"/>
        </p:xfrm>
        <a:graphic>
          <a:graphicData uri="http://schemas.openxmlformats.org/drawingml/2006/table">
            <a:tbl>
              <a:tblPr firstRow="1" firstCol="1" bandRow="1"/>
              <a:tblGrid>
                <a:gridCol w="9144000"/>
              </a:tblGrid>
              <a:tr h="726996"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Research phase 4: Research trip to </a:t>
                      </a:r>
                      <a:r>
                        <a:rPr lang="en-GB" sz="1600" dirty="0" err="1">
                          <a:effectLst/>
                          <a:latin typeface="Times New Roman"/>
                          <a:cs typeface="Times New Roman"/>
                        </a:rPr>
                        <a:t>Zambezia</a:t>
                      </a: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 Province, Mozambique: 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Intensive individual and group interviews, focus group discussions and observation: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cs typeface="Times New Roman"/>
                        </a:rPr>
                        <a:t>20 March – 18 April 2015</a:t>
                      </a:r>
                      <a:endParaRPr lang="en-US" sz="1600" dirty="0">
                        <a:effectLst/>
                        <a:latin typeface="Calibri"/>
                      </a:endParaRPr>
                    </a:p>
                  </a:txBody>
                  <a:tcPr marL="48466" marR="4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131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Quelimane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City, </a:t>
                      </a: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Zambézia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Province: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intensive individual interviews: 7 (5 male and 2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Mucopia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(district town), </a:t>
                      </a: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Inhassunge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district, </a:t>
                      </a:r>
                      <a:r>
                        <a:rPr lang="en-GB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Zambézia</a:t>
                      </a:r>
                      <a:r>
                        <a:rPr lang="en-GB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Province: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intensive individual interviews: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 (9 male and 2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group-interviews:  4 (26 male and 15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Gonhane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locality, </a:t>
                      </a: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Inhassunge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district, </a:t>
                      </a: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Zambézia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Province: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intensive individual interviews: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(2 men and 3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group-interviews: 1 (5 men)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Bingajira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locality, </a:t>
                      </a: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Inhassunge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district, </a:t>
                      </a:r>
                      <a:r>
                        <a:rPr lang="en-US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Zambézia</a:t>
                      </a:r>
                      <a:r>
                        <a:rPr lang="en-US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Province: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intensive individual interviews: 7 (6 male and 1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group-interviews: 1 (2 male and 1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focused community debates: 1 (2 male and 1 female)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Olinda </a:t>
                      </a:r>
                      <a:r>
                        <a:rPr lang="pt-PT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locality</a:t>
                      </a:r>
                      <a:r>
                        <a:rPr lang="pt-PT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pt-PT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Inhassunge</a:t>
                      </a:r>
                      <a:r>
                        <a:rPr lang="pt-PT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district</a:t>
                      </a:r>
                      <a:r>
                        <a:rPr lang="pt-PT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Zambézia </a:t>
                      </a:r>
                      <a:r>
                        <a:rPr lang="pt-PT" sz="1600" u="sng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Province</a:t>
                      </a:r>
                      <a:r>
                        <a:rPr lang="pt-PT" sz="16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Number of focused community debates: 3 (there was at times a great flux of people joining the group so that it was not possible to take numbers, approximately 20 – 30 people attended each debate whilst the discourse was dominated by community leaders)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Interviews (individual and group):  36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Focused community debates:            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Observations:                                   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research participants:                       82 (57 male, 25female)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Note: The participants of the community debate are not included.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466" marR="48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4. Zambezia Province and case study district Inhassunge 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IE" dirty="0" smtClean="0"/>
              <a:t>Mozambique is a Presidential Republic with centralized decision-making. FRELIMO in power since independence (1975). 16 years of brutal civil war (1976 - 1992). After a one party system (marxist-lenist orientation), constitution reformed, economic reforms and multi-party elections (1994). </a:t>
            </a:r>
          </a:p>
          <a:p>
            <a:pPr>
              <a:buFontTx/>
              <a:buChar char="-"/>
            </a:pPr>
            <a:r>
              <a:rPr lang="en-IE" dirty="0" smtClean="0"/>
              <a:t>Zambezia Province considered as an oppositional place ‘provincia rebelte’. In 2014 elections RENAMO gained majority of votes (also Nampula, Tete, Manica, Sofala).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1350</Words>
  <Application>Microsoft Office PowerPoint</Application>
  <PresentationFormat>Apresentação no Ecrã (4:3)</PresentationFormat>
  <Paragraphs>149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2" baseType="lpstr">
      <vt:lpstr>Tema do Office</vt:lpstr>
      <vt:lpstr>Document</vt:lpstr>
      <vt:lpstr>Acrobat Document</vt:lpstr>
      <vt:lpstr>   “¿Sociedade civil? Somos todos nós!”  Civil Society, Development and Social     Transformation in Mozambique  Tanja Kleibl, Dublin City University, DSAI Conference 2015  </vt:lpstr>
      <vt:lpstr>Content:</vt:lpstr>
      <vt:lpstr>1. Research Framework</vt:lpstr>
      <vt:lpstr>Apresentação do PowerPoint</vt:lpstr>
      <vt:lpstr>Apresentação do PowerPoint</vt:lpstr>
      <vt:lpstr>2. State – Society </vt:lpstr>
      <vt:lpstr>                     3. Data collection</vt:lpstr>
      <vt:lpstr>Apresentação do PowerPoint</vt:lpstr>
      <vt:lpstr>4. Zambezia Province and case study district Inhassunge </vt:lpstr>
      <vt:lpstr>4. Zambezia Province and case study  district Inhassunge </vt:lpstr>
      <vt:lpstr>5. People’s responses  I:  Crisis of representation and Resignation</vt:lpstr>
      <vt:lpstr>5. People’s responses II:  Collective Action through violent protest and conflict, religious revelations</vt:lpstr>
      <vt:lpstr>Apresentação do PowerPoint</vt:lpstr>
      <vt:lpstr>Apresentação do PowerPoint</vt:lpstr>
      <vt:lpstr>Apresentação do PowerPoint</vt:lpstr>
      <vt:lpstr>Apresentação do PowerPoint</vt:lpstr>
      <vt:lpstr>6. Mistaken Assumptions? </vt:lpstr>
      <vt:lpstr>7. POLITICS OF PLACE &amp;  QUESTIONING OF HEGEMONY (1/2)</vt:lpstr>
      <vt:lpstr>7. POLITICS OF PLACE &amp;  QUESTIONING OF HEGEMONY (2/2)</vt:lpstr>
    </vt:vector>
  </TitlesOfParts>
  <Company>Dublin City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SOCIDADE CIVIL?  SOMOS TODOS NOS!</dc:title>
  <dc:creator>Dublin City University</dc:creator>
  <cp:lastModifiedBy>Dublin City University</cp:lastModifiedBy>
  <cp:revision>72</cp:revision>
  <dcterms:created xsi:type="dcterms:W3CDTF">2015-08-25T15:54:53Z</dcterms:created>
  <dcterms:modified xsi:type="dcterms:W3CDTF">2015-11-30T11:00:01Z</dcterms:modified>
</cp:coreProperties>
</file>