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harts/chart1.xml" ContentType="application/vnd.openxmlformats-officedocument.drawingml.chart+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6" r:id="rId5"/>
    <p:sldId id="259" r:id="rId6"/>
    <p:sldId id="260" r:id="rId7"/>
    <p:sldId id="269" r:id="rId8"/>
    <p:sldId id="261" r:id="rId9"/>
    <p:sldId id="268" r:id="rId10"/>
    <p:sldId id="267" r:id="rId11"/>
    <p:sldId id="262" r:id="rId12"/>
    <p:sldId id="264" r:id="rId13"/>
    <p:sldId id="270"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Tiernan" initials="AT" lastIdx="3" clrIdx="0"/>
  <p:cmAuthor id="1" name="Ezekiel Conteh" initials="E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Ellen's%20Library\PhD\Field%20Research\Field%20Research%203-SL%202014\Feedback%20presentation\Pie%20chart-Charges%20levied-all%205%20groups-May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Charges levied</c:v>
                </c:pt>
              </c:strCache>
            </c:strRef>
          </c:tx>
          <c:invertIfNegative val="0"/>
          <c:cat>
            <c:strRef>
              <c:f>Sheet1!$A$2:$A$6</c:f>
              <c:strCache>
                <c:ptCount val="5"/>
                <c:pt idx="0">
                  <c:v>Participatory M&amp;E</c:v>
                </c:pt>
                <c:pt idx="1">
                  <c:v>Community Monitoring</c:v>
                </c:pt>
                <c:pt idx="2">
                  <c:v>Non-Financial Awards</c:v>
                </c:pt>
                <c:pt idx="3">
                  <c:v>Control Group</c:v>
                </c:pt>
                <c:pt idx="4">
                  <c:v>Mixed Methods</c:v>
                </c:pt>
              </c:strCache>
            </c:strRef>
          </c:cat>
          <c:val>
            <c:numRef>
              <c:f>Sheet1!$B$2:$B$6</c:f>
              <c:numCache>
                <c:formatCode>General</c:formatCode>
                <c:ptCount val="5"/>
                <c:pt idx="0">
                  <c:v>1</c:v>
                </c:pt>
                <c:pt idx="1">
                  <c:v>6</c:v>
                </c:pt>
                <c:pt idx="2">
                  <c:v>5</c:v>
                </c:pt>
                <c:pt idx="3">
                  <c:v>4</c:v>
                </c:pt>
                <c:pt idx="4">
                  <c:v>8</c:v>
                </c:pt>
              </c:numCache>
            </c:numRef>
          </c:val>
        </c:ser>
        <c:ser>
          <c:idx val="1"/>
          <c:order val="1"/>
          <c:tx>
            <c:strRef>
              <c:f>Sheet1!$C$1</c:f>
              <c:strCache>
                <c:ptCount val="1"/>
                <c:pt idx="0">
                  <c:v>No charges</c:v>
                </c:pt>
              </c:strCache>
            </c:strRef>
          </c:tx>
          <c:invertIfNegative val="0"/>
          <c:cat>
            <c:strRef>
              <c:f>Sheet1!$A$2:$A$6</c:f>
              <c:strCache>
                <c:ptCount val="5"/>
                <c:pt idx="0">
                  <c:v>Participatory M&amp;E</c:v>
                </c:pt>
                <c:pt idx="1">
                  <c:v>Community Monitoring</c:v>
                </c:pt>
                <c:pt idx="2">
                  <c:v>Non-Financial Awards</c:v>
                </c:pt>
                <c:pt idx="3">
                  <c:v>Control Group</c:v>
                </c:pt>
                <c:pt idx="4">
                  <c:v>Mixed Methods</c:v>
                </c:pt>
              </c:strCache>
            </c:strRef>
          </c:cat>
          <c:val>
            <c:numRef>
              <c:f>Sheet1!$C$2:$C$6</c:f>
              <c:numCache>
                <c:formatCode>General</c:formatCode>
                <c:ptCount val="5"/>
                <c:pt idx="0">
                  <c:v>7</c:v>
                </c:pt>
                <c:pt idx="1">
                  <c:v>0</c:v>
                </c:pt>
                <c:pt idx="2">
                  <c:v>1</c:v>
                </c:pt>
                <c:pt idx="3">
                  <c:v>2</c:v>
                </c:pt>
                <c:pt idx="4">
                  <c:v>1</c:v>
                </c:pt>
              </c:numCache>
            </c:numRef>
          </c:val>
        </c:ser>
        <c:dLbls>
          <c:showLegendKey val="0"/>
          <c:showVal val="0"/>
          <c:showCatName val="0"/>
          <c:showSerName val="0"/>
          <c:showPercent val="0"/>
          <c:showBubbleSize val="0"/>
        </c:dLbls>
        <c:gapWidth val="150"/>
        <c:overlap val="100"/>
        <c:axId val="39573376"/>
        <c:axId val="40572800"/>
      </c:barChart>
      <c:catAx>
        <c:axId val="39573376"/>
        <c:scaling>
          <c:orientation val="minMax"/>
        </c:scaling>
        <c:delete val="0"/>
        <c:axPos val="b"/>
        <c:majorTickMark val="out"/>
        <c:minorTickMark val="none"/>
        <c:tickLblPos val="nextTo"/>
        <c:crossAx val="40572800"/>
        <c:crosses val="autoZero"/>
        <c:auto val="1"/>
        <c:lblAlgn val="ctr"/>
        <c:lblOffset val="100"/>
        <c:noMultiLvlLbl val="0"/>
      </c:catAx>
      <c:valAx>
        <c:axId val="40572800"/>
        <c:scaling>
          <c:orientation val="minMax"/>
        </c:scaling>
        <c:delete val="0"/>
        <c:axPos val="l"/>
        <c:majorGridlines/>
        <c:numFmt formatCode="General" sourceLinked="1"/>
        <c:majorTickMark val="out"/>
        <c:minorTickMark val="none"/>
        <c:tickLblPos val="nextTo"/>
        <c:crossAx val="39573376"/>
        <c:crosses val="autoZero"/>
        <c:crossBetween val="between"/>
      </c:valAx>
    </c:plotArea>
    <c:legend>
      <c:legendPos val="r"/>
      <c:layout/>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11-12T12:05:59.253" idx="2">
    <p:pos x="514" y="3283"/>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1-12T12:20:58.215" idx="3">
    <p:pos x="939" y="3959"/>
    <p:text>Do you mean health staff or SEND staff?</p:text>
  </p:cm>
  <p:cm authorId="1" dt="2015-11-13T12:53:26.075" idx="3">
    <p:pos x="5128" y="2518"/>
    <p:text>The NMJD project also reflects similar outcomes...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82B2E5-B922-43E6-B6A6-CDB44B9A48A0}" type="datetimeFigureOut">
              <a:rPr lang="en-IE" smtClean="0"/>
              <a:t>16/11/2015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5C8E4-BBFD-4F4D-8B7C-01513A77761E}" type="slidenum">
              <a:rPr lang="en-IE" smtClean="0"/>
              <a:t>‹#›</a:t>
            </a:fld>
            <a:endParaRPr lang="en-IE"/>
          </a:p>
        </p:txBody>
      </p:sp>
    </p:spTree>
    <p:extLst>
      <p:ext uri="{BB962C8B-B14F-4D97-AF65-F5344CB8AC3E}">
        <p14:creationId xmlns:p14="http://schemas.microsoft.com/office/powerpoint/2010/main" val="369239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When the free healthcare was introduced, all income was taken away from the clinic, and only the salaried health worker remains paid. In many clinics, the paid health worker has retained a lot of the previous staff because she cannot run the clinic. Traditional Birth Attendants, who were previously delivering as much as 70% of all babies in Sierra Leone, are now encouraged to work with the clinics to bring the pregnant women from their villages to deliver at the health facility. To encourage them, many are given a ‘job’ in the health centre, helping out with ante-natal care and growth monitoring of children under 5. So the current picture is as the cartoon on the right: One health worker in the clinic gets paid, often a second trained health worker is just out of training, so she is already on job placement, but may not get paid for up to 8-9 months. Others, such as the TBAs and vaccinator, are simply ‘helping out’. </a:t>
            </a:r>
          </a:p>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There is a Performance Based Finance system, a World Bank funded salary top-up programme designed to give some extra motivation to the health workers, and that contains a small fund for ‘volunteers’ who help in the clinics, but this is no more than 10US$ per quarter, so not a living wage for most of these other staff members. </a:t>
            </a:r>
            <a:endParaRPr lang="en-IE" dirty="0"/>
          </a:p>
        </p:txBody>
      </p:sp>
      <p:sp>
        <p:nvSpPr>
          <p:cNvPr id="4" name="Slide Number Placeholder 3"/>
          <p:cNvSpPr>
            <a:spLocks noGrp="1"/>
          </p:cNvSpPr>
          <p:nvPr>
            <p:ph type="sldNum" sz="quarter" idx="10"/>
          </p:nvPr>
        </p:nvSpPr>
        <p:spPr/>
        <p:txBody>
          <a:bodyPr/>
          <a:lstStyle/>
          <a:p>
            <a:fld id="{6EF28DDB-80D6-4B8D-BC61-833AE1F6B548}" type="slidenum">
              <a:rPr lang="en-IE" smtClean="0">
                <a:solidFill>
                  <a:prstClr val="black"/>
                </a:solidFill>
              </a:rPr>
              <a:pPr/>
              <a:t>7</a:t>
            </a:fld>
            <a:endParaRPr lang="en-IE">
              <a:solidFill>
                <a:prstClr val="black"/>
              </a:solidFill>
            </a:endParaRPr>
          </a:p>
        </p:txBody>
      </p:sp>
    </p:spTree>
    <p:extLst>
      <p:ext uri="{BB962C8B-B14F-4D97-AF65-F5344CB8AC3E}">
        <p14:creationId xmlns:p14="http://schemas.microsoft.com/office/powerpoint/2010/main" val="355008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20CD2A83-D1ED-493B-89E2-65F3C2D7901F}" type="datetimeFigureOut">
              <a:rPr lang="en-IE" smtClean="0"/>
              <a:t>16/11/2015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355922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0CD2A83-D1ED-493B-89E2-65F3C2D7901F}" type="datetimeFigureOut">
              <a:rPr lang="en-IE" smtClean="0"/>
              <a:t>16/11/2015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428947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0CD2A83-D1ED-493B-89E2-65F3C2D7901F}" type="datetimeFigureOut">
              <a:rPr lang="en-IE" smtClean="0"/>
              <a:t>16/11/2015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38652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0CD2A83-D1ED-493B-89E2-65F3C2D7901F}" type="datetimeFigureOut">
              <a:rPr lang="en-IE" smtClean="0"/>
              <a:t>16/11/2015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410468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D2A83-D1ED-493B-89E2-65F3C2D7901F}" type="datetimeFigureOut">
              <a:rPr lang="en-IE" smtClean="0"/>
              <a:t>16/11/2015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2671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20CD2A83-D1ED-493B-89E2-65F3C2D7901F}" type="datetimeFigureOut">
              <a:rPr lang="en-IE" smtClean="0"/>
              <a:t>16/11/2015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236787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20CD2A83-D1ED-493B-89E2-65F3C2D7901F}" type="datetimeFigureOut">
              <a:rPr lang="en-IE" smtClean="0"/>
              <a:t>16/11/2015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368671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0CD2A83-D1ED-493B-89E2-65F3C2D7901F}" type="datetimeFigureOut">
              <a:rPr lang="en-IE" smtClean="0"/>
              <a:t>16/11/2015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62274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D2A83-D1ED-493B-89E2-65F3C2D7901F}" type="datetimeFigureOut">
              <a:rPr lang="en-IE" smtClean="0"/>
              <a:t>16/11/2015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388048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D2A83-D1ED-493B-89E2-65F3C2D7901F}" type="datetimeFigureOut">
              <a:rPr lang="en-IE" smtClean="0"/>
              <a:t>16/11/2015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291098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D2A83-D1ED-493B-89E2-65F3C2D7901F}" type="datetimeFigureOut">
              <a:rPr lang="en-IE" smtClean="0"/>
              <a:t>16/11/2015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BE8D7A0-EE62-4BEA-8EE6-4E83C326A23B}" type="slidenum">
              <a:rPr lang="en-IE" smtClean="0"/>
              <a:t>‹#›</a:t>
            </a:fld>
            <a:endParaRPr lang="en-IE"/>
          </a:p>
        </p:txBody>
      </p:sp>
    </p:spTree>
    <p:extLst>
      <p:ext uri="{BB962C8B-B14F-4D97-AF65-F5344CB8AC3E}">
        <p14:creationId xmlns:p14="http://schemas.microsoft.com/office/powerpoint/2010/main" val="37921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D2A83-D1ED-493B-89E2-65F3C2D7901F}" type="datetimeFigureOut">
              <a:rPr lang="en-IE" smtClean="0"/>
              <a:t>16/11/2015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8D7A0-EE62-4BEA-8EE6-4E83C326A23B}" type="slidenum">
              <a:rPr lang="en-IE" smtClean="0"/>
              <a:t>‹#›</a:t>
            </a:fld>
            <a:endParaRPr lang="en-IE"/>
          </a:p>
        </p:txBody>
      </p:sp>
    </p:spTree>
    <p:extLst>
      <p:ext uri="{BB962C8B-B14F-4D97-AF65-F5344CB8AC3E}">
        <p14:creationId xmlns:p14="http://schemas.microsoft.com/office/powerpoint/2010/main" val="1436143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772400" cy="1470025"/>
          </a:xfrm>
        </p:spPr>
        <p:txBody>
          <a:bodyPr>
            <a:normAutofit fontScale="90000"/>
          </a:bodyPr>
          <a:lstStyle/>
          <a:p>
            <a:r>
              <a:rPr lang="en-IE" b="1" dirty="0"/>
              <a:t>Evidence based research in action: </a:t>
            </a:r>
            <a:r>
              <a:rPr lang="en-IE" b="1" dirty="0" smtClean="0"/>
              <a:t>Exploring social accountability and improving intervention outcomes through field based research collaboration</a:t>
            </a:r>
            <a:endParaRPr lang="en-IE" dirty="0"/>
          </a:p>
        </p:txBody>
      </p:sp>
      <p:sp>
        <p:nvSpPr>
          <p:cNvPr id="3" name="Subtitle 2"/>
          <p:cNvSpPr>
            <a:spLocks noGrp="1"/>
          </p:cNvSpPr>
          <p:nvPr>
            <p:ph type="subTitle" idx="1"/>
          </p:nvPr>
        </p:nvSpPr>
        <p:spPr>
          <a:xfrm>
            <a:off x="1371600" y="4293096"/>
            <a:ext cx="6400800" cy="1944216"/>
          </a:xfrm>
        </p:spPr>
        <p:txBody>
          <a:bodyPr>
            <a:normAutofit fontScale="70000" lnSpcReduction="20000"/>
          </a:bodyPr>
          <a:lstStyle/>
          <a:p>
            <a:r>
              <a:rPr lang="en-IE" b="1" dirty="0" smtClean="0">
                <a:solidFill>
                  <a:schemeClr val="tx1">
                    <a:lumMod val="65000"/>
                    <a:lumOff val="35000"/>
                  </a:schemeClr>
                </a:solidFill>
              </a:rPr>
              <a:t>Presentation by Pieternella </a:t>
            </a:r>
            <a:r>
              <a:rPr lang="en-IE" b="1" dirty="0">
                <a:solidFill>
                  <a:schemeClr val="tx1">
                    <a:lumMod val="65000"/>
                    <a:lumOff val="35000"/>
                  </a:schemeClr>
                </a:solidFill>
              </a:rPr>
              <a:t>Pieterse and </a:t>
            </a:r>
            <a:r>
              <a:rPr lang="en-IE" b="1" dirty="0" err="1">
                <a:solidFill>
                  <a:schemeClr val="tx1">
                    <a:lumMod val="65000"/>
                    <a:lumOff val="35000"/>
                  </a:schemeClr>
                </a:solidFill>
              </a:rPr>
              <a:t>Alix</a:t>
            </a:r>
            <a:r>
              <a:rPr lang="en-IE" b="1" dirty="0">
                <a:solidFill>
                  <a:schemeClr val="tx1">
                    <a:lumMod val="65000"/>
                    <a:lumOff val="35000"/>
                  </a:schemeClr>
                </a:solidFill>
              </a:rPr>
              <a:t> </a:t>
            </a:r>
            <a:r>
              <a:rPr lang="en-IE" b="1" dirty="0" err="1" smtClean="0">
                <a:solidFill>
                  <a:schemeClr val="tx1">
                    <a:lumMod val="65000"/>
                    <a:lumOff val="35000"/>
                  </a:schemeClr>
                </a:solidFill>
              </a:rPr>
              <a:t>Tiernan</a:t>
            </a:r>
            <a:r>
              <a:rPr lang="en-IE" b="1" dirty="0" smtClean="0">
                <a:solidFill>
                  <a:schemeClr val="tx1">
                    <a:lumMod val="65000"/>
                    <a:lumOff val="35000"/>
                  </a:schemeClr>
                </a:solidFill>
              </a:rPr>
              <a:t> </a:t>
            </a:r>
          </a:p>
          <a:p>
            <a:endParaRPr lang="en-IE" b="1" dirty="0" smtClean="0">
              <a:solidFill>
                <a:schemeClr val="tx1">
                  <a:lumMod val="65000"/>
                  <a:lumOff val="35000"/>
                </a:schemeClr>
              </a:solidFill>
            </a:endParaRPr>
          </a:p>
          <a:p>
            <a:r>
              <a:rPr lang="en-IE" b="1" dirty="0" smtClean="0">
                <a:solidFill>
                  <a:schemeClr val="tx1">
                    <a:lumMod val="65000"/>
                    <a:lumOff val="35000"/>
                  </a:schemeClr>
                </a:solidFill>
              </a:rPr>
              <a:t>Research conducted with </a:t>
            </a:r>
            <a:r>
              <a:rPr lang="en-IE" b="1" dirty="0">
                <a:solidFill>
                  <a:schemeClr val="tx1">
                    <a:lumMod val="65000"/>
                    <a:lumOff val="35000"/>
                  </a:schemeClr>
                </a:solidFill>
              </a:rPr>
              <a:t>support from </a:t>
            </a:r>
            <a:endParaRPr lang="en-IE" b="1" dirty="0" smtClean="0">
              <a:solidFill>
                <a:schemeClr val="tx1">
                  <a:lumMod val="65000"/>
                  <a:lumOff val="35000"/>
                </a:schemeClr>
              </a:solidFill>
            </a:endParaRPr>
          </a:p>
          <a:p>
            <a:r>
              <a:rPr lang="en-IE" b="1" dirty="0" smtClean="0">
                <a:solidFill>
                  <a:schemeClr val="tx1">
                    <a:lumMod val="65000"/>
                    <a:lumOff val="35000"/>
                  </a:schemeClr>
                </a:solidFill>
              </a:rPr>
              <a:t>Joseph </a:t>
            </a:r>
            <a:r>
              <a:rPr lang="en-IE" b="1" dirty="0" err="1">
                <a:solidFill>
                  <a:schemeClr val="tx1">
                    <a:lumMod val="65000"/>
                    <a:lumOff val="35000"/>
                  </a:schemeClr>
                </a:solidFill>
              </a:rPr>
              <a:t>Ayamga</a:t>
            </a:r>
            <a:r>
              <a:rPr lang="en-IE" b="1" dirty="0">
                <a:solidFill>
                  <a:schemeClr val="tx1">
                    <a:lumMod val="65000"/>
                    <a:lumOff val="35000"/>
                  </a:schemeClr>
                </a:solidFill>
              </a:rPr>
              <a:t>, Christian Aid Sierra Leone staff, </a:t>
            </a:r>
            <a:endParaRPr lang="en-IE" b="1" dirty="0" smtClean="0">
              <a:solidFill>
                <a:schemeClr val="tx1">
                  <a:lumMod val="65000"/>
                  <a:lumOff val="35000"/>
                </a:schemeClr>
              </a:solidFill>
            </a:endParaRPr>
          </a:p>
          <a:p>
            <a:r>
              <a:rPr lang="en-IE" b="1" dirty="0">
                <a:solidFill>
                  <a:schemeClr val="tx1">
                    <a:lumMod val="65000"/>
                    <a:lumOff val="35000"/>
                  </a:schemeClr>
                </a:solidFill>
              </a:rPr>
              <a:t>a</a:t>
            </a:r>
            <a:r>
              <a:rPr lang="en-IE" b="1" dirty="0" smtClean="0">
                <a:solidFill>
                  <a:schemeClr val="tx1">
                    <a:lumMod val="65000"/>
                    <a:lumOff val="35000"/>
                  </a:schemeClr>
                </a:solidFill>
              </a:rPr>
              <a:t>nd Christian Aid Ireland staff.</a:t>
            </a:r>
            <a:endParaRPr lang="en-IE" dirty="0">
              <a:solidFill>
                <a:schemeClr val="tx1">
                  <a:lumMod val="65000"/>
                  <a:lumOff val="35000"/>
                </a:schemeClr>
              </a:solidFill>
            </a:endParaRPr>
          </a:p>
          <a:p>
            <a:endParaRPr lang="en-IE" dirty="0">
              <a:solidFill>
                <a:schemeClr val="tx1">
                  <a:lumMod val="65000"/>
                  <a:lumOff val="35000"/>
                </a:schemeClr>
              </a:solidFill>
            </a:endParaRPr>
          </a:p>
          <a:p>
            <a:endParaRPr lang="en-IE" dirty="0"/>
          </a:p>
        </p:txBody>
      </p:sp>
    </p:spTree>
    <p:extLst>
      <p:ext uri="{BB962C8B-B14F-4D97-AF65-F5344CB8AC3E}">
        <p14:creationId xmlns:p14="http://schemas.microsoft.com/office/powerpoint/2010/main" val="417518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87025"/>
            <a:ext cx="8424936" cy="6370975"/>
          </a:xfrm>
          <a:prstGeom prst="rect">
            <a:avLst/>
          </a:prstGeom>
        </p:spPr>
        <p:txBody>
          <a:bodyPr wrap="square">
            <a:spAutoFit/>
          </a:bodyPr>
          <a:lstStyle/>
          <a:p>
            <a:pPr>
              <a:buClr>
                <a:srgbClr val="00B050"/>
              </a:buClr>
            </a:pPr>
            <a:r>
              <a:rPr lang="en-IE" sz="2400" b="1" u="sng" dirty="0"/>
              <a:t>Key findings:</a:t>
            </a:r>
          </a:p>
          <a:p>
            <a:pPr>
              <a:buClr>
                <a:srgbClr val="00B050"/>
              </a:buClr>
            </a:pPr>
            <a:endParaRPr lang="en-IE" sz="2000" dirty="0" smtClean="0"/>
          </a:p>
          <a:p>
            <a:pPr>
              <a:buClr>
                <a:srgbClr val="00B050"/>
              </a:buClr>
            </a:pPr>
            <a:r>
              <a:rPr lang="en-IE" sz="2400" dirty="0" smtClean="0"/>
              <a:t>Research </a:t>
            </a:r>
            <a:r>
              <a:rPr lang="en-IE" sz="2400" dirty="0"/>
              <a:t>findings revealed how </a:t>
            </a:r>
            <a:r>
              <a:rPr lang="en-IE" sz="2400" dirty="0" smtClean="0"/>
              <a:t>high levels of corruption and </a:t>
            </a:r>
            <a:r>
              <a:rPr lang="en-IE" sz="2400" dirty="0"/>
              <a:t>post-conflict environment influences which SA components work </a:t>
            </a:r>
            <a:r>
              <a:rPr lang="en-IE" sz="2400" dirty="0" smtClean="0"/>
              <a:t>best, but also design of the project and quality of the implementation</a:t>
            </a:r>
            <a:endParaRPr lang="en-IE" sz="2400" dirty="0"/>
          </a:p>
          <a:p>
            <a:pPr>
              <a:buClr>
                <a:srgbClr val="00B050"/>
              </a:buClr>
            </a:pPr>
            <a:endParaRPr lang="en-IE" sz="2000" dirty="0" smtClean="0"/>
          </a:p>
          <a:p>
            <a:pPr marL="342900" indent="-342900">
              <a:buClr>
                <a:srgbClr val="00B050"/>
              </a:buClr>
              <a:buFont typeface="Wingdings" panose="05000000000000000000" pitchFamily="2" charset="2"/>
              <a:buChar char="Ø"/>
            </a:pPr>
            <a:r>
              <a:rPr lang="en-IE" sz="2400" dirty="0" smtClean="0"/>
              <a:t>SEND </a:t>
            </a:r>
            <a:r>
              <a:rPr lang="en-IE" sz="2400" dirty="0"/>
              <a:t>project most effective in reducing illegal payments for healthcare and overall most effective in improving healthcare delivery. </a:t>
            </a:r>
          </a:p>
          <a:p>
            <a:endParaRPr lang="en-IE" sz="2000" dirty="0"/>
          </a:p>
          <a:p>
            <a:r>
              <a:rPr lang="en-IE" sz="2400" u="sng" dirty="0"/>
              <a:t>Factors leading to effective SA outcomes (</a:t>
            </a:r>
            <a:r>
              <a:rPr lang="en-IE" sz="2400" u="sng" dirty="0" err="1"/>
              <a:t>eg</a:t>
            </a:r>
            <a:r>
              <a:rPr lang="en-IE" sz="2400" u="sng" dirty="0"/>
              <a:t>. SEND approach)</a:t>
            </a:r>
          </a:p>
          <a:p>
            <a:pPr marL="342900" indent="-342900">
              <a:buClr>
                <a:srgbClr val="00B050"/>
              </a:buClr>
              <a:buFont typeface="Wingdings" panose="05000000000000000000" pitchFamily="2" charset="2"/>
              <a:buChar char="ü"/>
            </a:pPr>
            <a:r>
              <a:rPr lang="en-IE" sz="2400" dirty="0"/>
              <a:t>Offering </a:t>
            </a:r>
            <a:r>
              <a:rPr lang="en-IE" sz="2400" b="1" dirty="0"/>
              <a:t>strong incentives to change</a:t>
            </a:r>
          </a:p>
          <a:p>
            <a:pPr marL="342900" indent="-342900">
              <a:buClr>
                <a:srgbClr val="00B050"/>
              </a:buClr>
              <a:buFont typeface="Wingdings" panose="05000000000000000000" pitchFamily="2" charset="2"/>
              <a:buChar char="ü"/>
            </a:pPr>
            <a:r>
              <a:rPr lang="en-IE" sz="2400" b="1" dirty="0"/>
              <a:t>Awards</a:t>
            </a:r>
            <a:r>
              <a:rPr lang="en-IE" sz="2400" dirty="0"/>
              <a:t> for best performing clinic motived all healthcare staff</a:t>
            </a:r>
          </a:p>
          <a:p>
            <a:pPr marL="342900" indent="-342900">
              <a:buClr>
                <a:srgbClr val="00B050"/>
              </a:buClr>
              <a:buFont typeface="Wingdings" panose="05000000000000000000" pitchFamily="2" charset="2"/>
              <a:buChar char="ü"/>
            </a:pPr>
            <a:r>
              <a:rPr lang="en-IE" sz="2400" dirty="0"/>
              <a:t>PM&amp;E </a:t>
            </a:r>
            <a:r>
              <a:rPr lang="en-IE" sz="2400" b="1" dirty="0"/>
              <a:t>implemented professionally</a:t>
            </a:r>
            <a:r>
              <a:rPr lang="en-IE" sz="2400" dirty="0"/>
              <a:t>, staff knew project well</a:t>
            </a:r>
          </a:p>
          <a:p>
            <a:pPr marL="342900" indent="-342900">
              <a:buClr>
                <a:srgbClr val="00B050"/>
              </a:buClr>
              <a:buFont typeface="Wingdings" panose="05000000000000000000" pitchFamily="2" charset="2"/>
              <a:buChar char="ü"/>
            </a:pPr>
            <a:r>
              <a:rPr lang="en-IE" sz="2400" dirty="0"/>
              <a:t>Intervention had </a:t>
            </a:r>
            <a:r>
              <a:rPr lang="en-IE" sz="2400" b="1" dirty="0"/>
              <a:t>strong links with authorities, media</a:t>
            </a:r>
          </a:p>
          <a:p>
            <a:pPr marL="342900" indent="-342900">
              <a:buClr>
                <a:srgbClr val="00B050"/>
              </a:buClr>
              <a:buFont typeface="Wingdings" panose="05000000000000000000" pitchFamily="2" charset="2"/>
              <a:buChar char="ü"/>
            </a:pPr>
            <a:r>
              <a:rPr lang="en-IE" sz="2400" b="1" dirty="0"/>
              <a:t>Power and political awareness </a:t>
            </a:r>
            <a:r>
              <a:rPr lang="en-IE" sz="2400" dirty="0"/>
              <a:t>was prioritised in project design</a:t>
            </a:r>
          </a:p>
          <a:p>
            <a:pPr marL="342900" indent="-342900">
              <a:buClr>
                <a:srgbClr val="00B050"/>
              </a:buClr>
              <a:buFont typeface="Wingdings" panose="05000000000000000000" pitchFamily="2" charset="2"/>
              <a:buChar char="ü"/>
            </a:pPr>
            <a:r>
              <a:rPr lang="en-IE" sz="2400" b="1" dirty="0"/>
              <a:t>Staff motivation </a:t>
            </a:r>
            <a:r>
              <a:rPr lang="en-IE" sz="2400" dirty="0"/>
              <a:t>– even non-financial award inspired change</a:t>
            </a:r>
            <a:r>
              <a:rPr lang="en-IE" sz="2400" dirty="0" smtClean="0"/>
              <a:t>!</a:t>
            </a:r>
            <a:endParaRPr lang="en-IE" sz="2400" dirty="0"/>
          </a:p>
        </p:txBody>
      </p:sp>
    </p:spTree>
    <p:extLst>
      <p:ext uri="{BB962C8B-B14F-4D97-AF65-F5344CB8AC3E}">
        <p14:creationId xmlns:p14="http://schemas.microsoft.com/office/powerpoint/2010/main" val="386232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5262979"/>
          </a:xfrm>
          <a:prstGeom prst="rect">
            <a:avLst/>
          </a:prstGeom>
          <a:noFill/>
        </p:spPr>
        <p:txBody>
          <a:bodyPr wrap="square" rtlCol="0">
            <a:spAutoFit/>
          </a:bodyPr>
          <a:lstStyle/>
          <a:p>
            <a:endParaRPr lang="en-IE" sz="2400" dirty="0" smtClean="0"/>
          </a:p>
          <a:p>
            <a:r>
              <a:rPr lang="en-IE" sz="2400" u="sng" dirty="0" smtClean="0"/>
              <a:t>Factors </a:t>
            </a:r>
            <a:r>
              <a:rPr lang="en-IE" sz="2400" u="sng" dirty="0"/>
              <a:t>that did not seem to result in effective SA outcomes</a:t>
            </a:r>
          </a:p>
          <a:p>
            <a:pPr marL="342900" indent="-342900">
              <a:buClr>
                <a:srgbClr val="FF0000"/>
              </a:buClr>
              <a:buFont typeface="Calibri" panose="020F0502020204030204" pitchFamily="34" charset="0"/>
              <a:buChar char="X"/>
            </a:pPr>
            <a:r>
              <a:rPr lang="en-IE" sz="2400" b="1" dirty="0"/>
              <a:t>Access to information</a:t>
            </a:r>
            <a:r>
              <a:rPr lang="en-IE" sz="2400" dirty="0"/>
              <a:t> </a:t>
            </a:r>
            <a:r>
              <a:rPr lang="en-IE" sz="2400" dirty="0" smtClean="0"/>
              <a:t>proved </a:t>
            </a:r>
            <a:r>
              <a:rPr lang="en-IE" sz="2400" dirty="0"/>
              <a:t>to be ineffective if citizens do not feel empowered to use the information to hold health workers accountable</a:t>
            </a:r>
          </a:p>
          <a:p>
            <a:pPr marL="342900" indent="-342900">
              <a:buClr>
                <a:srgbClr val="FF0000"/>
              </a:buClr>
              <a:buFont typeface="Calibri" panose="020F0502020204030204" pitchFamily="34" charset="0"/>
              <a:buChar char="X"/>
            </a:pPr>
            <a:r>
              <a:rPr lang="en-IE" sz="2400" b="1" dirty="0"/>
              <a:t>Citizen engagement/level of participation </a:t>
            </a:r>
            <a:r>
              <a:rPr lang="en-IE" sz="2400" dirty="0"/>
              <a:t>was equally ineffective for same reason</a:t>
            </a:r>
          </a:p>
          <a:p>
            <a:endParaRPr lang="en-IE" sz="2400" dirty="0" smtClean="0"/>
          </a:p>
          <a:p>
            <a:r>
              <a:rPr lang="en-IE" sz="2400" u="sng" dirty="0"/>
              <a:t>Why was NMJD’s SA intervention less successful?</a:t>
            </a:r>
          </a:p>
          <a:p>
            <a:pPr marL="342900" indent="-342900">
              <a:buClr>
                <a:srgbClr val="FF0000"/>
              </a:buClr>
              <a:buFont typeface="Calibri" panose="020F0502020204030204" pitchFamily="34" charset="0"/>
              <a:buChar char="X"/>
            </a:pPr>
            <a:r>
              <a:rPr lang="en-IE" sz="2400" b="1" dirty="0"/>
              <a:t>External factors were not taken into account </a:t>
            </a:r>
            <a:r>
              <a:rPr lang="en-IE" sz="2400" dirty="0"/>
              <a:t>adequately in project design, </a:t>
            </a:r>
            <a:r>
              <a:rPr lang="en-IE" sz="2400" dirty="0" err="1"/>
              <a:t>eg</a:t>
            </a:r>
            <a:r>
              <a:rPr lang="en-IE" sz="2400" dirty="0"/>
              <a:t>. power relations, other actors, and political economy </a:t>
            </a:r>
            <a:endParaRPr lang="en-IE" sz="2400" b="1" dirty="0"/>
          </a:p>
          <a:p>
            <a:pPr marL="342900" indent="-342900">
              <a:buClr>
                <a:srgbClr val="FF0000"/>
              </a:buClr>
              <a:buFont typeface="Calibri" panose="020F0502020204030204" pitchFamily="34" charset="0"/>
              <a:buChar char="X"/>
            </a:pPr>
            <a:r>
              <a:rPr lang="en-IE" sz="2400" dirty="0"/>
              <a:t>Research uncovered that implementation of programme was undermined by </a:t>
            </a:r>
            <a:r>
              <a:rPr lang="en-IE" sz="2400" b="1" dirty="0"/>
              <a:t>NMJD staff lack of </a:t>
            </a:r>
            <a:r>
              <a:rPr lang="en-IE" sz="2400" b="1" dirty="0" smtClean="0"/>
              <a:t>training.</a:t>
            </a:r>
            <a:endParaRPr lang="en-IE" sz="2400" b="1" dirty="0"/>
          </a:p>
        </p:txBody>
      </p:sp>
    </p:spTree>
    <p:extLst>
      <p:ext uri="{BB962C8B-B14F-4D97-AF65-F5344CB8AC3E}">
        <p14:creationId xmlns:p14="http://schemas.microsoft.com/office/powerpoint/2010/main" val="2975972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3" y="380956"/>
            <a:ext cx="7325673" cy="5262979"/>
          </a:xfrm>
          <a:prstGeom prst="rect">
            <a:avLst/>
          </a:prstGeom>
          <a:noFill/>
        </p:spPr>
        <p:txBody>
          <a:bodyPr wrap="square" rtlCol="0">
            <a:spAutoFit/>
          </a:bodyPr>
          <a:lstStyle/>
          <a:p>
            <a:r>
              <a:rPr lang="en-IE" sz="2400" u="sng" dirty="0"/>
              <a:t>How did the research help to address </a:t>
            </a:r>
            <a:r>
              <a:rPr lang="en-IE" sz="2400" u="sng" dirty="0" smtClean="0"/>
              <a:t>weaknesses in NMJD approach?</a:t>
            </a:r>
            <a:endParaRPr lang="en-IE" sz="2400" u="sng" dirty="0"/>
          </a:p>
          <a:p>
            <a:pPr marL="342900" indent="-342900">
              <a:buFont typeface="Wingdings" panose="05000000000000000000" pitchFamily="2" charset="2"/>
              <a:buChar char="Ø"/>
            </a:pPr>
            <a:r>
              <a:rPr lang="en-IE" sz="2400" dirty="0"/>
              <a:t>The intervention provided great insights into community dynamics and power imbalances between citizens and service </a:t>
            </a:r>
            <a:r>
              <a:rPr lang="en-IE" sz="2400" dirty="0" smtClean="0"/>
              <a:t>providers</a:t>
            </a:r>
          </a:p>
          <a:p>
            <a:pPr marL="342900" indent="-342900">
              <a:buFont typeface="Wingdings" panose="05000000000000000000" pitchFamily="2" charset="2"/>
              <a:buChar char="Ø"/>
            </a:pPr>
            <a:r>
              <a:rPr lang="en-IE" sz="2400" dirty="0" smtClean="0"/>
              <a:t>The </a:t>
            </a:r>
            <a:r>
              <a:rPr lang="en-IE" sz="2400" dirty="0"/>
              <a:t>research visit report was used as midterm review and </a:t>
            </a:r>
            <a:r>
              <a:rPr lang="en-IE" sz="2400" dirty="0" smtClean="0"/>
              <a:t>identified some opportunities of improving programme actions to learn from initial research findings</a:t>
            </a:r>
          </a:p>
          <a:p>
            <a:pPr marL="342900" indent="-342900">
              <a:buFont typeface="Wingdings" panose="05000000000000000000" pitchFamily="2" charset="2"/>
              <a:buChar char="Ø"/>
            </a:pPr>
            <a:r>
              <a:rPr lang="en-IE" sz="2400" dirty="0" smtClean="0"/>
              <a:t>NMJD took on board a number of suggested changes and the final programme evaluation has found evidence of improved programme outcomes (see next slide)</a:t>
            </a:r>
          </a:p>
          <a:p>
            <a:endParaRPr lang="en-IE" sz="2400" b="1" u="sng" dirty="0" smtClean="0"/>
          </a:p>
        </p:txBody>
      </p:sp>
    </p:spTree>
    <p:extLst>
      <p:ext uri="{BB962C8B-B14F-4D97-AF65-F5344CB8AC3E}">
        <p14:creationId xmlns:p14="http://schemas.microsoft.com/office/powerpoint/2010/main" val="287267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20" y="476672"/>
            <a:ext cx="8712968" cy="7201972"/>
          </a:xfrm>
          <a:prstGeom prst="rect">
            <a:avLst/>
          </a:prstGeom>
        </p:spPr>
        <p:txBody>
          <a:bodyPr wrap="square">
            <a:spAutoFit/>
          </a:bodyPr>
          <a:lstStyle/>
          <a:p>
            <a:pPr marL="342900" lvl="0" indent="-342900">
              <a:buFont typeface="Wingdings" panose="05000000000000000000" pitchFamily="2" charset="2"/>
              <a:buChar char="Ø"/>
            </a:pPr>
            <a:r>
              <a:rPr lang="en-IE" sz="2300" u="sng" dirty="0">
                <a:solidFill>
                  <a:prstClr val="black"/>
                </a:solidFill>
              </a:rPr>
              <a:t>NMJD took on board a number of suggested changes</a:t>
            </a:r>
            <a:r>
              <a:rPr lang="en-IE" sz="2300" dirty="0">
                <a:solidFill>
                  <a:prstClr val="black"/>
                </a:solidFill>
              </a:rPr>
              <a:t>:</a:t>
            </a:r>
          </a:p>
          <a:p>
            <a:pPr marL="800100" lvl="1" indent="-342900">
              <a:buFont typeface="Wingdings" panose="05000000000000000000" pitchFamily="2" charset="2"/>
              <a:buChar char="§"/>
            </a:pPr>
            <a:r>
              <a:rPr lang="en-IE" sz="2300" dirty="0"/>
              <a:t>NMJD staff </a:t>
            </a:r>
            <a:r>
              <a:rPr lang="en-IE" sz="2300" dirty="0" smtClean="0"/>
              <a:t>received </a:t>
            </a:r>
            <a:r>
              <a:rPr lang="en-IE" sz="2300" dirty="0" smtClean="0">
                <a:solidFill>
                  <a:srgbClr val="0070C0"/>
                </a:solidFill>
              </a:rPr>
              <a:t>additional </a:t>
            </a:r>
            <a:r>
              <a:rPr lang="en-IE" sz="2300" dirty="0">
                <a:solidFill>
                  <a:srgbClr val="0070C0"/>
                </a:solidFill>
              </a:rPr>
              <a:t>M&amp;E </a:t>
            </a:r>
            <a:r>
              <a:rPr lang="en-IE" sz="2300" dirty="0" smtClean="0">
                <a:solidFill>
                  <a:srgbClr val="0070C0"/>
                </a:solidFill>
              </a:rPr>
              <a:t>training</a:t>
            </a:r>
            <a:r>
              <a:rPr lang="en-IE" sz="2300" dirty="0" smtClean="0">
                <a:solidFill>
                  <a:prstClr val="black"/>
                </a:solidFill>
              </a:rPr>
              <a:t>, communities </a:t>
            </a:r>
            <a:r>
              <a:rPr lang="en-IE" sz="2300" dirty="0">
                <a:solidFill>
                  <a:prstClr val="black"/>
                </a:solidFill>
              </a:rPr>
              <a:t>are now being visited </a:t>
            </a:r>
            <a:r>
              <a:rPr lang="en-IE" sz="2300" dirty="0" smtClean="0">
                <a:solidFill>
                  <a:prstClr val="black"/>
                </a:solidFill>
              </a:rPr>
              <a:t>regularly,  </a:t>
            </a:r>
            <a:r>
              <a:rPr lang="en-IE" sz="2300" dirty="0">
                <a:solidFill>
                  <a:prstClr val="black"/>
                </a:solidFill>
              </a:rPr>
              <a:t>a</a:t>
            </a:r>
            <a:r>
              <a:rPr lang="en-IE" sz="2300" dirty="0" smtClean="0">
                <a:solidFill>
                  <a:prstClr val="black"/>
                </a:solidFill>
              </a:rPr>
              <a:t>nd </a:t>
            </a:r>
            <a:r>
              <a:rPr lang="en-IE" sz="2300" dirty="0">
                <a:solidFill>
                  <a:prstClr val="black"/>
                </a:solidFill>
              </a:rPr>
              <a:t>animators are now based in the communities</a:t>
            </a:r>
          </a:p>
          <a:p>
            <a:pPr marL="800100" lvl="1" indent="-342900">
              <a:buFont typeface="Wingdings" panose="05000000000000000000" pitchFamily="2" charset="2"/>
              <a:buChar char="§"/>
            </a:pPr>
            <a:r>
              <a:rPr lang="en-IE" sz="2300" dirty="0" smtClean="0">
                <a:solidFill>
                  <a:prstClr val="black"/>
                </a:solidFill>
              </a:rPr>
              <a:t>CHMVGs </a:t>
            </a:r>
            <a:r>
              <a:rPr lang="en-IE" sz="2300" dirty="0">
                <a:solidFill>
                  <a:prstClr val="black"/>
                </a:solidFill>
              </a:rPr>
              <a:t>are </a:t>
            </a:r>
            <a:r>
              <a:rPr lang="en-IE" sz="2300" dirty="0" smtClean="0">
                <a:solidFill>
                  <a:prstClr val="black"/>
                </a:solidFill>
              </a:rPr>
              <a:t>now </a:t>
            </a:r>
            <a:r>
              <a:rPr lang="en-IE" sz="2300" dirty="0" smtClean="0">
                <a:solidFill>
                  <a:srgbClr val="0070C0"/>
                </a:solidFill>
              </a:rPr>
              <a:t>analysing data collected </a:t>
            </a:r>
            <a:r>
              <a:rPr lang="en-IE" sz="2300" dirty="0">
                <a:solidFill>
                  <a:prstClr val="black"/>
                </a:solidFill>
              </a:rPr>
              <a:t>and the health workers are engaged on the results. </a:t>
            </a:r>
            <a:r>
              <a:rPr lang="en-IE" sz="2300" dirty="0" smtClean="0">
                <a:solidFill>
                  <a:srgbClr val="0070C0"/>
                </a:solidFill>
              </a:rPr>
              <a:t>CHMVG leadership issues have been resolved</a:t>
            </a:r>
            <a:r>
              <a:rPr lang="en-IE" sz="2300" dirty="0" smtClean="0">
                <a:solidFill>
                  <a:prstClr val="black"/>
                </a:solidFill>
              </a:rPr>
              <a:t>, in part through re-recruitment</a:t>
            </a:r>
          </a:p>
          <a:p>
            <a:pPr marL="800100" lvl="1" indent="-342900">
              <a:buFont typeface="Wingdings" panose="05000000000000000000" pitchFamily="2" charset="2"/>
              <a:buChar char="§"/>
            </a:pPr>
            <a:r>
              <a:rPr lang="en-IE" sz="2300" dirty="0" smtClean="0"/>
              <a:t>NMJD </a:t>
            </a:r>
            <a:r>
              <a:rPr lang="en-IE" sz="2300" dirty="0"/>
              <a:t>has now focused its work on </a:t>
            </a:r>
            <a:r>
              <a:rPr lang="en-IE" sz="2300" dirty="0">
                <a:solidFill>
                  <a:srgbClr val="0070C0"/>
                </a:solidFill>
              </a:rPr>
              <a:t>Q</a:t>
            </a:r>
            <a:r>
              <a:rPr lang="en-IE" sz="2300" dirty="0" smtClean="0">
                <a:solidFill>
                  <a:srgbClr val="0070C0"/>
                </a:solidFill>
              </a:rPr>
              <a:t>uality </a:t>
            </a:r>
            <a:r>
              <a:rPr lang="en-IE" sz="2300" dirty="0">
                <a:solidFill>
                  <a:srgbClr val="0070C0"/>
                </a:solidFill>
              </a:rPr>
              <a:t>S</a:t>
            </a:r>
            <a:r>
              <a:rPr lang="en-IE" sz="2300" dirty="0" smtClean="0">
                <a:solidFill>
                  <a:srgbClr val="0070C0"/>
                </a:solidFill>
              </a:rPr>
              <a:t>ervice </a:t>
            </a:r>
            <a:r>
              <a:rPr lang="en-IE" sz="2300" dirty="0">
                <a:solidFill>
                  <a:srgbClr val="0070C0"/>
                </a:solidFill>
              </a:rPr>
              <a:t>C</a:t>
            </a:r>
            <a:r>
              <a:rPr lang="en-IE" sz="2300" dirty="0" smtClean="0">
                <a:solidFill>
                  <a:srgbClr val="0070C0"/>
                </a:solidFill>
              </a:rPr>
              <a:t>ircles </a:t>
            </a:r>
            <a:r>
              <a:rPr lang="en-IE" sz="2300" dirty="0">
                <a:solidFill>
                  <a:prstClr val="black"/>
                </a:solidFill>
              </a:rPr>
              <a:t>and </a:t>
            </a:r>
            <a:r>
              <a:rPr lang="en-IE" sz="2300" dirty="0">
                <a:solidFill>
                  <a:srgbClr val="0070C0"/>
                </a:solidFill>
              </a:rPr>
              <a:t>accountability </a:t>
            </a:r>
            <a:r>
              <a:rPr lang="en-IE" sz="2300" dirty="0" smtClean="0">
                <a:solidFill>
                  <a:srgbClr val="0070C0"/>
                </a:solidFill>
              </a:rPr>
              <a:t>and dialogue </a:t>
            </a:r>
            <a:r>
              <a:rPr lang="en-IE" sz="2300" dirty="0">
                <a:solidFill>
                  <a:srgbClr val="0070C0"/>
                </a:solidFill>
              </a:rPr>
              <a:t>fora with the District Council and the DHMT </a:t>
            </a:r>
            <a:r>
              <a:rPr lang="en-IE" sz="2300" dirty="0">
                <a:solidFill>
                  <a:prstClr val="black"/>
                </a:solidFill>
              </a:rPr>
              <a:t>(other areas have been dropped</a:t>
            </a:r>
            <a:r>
              <a:rPr lang="en-IE" sz="2300" dirty="0" smtClean="0">
                <a:solidFill>
                  <a:prstClr val="black"/>
                </a:solidFill>
              </a:rPr>
              <a:t>).</a:t>
            </a:r>
          </a:p>
          <a:p>
            <a:pPr marL="342900" indent="-342900">
              <a:buFont typeface="Wingdings" panose="05000000000000000000" pitchFamily="2" charset="2"/>
              <a:buChar char="Ø"/>
            </a:pPr>
            <a:r>
              <a:rPr lang="en-IE" sz="2300" u="sng" dirty="0" smtClean="0">
                <a:solidFill>
                  <a:prstClr val="black"/>
                </a:solidFill>
              </a:rPr>
              <a:t>Improved programme outcomes </a:t>
            </a:r>
            <a:r>
              <a:rPr lang="en-IE" sz="2300" dirty="0" smtClean="0">
                <a:solidFill>
                  <a:prstClr val="black"/>
                </a:solidFill>
              </a:rPr>
              <a:t>as identified in the recent programme evaluation (July 2015):</a:t>
            </a:r>
          </a:p>
          <a:p>
            <a:pPr marL="800100" lvl="1" indent="-342900">
              <a:buFont typeface="Wingdings" panose="05000000000000000000" pitchFamily="2" charset="2"/>
              <a:buChar char="§"/>
            </a:pPr>
            <a:r>
              <a:rPr lang="en-IE" sz="2300" dirty="0" smtClean="0">
                <a:solidFill>
                  <a:prstClr val="black"/>
                </a:solidFill>
              </a:rPr>
              <a:t>Increased </a:t>
            </a:r>
            <a:r>
              <a:rPr lang="en-IE" sz="2300" dirty="0" smtClean="0">
                <a:solidFill>
                  <a:srgbClr val="7030A0"/>
                </a:solidFill>
              </a:rPr>
              <a:t>level of challenge by communities </a:t>
            </a:r>
            <a:r>
              <a:rPr lang="en-IE" sz="2300" dirty="0" smtClean="0">
                <a:solidFill>
                  <a:prstClr val="black"/>
                </a:solidFill>
              </a:rPr>
              <a:t>towards duty bearers, esp. regarding delivery of services, with examples of response by service providers</a:t>
            </a:r>
          </a:p>
          <a:p>
            <a:pPr marL="800100" lvl="1" indent="-342900">
              <a:buFont typeface="Wingdings" panose="05000000000000000000" pitchFamily="2" charset="2"/>
              <a:buChar char="§"/>
            </a:pPr>
            <a:r>
              <a:rPr lang="en-IE" sz="2300" dirty="0" smtClean="0">
                <a:solidFill>
                  <a:prstClr val="black"/>
                </a:solidFill>
              </a:rPr>
              <a:t>The District Council is </a:t>
            </a:r>
            <a:r>
              <a:rPr lang="en-IE" sz="2300" dirty="0" smtClean="0">
                <a:solidFill>
                  <a:srgbClr val="7030A0"/>
                </a:solidFill>
              </a:rPr>
              <a:t>following up on concerns raised by citizens </a:t>
            </a:r>
            <a:r>
              <a:rPr lang="en-IE" sz="2300" dirty="0" smtClean="0">
                <a:solidFill>
                  <a:prstClr val="black"/>
                </a:solidFill>
              </a:rPr>
              <a:t>through the Quality Service Circles, including addressing gaps in information flows to DHMTs</a:t>
            </a:r>
          </a:p>
          <a:p>
            <a:pPr marL="800100" lvl="1" indent="-342900">
              <a:buFont typeface="Wingdings" panose="05000000000000000000" pitchFamily="2" charset="2"/>
              <a:buChar char="§"/>
            </a:pPr>
            <a:endParaRPr lang="en-IE" sz="2400" dirty="0" smtClean="0">
              <a:solidFill>
                <a:prstClr val="black"/>
              </a:solidFill>
            </a:endParaRPr>
          </a:p>
          <a:p>
            <a:pPr marL="800100" lvl="1" indent="-342900">
              <a:buFont typeface="Wingdings" panose="05000000000000000000" pitchFamily="2" charset="2"/>
              <a:buChar char="§"/>
            </a:pPr>
            <a:endParaRPr lang="en-IE" sz="2400" dirty="0">
              <a:solidFill>
                <a:prstClr val="black"/>
              </a:solidFill>
            </a:endParaRPr>
          </a:p>
        </p:txBody>
      </p:sp>
    </p:spTree>
    <p:extLst>
      <p:ext uri="{BB962C8B-B14F-4D97-AF65-F5344CB8AC3E}">
        <p14:creationId xmlns:p14="http://schemas.microsoft.com/office/powerpoint/2010/main" val="183493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63915"/>
            <a:ext cx="8640960" cy="6494085"/>
          </a:xfrm>
          <a:prstGeom prst="rect">
            <a:avLst/>
          </a:prstGeom>
          <a:noFill/>
        </p:spPr>
        <p:txBody>
          <a:bodyPr wrap="square" rtlCol="0">
            <a:spAutoFit/>
          </a:bodyPr>
          <a:lstStyle/>
          <a:p>
            <a:r>
              <a:rPr lang="en-IE" sz="2400" b="1" u="sng" dirty="0"/>
              <a:t>Lessons from research </a:t>
            </a:r>
            <a:r>
              <a:rPr lang="en-IE" sz="2400" b="1" u="sng" dirty="0" smtClean="0"/>
              <a:t>collaboration</a:t>
            </a:r>
          </a:p>
          <a:p>
            <a:endParaRPr lang="en-IE" sz="2400" b="1" u="sng" dirty="0" smtClean="0"/>
          </a:p>
          <a:p>
            <a:r>
              <a:rPr lang="en-IE" sz="2300" dirty="0" smtClean="0"/>
              <a:t>Both researcher and CAI stood to gain from the collaboration:</a:t>
            </a:r>
            <a:endParaRPr lang="en-IE" sz="2300" dirty="0"/>
          </a:p>
          <a:p>
            <a:pPr marL="342900" indent="-342900">
              <a:buClr>
                <a:srgbClr val="00B050"/>
              </a:buClr>
              <a:buFont typeface="Wingdings" panose="05000000000000000000" pitchFamily="2" charset="2"/>
              <a:buChar char="ü"/>
            </a:pPr>
            <a:r>
              <a:rPr lang="en-IE" sz="2300" dirty="0" smtClean="0"/>
              <a:t>Access </a:t>
            </a:r>
            <a:r>
              <a:rPr lang="en-IE" sz="2300" dirty="0"/>
              <a:t>to the CAI programmes enabled research to take place</a:t>
            </a:r>
          </a:p>
          <a:p>
            <a:pPr marL="342900" indent="-342900">
              <a:buClr>
                <a:srgbClr val="00B050"/>
              </a:buClr>
              <a:buFont typeface="Wingdings" panose="05000000000000000000" pitchFamily="2" charset="2"/>
              <a:buChar char="ü"/>
            </a:pPr>
            <a:r>
              <a:rPr lang="en-IE" sz="2300" dirty="0"/>
              <a:t>Research engagement with NMJD led to improvement of </a:t>
            </a:r>
            <a:r>
              <a:rPr lang="en-IE" sz="2300" dirty="0" smtClean="0"/>
              <a:t>their programme</a:t>
            </a:r>
          </a:p>
          <a:p>
            <a:pPr marL="342900" indent="-342900">
              <a:buClr>
                <a:srgbClr val="00B050"/>
              </a:buClr>
              <a:buFont typeface="Wingdings" panose="05000000000000000000" pitchFamily="2" charset="2"/>
              <a:buChar char="ü"/>
            </a:pPr>
            <a:r>
              <a:rPr lang="en-IE" sz="2300" dirty="0" smtClean="0"/>
              <a:t>Relationship strengthened between academia and CAI (also through additional initiatives, </a:t>
            </a:r>
            <a:r>
              <a:rPr lang="en-IE" sz="2300" dirty="0" err="1" smtClean="0"/>
              <a:t>eg</a:t>
            </a:r>
            <a:r>
              <a:rPr lang="en-IE" sz="2300" dirty="0" smtClean="0"/>
              <a:t>. on land rights and transitional justice)</a:t>
            </a:r>
          </a:p>
          <a:p>
            <a:pPr>
              <a:buClr>
                <a:srgbClr val="00B050"/>
              </a:buClr>
            </a:pPr>
            <a:endParaRPr lang="en-IE" sz="2300" dirty="0"/>
          </a:p>
          <a:p>
            <a:pPr>
              <a:buClr>
                <a:srgbClr val="00B050"/>
              </a:buClr>
            </a:pPr>
            <a:r>
              <a:rPr lang="en-IE" sz="2300" dirty="0" smtClean="0"/>
              <a:t>Factors that ensured that these gains were achieved:</a:t>
            </a:r>
          </a:p>
          <a:p>
            <a:pPr marL="342900" indent="-342900">
              <a:buClr>
                <a:srgbClr val="00B050"/>
              </a:buClr>
              <a:buFont typeface="Arial" panose="020B0604020202020204" pitchFamily="34" charset="0"/>
              <a:buChar char="•"/>
            </a:pPr>
            <a:r>
              <a:rPr lang="en-IE" sz="2300" dirty="0" smtClean="0"/>
              <a:t>Researcher had experience working in challenging development contexts, which often posed logistical problems to be solved</a:t>
            </a:r>
          </a:p>
          <a:p>
            <a:pPr marL="342900" indent="-342900">
              <a:buClr>
                <a:srgbClr val="00B050"/>
              </a:buClr>
              <a:buFont typeface="Arial" panose="020B0604020202020204" pitchFamily="34" charset="0"/>
              <a:buChar char="•"/>
            </a:pPr>
            <a:r>
              <a:rPr lang="en-IE" sz="2300" dirty="0" smtClean="0"/>
              <a:t>Flexibility and generosity on the part of both researcher and host organisation (CAI and partner agencies) to adapt to time and resource limitations</a:t>
            </a:r>
          </a:p>
          <a:p>
            <a:pPr marL="342900" indent="-342900">
              <a:buClr>
                <a:srgbClr val="00B050"/>
              </a:buClr>
              <a:buFont typeface="Arial" panose="020B0604020202020204" pitchFamily="34" charset="0"/>
              <a:buChar char="•"/>
            </a:pPr>
            <a:r>
              <a:rPr lang="en-IE" sz="2300" dirty="0" smtClean="0"/>
              <a:t>Measured consideration of when it was ethically appropriate to influence future development outcomes, rather than remaining impartial as a researcher</a:t>
            </a:r>
            <a:endParaRPr lang="en-IE" sz="2300" dirty="0"/>
          </a:p>
        </p:txBody>
      </p:sp>
    </p:spTree>
    <p:extLst>
      <p:ext uri="{BB962C8B-B14F-4D97-AF65-F5344CB8AC3E}">
        <p14:creationId xmlns:p14="http://schemas.microsoft.com/office/powerpoint/2010/main" val="1101979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1" y="260648"/>
            <a:ext cx="8280919" cy="6986528"/>
          </a:xfrm>
          <a:prstGeom prst="rect">
            <a:avLst/>
          </a:prstGeom>
          <a:noFill/>
        </p:spPr>
        <p:txBody>
          <a:bodyPr wrap="square" rtlCol="0">
            <a:spAutoFit/>
          </a:bodyPr>
          <a:lstStyle/>
          <a:p>
            <a:r>
              <a:rPr lang="en-IE" sz="2800" u="sng" dirty="0" smtClean="0"/>
              <a:t>What is </a:t>
            </a:r>
            <a:r>
              <a:rPr lang="en-IE" sz="2800" b="1" u="sng" dirty="0" smtClean="0"/>
              <a:t>Social </a:t>
            </a:r>
            <a:r>
              <a:rPr lang="en-IE" sz="2800" b="1" u="sng" dirty="0"/>
              <a:t>A</a:t>
            </a:r>
            <a:r>
              <a:rPr lang="en-IE" sz="2800" b="1" u="sng" dirty="0" smtClean="0"/>
              <a:t>ccountability</a:t>
            </a:r>
            <a:r>
              <a:rPr lang="en-IE" sz="2800" u="sng" dirty="0" smtClean="0"/>
              <a:t>?</a:t>
            </a:r>
          </a:p>
          <a:p>
            <a:endParaRPr lang="en-IE" sz="2800" dirty="0"/>
          </a:p>
          <a:p>
            <a:r>
              <a:rPr lang="en-IE" sz="2800" dirty="0" err="1"/>
              <a:t>Houtzager</a:t>
            </a:r>
            <a:r>
              <a:rPr lang="en-IE" sz="2800" dirty="0"/>
              <a:t> and Joshi define social accountability as: </a:t>
            </a:r>
            <a:endParaRPr lang="en-IE" sz="2800" dirty="0" smtClean="0"/>
          </a:p>
          <a:p>
            <a:r>
              <a:rPr lang="en-IE" sz="2800" dirty="0" smtClean="0"/>
              <a:t>“</a:t>
            </a:r>
            <a:r>
              <a:rPr lang="en-IE" sz="2800" dirty="0"/>
              <a:t>the ongoing and collective efforts to hold public </a:t>
            </a:r>
            <a:endParaRPr lang="en-IE" sz="2800" dirty="0" smtClean="0"/>
          </a:p>
          <a:p>
            <a:r>
              <a:rPr lang="en-IE" sz="2800" dirty="0" smtClean="0"/>
              <a:t>officials </a:t>
            </a:r>
            <a:r>
              <a:rPr lang="en-IE" sz="2800" dirty="0"/>
              <a:t>to account for the provision of public goods </a:t>
            </a:r>
            <a:endParaRPr lang="en-IE" sz="2800" dirty="0" smtClean="0"/>
          </a:p>
          <a:p>
            <a:r>
              <a:rPr lang="en-IE" sz="2800" dirty="0" smtClean="0"/>
              <a:t>which </a:t>
            </a:r>
            <a:r>
              <a:rPr lang="en-IE" sz="2800" dirty="0"/>
              <a:t>are existing state obligations” (2008, p. 3</a:t>
            </a:r>
            <a:r>
              <a:rPr lang="en-IE" sz="2800" dirty="0" smtClean="0"/>
              <a:t>)</a:t>
            </a:r>
          </a:p>
          <a:p>
            <a:endParaRPr lang="en-IE" sz="2800" dirty="0"/>
          </a:p>
          <a:p>
            <a:r>
              <a:rPr lang="en-IE" sz="2800" b="1" u="sng" dirty="0" smtClean="0"/>
              <a:t>Research question: </a:t>
            </a:r>
          </a:p>
          <a:p>
            <a:pPr marL="571500" indent="-571500">
              <a:buAutoNum type="romanLcParenBoth"/>
            </a:pPr>
            <a:r>
              <a:rPr lang="en-US" sz="2800" dirty="0" smtClean="0"/>
              <a:t>Why </a:t>
            </a:r>
            <a:r>
              <a:rPr lang="en-US" sz="2800" dirty="0"/>
              <a:t>and when do social accountability interventions aimed at improving public service delivery, succeed or fail? </a:t>
            </a:r>
            <a:endParaRPr lang="en-US" sz="2800" dirty="0" smtClean="0"/>
          </a:p>
          <a:p>
            <a:pPr marL="571500" indent="-571500">
              <a:buAutoNum type="romanLcParenBoth"/>
            </a:pPr>
            <a:r>
              <a:rPr lang="en-US" sz="2800" dirty="0" smtClean="0"/>
              <a:t>What </a:t>
            </a:r>
            <a:r>
              <a:rPr lang="en-US" sz="2800" dirty="0"/>
              <a:t>effects do social accountability interventions have on frontline staff in healthcare facilities?  </a:t>
            </a:r>
            <a:endParaRPr lang="en-US" sz="2800" dirty="0" smtClean="0"/>
          </a:p>
          <a:p>
            <a:pPr marL="571500" indent="-571500">
              <a:buAutoNum type="romanLcParenBoth"/>
            </a:pPr>
            <a:r>
              <a:rPr lang="en-US" sz="2800" dirty="0" smtClean="0"/>
              <a:t>How </a:t>
            </a:r>
            <a:r>
              <a:rPr lang="en-US" sz="2800" dirty="0"/>
              <a:t>can social accountability methodologies be improved? </a:t>
            </a:r>
            <a:endParaRPr lang="en-IE" sz="2800" b="1" u="sng" dirty="0" smtClean="0"/>
          </a:p>
          <a:p>
            <a:endParaRPr lang="en-IE" sz="2800" dirty="0"/>
          </a:p>
        </p:txBody>
      </p:sp>
    </p:spTree>
    <p:extLst>
      <p:ext uri="{BB962C8B-B14F-4D97-AF65-F5344CB8AC3E}">
        <p14:creationId xmlns:p14="http://schemas.microsoft.com/office/powerpoint/2010/main" val="252013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548680"/>
            <a:ext cx="8496944" cy="4401205"/>
          </a:xfrm>
          <a:prstGeom prst="rect">
            <a:avLst/>
          </a:prstGeom>
          <a:noFill/>
        </p:spPr>
        <p:txBody>
          <a:bodyPr wrap="square" rtlCol="0">
            <a:spAutoFit/>
          </a:bodyPr>
          <a:lstStyle/>
          <a:p>
            <a:r>
              <a:rPr lang="en-IE" sz="2800" u="sng" dirty="0" smtClean="0"/>
              <a:t>What was CAI motivation for collaboration?</a:t>
            </a:r>
          </a:p>
          <a:p>
            <a:pPr marL="457200" indent="-457200">
              <a:buFont typeface="Arial" panose="020B0604020202020204" pitchFamily="34" charset="0"/>
              <a:buChar char="•"/>
            </a:pPr>
            <a:r>
              <a:rPr lang="en-US" sz="2800" dirty="0" smtClean="0"/>
              <a:t>To obtain information that could lead to in-depth </a:t>
            </a:r>
            <a:r>
              <a:rPr lang="en-US" sz="2800" dirty="0"/>
              <a:t>policy guidance on accountability interventions in Sierra Leone’s health sector, which could also be more broadly applicable to accountability interventions in other sectors and other countries. </a:t>
            </a:r>
            <a:endParaRPr lang="en-US" sz="2800" dirty="0" smtClean="0"/>
          </a:p>
          <a:p>
            <a:pPr marL="457200" indent="-457200">
              <a:buFont typeface="Arial" panose="020B0604020202020204" pitchFamily="34" charset="0"/>
              <a:buChar char="•"/>
            </a:pPr>
            <a:r>
              <a:rPr lang="en-US" sz="2800" dirty="0" smtClean="0"/>
              <a:t>To continue to build relations with the academic sector in Ireland and promote cross-learning and possibly influence future research directions for mutual benefit</a:t>
            </a:r>
            <a:endParaRPr lang="en-IE" sz="2800" dirty="0" smtClean="0"/>
          </a:p>
        </p:txBody>
      </p:sp>
    </p:spTree>
    <p:extLst>
      <p:ext uri="{BB962C8B-B14F-4D97-AF65-F5344CB8AC3E}">
        <p14:creationId xmlns:p14="http://schemas.microsoft.com/office/powerpoint/2010/main" val="135742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80920" cy="6555641"/>
          </a:xfrm>
          <a:prstGeom prst="rect">
            <a:avLst/>
          </a:prstGeom>
        </p:spPr>
        <p:txBody>
          <a:bodyPr wrap="square">
            <a:spAutoFit/>
          </a:bodyPr>
          <a:lstStyle/>
          <a:p>
            <a:pPr lvl="0"/>
            <a:r>
              <a:rPr lang="en-IE" sz="2800" u="sng" dirty="0">
                <a:solidFill>
                  <a:prstClr val="black"/>
                </a:solidFill>
              </a:rPr>
              <a:t>Two CAI partner-implemented programmes under study:</a:t>
            </a:r>
          </a:p>
          <a:p>
            <a:pPr marL="457200" lvl="0" indent="-457200">
              <a:buFont typeface="Arial" panose="020B0604020202020204" pitchFamily="34" charset="0"/>
              <a:buChar char="•"/>
            </a:pPr>
            <a:r>
              <a:rPr lang="en-IE" sz="2800" dirty="0" smtClean="0">
                <a:solidFill>
                  <a:prstClr val="black"/>
                </a:solidFill>
              </a:rPr>
              <a:t>Quality </a:t>
            </a:r>
            <a:r>
              <a:rPr lang="en-IE" sz="2800" dirty="0">
                <a:solidFill>
                  <a:prstClr val="black"/>
                </a:solidFill>
              </a:rPr>
              <a:t>Circle/monitoring through community </a:t>
            </a:r>
            <a:r>
              <a:rPr lang="en-IE" sz="2800" dirty="0" smtClean="0">
                <a:solidFill>
                  <a:prstClr val="black"/>
                </a:solidFill>
              </a:rPr>
              <a:t>groups implemented by </a:t>
            </a:r>
            <a:r>
              <a:rPr lang="en-IE" sz="2800" b="1" dirty="0" smtClean="0">
                <a:solidFill>
                  <a:prstClr val="black"/>
                </a:solidFill>
              </a:rPr>
              <a:t>NMJD</a:t>
            </a:r>
            <a:endParaRPr lang="en-IE" sz="2800" dirty="0">
              <a:solidFill>
                <a:prstClr val="black"/>
              </a:solidFill>
            </a:endParaRPr>
          </a:p>
          <a:p>
            <a:pPr marL="457200" lvl="0" indent="-457200">
              <a:buFont typeface="Arial" panose="020B0604020202020204" pitchFamily="34" charset="0"/>
              <a:buChar char="•"/>
            </a:pPr>
            <a:r>
              <a:rPr lang="en-IE" sz="2800" dirty="0" smtClean="0">
                <a:solidFill>
                  <a:prstClr val="black"/>
                </a:solidFill>
              </a:rPr>
              <a:t>Participatory </a:t>
            </a:r>
            <a:r>
              <a:rPr lang="en-IE" sz="2800" dirty="0">
                <a:solidFill>
                  <a:prstClr val="black"/>
                </a:solidFill>
              </a:rPr>
              <a:t>Monitoring &amp; Evaluation with MDG </a:t>
            </a:r>
            <a:r>
              <a:rPr lang="en-IE" sz="2800" dirty="0" smtClean="0">
                <a:solidFill>
                  <a:prstClr val="black"/>
                </a:solidFill>
              </a:rPr>
              <a:t>awards implemented by </a:t>
            </a:r>
            <a:r>
              <a:rPr lang="en-IE" sz="2800" b="1" dirty="0" smtClean="0">
                <a:solidFill>
                  <a:prstClr val="black"/>
                </a:solidFill>
              </a:rPr>
              <a:t>SEND</a:t>
            </a:r>
            <a:endParaRPr lang="en-IE" sz="2800" dirty="0" smtClean="0">
              <a:solidFill>
                <a:prstClr val="black"/>
              </a:solidFill>
            </a:endParaRPr>
          </a:p>
          <a:p>
            <a:pPr lvl="0"/>
            <a:endParaRPr lang="en-IE" sz="2800" dirty="0">
              <a:solidFill>
                <a:prstClr val="black"/>
              </a:solidFill>
            </a:endParaRPr>
          </a:p>
          <a:p>
            <a:pPr lvl="0"/>
            <a:r>
              <a:rPr lang="en-IE" sz="2800" dirty="0" smtClean="0">
                <a:solidFill>
                  <a:prstClr val="black"/>
                </a:solidFill>
              </a:rPr>
              <a:t>The research was also complemented by an assessment of two further, World Bank funded, SA interventions, which provided an opportunity to verify and triangulate some of the findings:</a:t>
            </a:r>
          </a:p>
          <a:p>
            <a:pPr marL="457200" lvl="0" indent="-457200">
              <a:buFont typeface="Arial" panose="020B0604020202020204" pitchFamily="34" charset="0"/>
              <a:buChar char="•"/>
            </a:pPr>
            <a:r>
              <a:rPr lang="en-IE" sz="2800" dirty="0" smtClean="0">
                <a:solidFill>
                  <a:prstClr val="black"/>
                </a:solidFill>
              </a:rPr>
              <a:t>Community monitoring intervention with score cards</a:t>
            </a:r>
          </a:p>
          <a:p>
            <a:pPr marL="457200" lvl="0" indent="-457200">
              <a:buFont typeface="Arial" panose="020B0604020202020204" pitchFamily="34" charset="0"/>
              <a:buChar char="•"/>
            </a:pPr>
            <a:r>
              <a:rPr lang="en-IE" sz="2800" dirty="0" smtClean="0">
                <a:solidFill>
                  <a:prstClr val="black"/>
                </a:solidFill>
              </a:rPr>
              <a:t>Non-financial awards </a:t>
            </a:r>
          </a:p>
          <a:p>
            <a:pPr lvl="0"/>
            <a:endParaRPr lang="en-IE" sz="2800" dirty="0" smtClean="0">
              <a:solidFill>
                <a:prstClr val="black"/>
              </a:solidFill>
            </a:endParaRPr>
          </a:p>
          <a:p>
            <a:pPr lvl="0"/>
            <a:endParaRPr lang="en-IE" sz="2800" dirty="0">
              <a:solidFill>
                <a:prstClr val="black"/>
              </a:solidFill>
            </a:endParaRPr>
          </a:p>
        </p:txBody>
      </p:sp>
    </p:spTree>
    <p:extLst>
      <p:ext uri="{BB962C8B-B14F-4D97-AF65-F5344CB8AC3E}">
        <p14:creationId xmlns:p14="http://schemas.microsoft.com/office/powerpoint/2010/main" val="380082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19251658"/>
              </p:ext>
            </p:extLst>
          </p:nvPr>
        </p:nvGraphicFramePr>
        <p:xfrm>
          <a:off x="683568" y="1052735"/>
          <a:ext cx="7848872" cy="4867778"/>
        </p:xfrm>
        <a:graphic>
          <a:graphicData uri="http://schemas.openxmlformats.org/drawingml/2006/table">
            <a:tbl>
              <a:tblPr firstRow="1" bandRow="1">
                <a:tableStyleId>{5C22544A-7EE6-4342-B048-85BDC9FD1C3A}</a:tableStyleId>
              </a:tblPr>
              <a:tblGrid>
                <a:gridCol w="1962218"/>
                <a:gridCol w="1962218"/>
                <a:gridCol w="1962218"/>
                <a:gridCol w="1962218"/>
              </a:tblGrid>
              <a:tr h="938215">
                <a:tc>
                  <a:txBody>
                    <a:bodyPr/>
                    <a:lstStyle/>
                    <a:p>
                      <a:r>
                        <a:rPr lang="en-IE" dirty="0" smtClean="0"/>
                        <a:t>World Bank RCT</a:t>
                      </a:r>
                      <a:endParaRPr lang="en-IE" dirty="0"/>
                    </a:p>
                  </a:txBody>
                  <a:tcPr/>
                </a:tc>
                <a:tc>
                  <a:txBody>
                    <a:bodyPr/>
                    <a:lstStyle/>
                    <a:p>
                      <a:r>
                        <a:rPr lang="en-IE" dirty="0" smtClean="0"/>
                        <a:t>NMJD</a:t>
                      </a:r>
                    </a:p>
                    <a:p>
                      <a:r>
                        <a:rPr lang="en-IE" dirty="0" smtClean="0"/>
                        <a:t>(Christian Aid</a:t>
                      </a:r>
                    </a:p>
                    <a:p>
                      <a:r>
                        <a:rPr lang="en-IE" dirty="0" smtClean="0"/>
                        <a:t>Partner)</a:t>
                      </a:r>
                      <a:endParaRPr lang="en-IE" dirty="0"/>
                    </a:p>
                  </a:txBody>
                  <a:tcPr/>
                </a:tc>
                <a:tc>
                  <a:txBody>
                    <a:bodyPr/>
                    <a:lstStyle/>
                    <a:p>
                      <a:r>
                        <a:rPr lang="en-IE" dirty="0" smtClean="0"/>
                        <a:t>SEND</a:t>
                      </a:r>
                    </a:p>
                    <a:p>
                      <a:r>
                        <a:rPr lang="en-IE" dirty="0" smtClean="0"/>
                        <a:t>(Christian Aid</a:t>
                      </a:r>
                    </a:p>
                    <a:p>
                      <a:r>
                        <a:rPr lang="en-IE" dirty="0" smtClean="0"/>
                        <a:t>Partner)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World Bank RCT</a:t>
                      </a:r>
                    </a:p>
                    <a:p>
                      <a:endParaRPr lang="en-IE" dirty="0"/>
                    </a:p>
                  </a:txBody>
                  <a:tcPr/>
                </a:tc>
              </a:tr>
              <a:tr h="938215">
                <a:tc>
                  <a:txBody>
                    <a:bodyPr/>
                    <a:lstStyle/>
                    <a:p>
                      <a:pPr>
                        <a:lnSpc>
                          <a:spcPct val="115000"/>
                        </a:lnSpc>
                        <a:spcAft>
                          <a:spcPts val="0"/>
                        </a:spcAft>
                      </a:pPr>
                      <a:r>
                        <a:rPr lang="en-IE" sz="1400" b="1" dirty="0">
                          <a:solidFill>
                            <a:srgbClr val="000000"/>
                          </a:solidFill>
                          <a:effectLst/>
                          <a:latin typeface="Times New Roman"/>
                          <a:ea typeface="Calibri"/>
                          <a:cs typeface="Times New Roman"/>
                        </a:rPr>
                        <a:t>Community monitoring intervention with score cards </a:t>
                      </a:r>
                      <a:endParaRPr lang="en-IE"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IE" sz="1400" b="1" dirty="0">
                          <a:solidFill>
                            <a:srgbClr val="000000"/>
                          </a:solidFill>
                          <a:effectLst/>
                          <a:latin typeface="Times New Roman"/>
                          <a:ea typeface="Calibri"/>
                          <a:cs typeface="Times New Roman"/>
                        </a:rPr>
                        <a:t>Mixed methods intervention including quality service circle </a:t>
                      </a:r>
                      <a:endParaRPr lang="en-IE"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IE" sz="1400" b="1" dirty="0">
                          <a:solidFill>
                            <a:srgbClr val="000000"/>
                          </a:solidFill>
                          <a:effectLst/>
                          <a:latin typeface="Times New Roman"/>
                          <a:ea typeface="Calibri"/>
                          <a:cs typeface="Times New Roman"/>
                        </a:rPr>
                        <a:t>Participatory Monitoring &amp; Evaluation, </a:t>
                      </a:r>
                      <a:r>
                        <a:rPr lang="en-IE" sz="1400" b="1" dirty="0" smtClean="0">
                          <a:solidFill>
                            <a:srgbClr val="000000"/>
                          </a:solidFill>
                          <a:effectLst/>
                          <a:latin typeface="Times New Roman"/>
                          <a:ea typeface="Calibri"/>
                          <a:cs typeface="Times New Roman"/>
                        </a:rPr>
                        <a:t>incl.</a:t>
                      </a:r>
                    </a:p>
                    <a:p>
                      <a:pPr>
                        <a:lnSpc>
                          <a:spcPct val="115000"/>
                        </a:lnSpc>
                        <a:spcAft>
                          <a:spcPts val="0"/>
                        </a:spcAft>
                      </a:pPr>
                      <a:r>
                        <a:rPr lang="en-IE" sz="1400" b="1" dirty="0" smtClean="0">
                          <a:solidFill>
                            <a:srgbClr val="000000"/>
                          </a:solidFill>
                          <a:effectLst/>
                          <a:latin typeface="Times New Roman"/>
                          <a:ea typeface="Calibri"/>
                          <a:cs typeface="Times New Roman"/>
                        </a:rPr>
                        <a:t>MDG </a:t>
                      </a:r>
                      <a:r>
                        <a:rPr lang="en-IE" sz="1400" b="1" dirty="0">
                          <a:solidFill>
                            <a:srgbClr val="000000"/>
                          </a:solidFill>
                          <a:effectLst/>
                          <a:latin typeface="Times New Roman"/>
                          <a:ea typeface="Calibri"/>
                          <a:cs typeface="Times New Roman"/>
                        </a:rPr>
                        <a:t>awards</a:t>
                      </a:r>
                      <a:endParaRPr lang="en-IE"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IE" sz="1400" b="1" dirty="0">
                          <a:solidFill>
                            <a:srgbClr val="000000"/>
                          </a:solidFill>
                          <a:effectLst/>
                          <a:latin typeface="Times New Roman"/>
                          <a:ea typeface="Calibri"/>
                          <a:cs typeface="Times New Roman"/>
                        </a:rPr>
                        <a:t>Non-financial awards </a:t>
                      </a:r>
                      <a:endParaRPr lang="en-IE" sz="1400" b="1" dirty="0">
                        <a:effectLst/>
                        <a:latin typeface="Calibri"/>
                        <a:ea typeface="Calibri"/>
                        <a:cs typeface="Times New Roman"/>
                      </a:endParaRPr>
                    </a:p>
                  </a:txBody>
                  <a:tcPr marL="68580" marR="68580" marT="0" marB="0"/>
                </a:tc>
              </a:tr>
              <a:tr h="2009892">
                <a:tc>
                  <a:txBody>
                    <a:bodyPr/>
                    <a:lstStyle/>
                    <a:p>
                      <a:pPr>
                        <a:lnSpc>
                          <a:spcPct val="115000"/>
                        </a:lnSpc>
                        <a:spcAft>
                          <a:spcPts val="0"/>
                        </a:spcAft>
                      </a:pPr>
                      <a:r>
                        <a:rPr lang="en-IE" sz="1200">
                          <a:solidFill>
                            <a:srgbClr val="000000"/>
                          </a:solidFill>
                          <a:effectLst/>
                          <a:latin typeface="Times New Roman"/>
                          <a:ea typeface="Calibri"/>
                          <a:cs typeface="Times New Roman"/>
                        </a:rPr>
                        <a:t>Community scores health services it received; plan to improve status quo gets drawn up during community-health worker interface meeting, in which parties commit to change behaviour. Progress is reviewed in subsequent meetings.</a:t>
                      </a:r>
                      <a:endParaRPr lang="en-IE" sz="1100">
                        <a:effectLst/>
                        <a:latin typeface="Calibri"/>
                        <a:ea typeface="Calibri"/>
                        <a:cs typeface="Times New Roman"/>
                      </a:endParaRPr>
                    </a:p>
                  </a:txBody>
                  <a:tcPr marL="68580" marR="68580" marT="0" marB="0"/>
                </a:tc>
                <a:tc>
                  <a:txBody>
                    <a:bodyPr/>
                    <a:lstStyle/>
                    <a:p>
                      <a:pPr>
                        <a:lnSpc>
                          <a:spcPct val="115000"/>
                        </a:lnSpc>
                        <a:spcAft>
                          <a:spcPts val="0"/>
                        </a:spcAft>
                      </a:pPr>
                      <a:r>
                        <a:rPr lang="en-IE" sz="1200" dirty="0">
                          <a:solidFill>
                            <a:srgbClr val="000000"/>
                          </a:solidFill>
                          <a:effectLst/>
                          <a:latin typeface="Times New Roman"/>
                          <a:ea typeface="Calibri"/>
                          <a:cs typeface="Times New Roman"/>
                        </a:rPr>
                        <a:t>Community based monitoring team is central to monitoring ‘commitments to change’ that are agreed in community -health worker ‘quality circle’ interface meeting, in which healthcare status (based on small citizen survey) is discussed.</a:t>
                      </a:r>
                      <a:endParaRPr lang="en-IE"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IE" sz="1200">
                          <a:solidFill>
                            <a:srgbClr val="000000"/>
                          </a:solidFill>
                          <a:effectLst/>
                          <a:latin typeface="Times New Roman"/>
                          <a:ea typeface="Calibri"/>
                          <a:cs typeface="Times New Roman"/>
                        </a:rPr>
                        <a:t>Health workers, health authorities, NGO staff jointly draw up monitoring check list for clinics. Clinics compete to win motorbike and cash prize in annual ‘best performing clinic competition’, based on check list scores.</a:t>
                      </a:r>
                      <a:endParaRPr lang="en-IE" sz="1100">
                        <a:effectLst/>
                        <a:latin typeface="Calibri"/>
                        <a:ea typeface="Calibri"/>
                        <a:cs typeface="Times New Roman"/>
                      </a:endParaRPr>
                    </a:p>
                  </a:txBody>
                  <a:tcPr marL="68580" marR="68580" marT="0" marB="0"/>
                </a:tc>
                <a:tc>
                  <a:txBody>
                    <a:bodyPr/>
                    <a:lstStyle/>
                    <a:p>
                      <a:pPr>
                        <a:lnSpc>
                          <a:spcPct val="115000"/>
                        </a:lnSpc>
                        <a:spcAft>
                          <a:spcPts val="0"/>
                        </a:spcAft>
                      </a:pPr>
                      <a:r>
                        <a:rPr lang="en-IE" sz="1200" dirty="0">
                          <a:solidFill>
                            <a:srgbClr val="000000"/>
                          </a:solidFill>
                          <a:effectLst/>
                          <a:latin typeface="Times New Roman"/>
                          <a:ea typeface="Calibri"/>
                          <a:cs typeface="Times New Roman"/>
                        </a:rPr>
                        <a:t>External agency conducts clinic + household survey to assess clinic performance. NGO staff informs health workers of performance ‘score’ and encourages them to improve work practice to win non-financial award for most improved clinic.</a:t>
                      </a:r>
                      <a:endParaRPr lang="en-IE" sz="1100" dirty="0">
                        <a:effectLst/>
                        <a:latin typeface="Calibri"/>
                        <a:ea typeface="Calibri"/>
                        <a:cs typeface="Times New Roman"/>
                      </a:endParaRPr>
                    </a:p>
                  </a:txBody>
                  <a:tcPr marL="68580" marR="68580" marT="0" marB="0"/>
                </a:tc>
              </a:tr>
              <a:tr h="938215">
                <a:tc>
                  <a:txBody>
                    <a:bodyPr/>
                    <a:lstStyle/>
                    <a:p>
                      <a:pPr>
                        <a:lnSpc>
                          <a:spcPct val="115000"/>
                        </a:lnSpc>
                        <a:spcAft>
                          <a:spcPts val="0"/>
                        </a:spcAft>
                      </a:pPr>
                      <a:r>
                        <a:rPr lang="en-IE" sz="1600" b="1" dirty="0">
                          <a:solidFill>
                            <a:srgbClr val="000000"/>
                          </a:solidFill>
                          <a:effectLst/>
                          <a:latin typeface="Times New Roman"/>
                          <a:ea typeface="Calibri"/>
                          <a:cs typeface="Times New Roman"/>
                        </a:rPr>
                        <a:t>Citizen engagement at heart of the intervention</a:t>
                      </a:r>
                      <a:endParaRPr lang="en-IE"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en-IE" sz="1600" b="1" dirty="0">
                          <a:solidFill>
                            <a:srgbClr val="000000"/>
                          </a:solidFill>
                          <a:effectLst/>
                          <a:latin typeface="Times New Roman"/>
                          <a:ea typeface="Calibri"/>
                          <a:cs typeface="Times New Roman"/>
                        </a:rPr>
                        <a:t>Some citizen engagement</a:t>
                      </a:r>
                      <a:endParaRPr lang="en-IE" sz="1600" b="1"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en-IE" sz="1600" b="1" dirty="0">
                          <a:solidFill>
                            <a:srgbClr val="000000"/>
                          </a:solidFill>
                          <a:effectLst/>
                          <a:latin typeface="Times New Roman"/>
                          <a:ea typeface="Calibri"/>
                          <a:cs typeface="Times New Roman"/>
                        </a:rPr>
                        <a:t>Minor citizen engagement </a:t>
                      </a:r>
                      <a:endParaRPr lang="en-IE" sz="1600" b="1" dirty="0">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IE" sz="1600" b="1" dirty="0">
                          <a:solidFill>
                            <a:srgbClr val="000000"/>
                          </a:solidFill>
                          <a:effectLst/>
                          <a:latin typeface="Times New Roman"/>
                          <a:ea typeface="Calibri"/>
                          <a:cs typeface="Times New Roman"/>
                        </a:rPr>
                        <a:t>No citizen engagement</a:t>
                      </a:r>
                      <a:endParaRPr lang="en-IE" sz="1600" b="1" dirty="0">
                        <a:effectLst/>
                        <a:latin typeface="Calibri"/>
                        <a:ea typeface="Calibri"/>
                        <a:cs typeface="Times New Roman"/>
                      </a:endParaRPr>
                    </a:p>
                  </a:txBody>
                  <a:tcPr marL="68580" marR="68580" marT="0" marB="0">
                    <a:solidFill>
                      <a:schemeClr val="accent1">
                        <a:lumMod val="75000"/>
                      </a:schemeClr>
                    </a:solidFill>
                  </a:tcPr>
                </a:tc>
              </a:tr>
            </a:tbl>
          </a:graphicData>
        </a:graphic>
      </p:graphicFrame>
      <p:sp>
        <p:nvSpPr>
          <p:cNvPr id="8" name="TextBox 7"/>
          <p:cNvSpPr txBox="1"/>
          <p:nvPr/>
        </p:nvSpPr>
        <p:spPr>
          <a:xfrm>
            <a:off x="611560" y="375047"/>
            <a:ext cx="6948249" cy="461665"/>
          </a:xfrm>
          <a:prstGeom prst="rect">
            <a:avLst/>
          </a:prstGeom>
          <a:noFill/>
        </p:spPr>
        <p:txBody>
          <a:bodyPr wrap="none" rtlCol="0">
            <a:spAutoFit/>
          </a:bodyPr>
          <a:lstStyle/>
          <a:p>
            <a:r>
              <a:rPr lang="en-IE" sz="2400" dirty="0"/>
              <a:t>S</a:t>
            </a:r>
            <a:r>
              <a:rPr lang="en-IE" sz="2400" dirty="0" smtClean="0"/>
              <a:t>tudy encompassed four SA methods-key differences: </a:t>
            </a:r>
            <a:endParaRPr lang="en-IE" sz="2400" dirty="0"/>
          </a:p>
        </p:txBody>
      </p:sp>
    </p:spTree>
    <p:extLst>
      <p:ext uri="{BB962C8B-B14F-4D97-AF65-F5344CB8AC3E}">
        <p14:creationId xmlns:p14="http://schemas.microsoft.com/office/powerpoint/2010/main" val="343059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9055238" cy="5909310"/>
          </a:xfrm>
          <a:prstGeom prst="rect">
            <a:avLst/>
          </a:prstGeom>
          <a:noFill/>
        </p:spPr>
        <p:txBody>
          <a:bodyPr wrap="square" rtlCol="0">
            <a:spAutoFit/>
          </a:bodyPr>
          <a:lstStyle/>
          <a:p>
            <a:r>
              <a:rPr lang="en-IE" sz="2400" b="1" dirty="0" smtClean="0"/>
              <a:t>Methodology: </a:t>
            </a:r>
          </a:p>
          <a:p>
            <a:pPr marL="285750" indent="-285750">
              <a:buFont typeface="Arial" panose="020B0604020202020204" pitchFamily="34" charset="0"/>
              <a:buChar char="•"/>
            </a:pPr>
            <a:r>
              <a:rPr lang="en-IE" sz="2400" b="1" dirty="0" smtClean="0"/>
              <a:t>Comparative case studies of 4 interventions and control group</a:t>
            </a:r>
          </a:p>
          <a:p>
            <a:pPr marL="285750" indent="-285750">
              <a:buFont typeface="Arial" panose="020B0604020202020204" pitchFamily="34" charset="0"/>
              <a:buChar char="•"/>
            </a:pPr>
            <a:r>
              <a:rPr lang="en-IE" sz="2400" b="1" dirty="0" smtClean="0"/>
              <a:t>Qualitative data gathering: interviews and focus group discussions</a:t>
            </a:r>
          </a:p>
          <a:p>
            <a:pPr marL="285750" indent="-285750">
              <a:buFont typeface="Arial" panose="020B0604020202020204" pitchFamily="34" charset="0"/>
              <a:buChar char="•"/>
            </a:pPr>
            <a:r>
              <a:rPr lang="en-IE" sz="2400" b="1" dirty="0" smtClean="0"/>
              <a:t>Data analysis using NVIVO10</a:t>
            </a:r>
          </a:p>
          <a:p>
            <a:endParaRPr lang="en-IE" dirty="0"/>
          </a:p>
          <a:p>
            <a:r>
              <a:rPr lang="en-IE" sz="2400" dirty="0" smtClean="0"/>
              <a:t>3 field visits to Sierra Leone (Sept 2012-May 2014)</a:t>
            </a:r>
          </a:p>
          <a:p>
            <a:r>
              <a:rPr lang="en-IE" sz="2400" dirty="0" smtClean="0"/>
              <a:t>35 clinic visits</a:t>
            </a:r>
          </a:p>
          <a:p>
            <a:r>
              <a:rPr lang="en-IE" sz="2400" dirty="0" smtClean="0"/>
              <a:t>35 health workers interviews</a:t>
            </a:r>
          </a:p>
          <a:p>
            <a:r>
              <a:rPr lang="en-IE" sz="2400" dirty="0" smtClean="0"/>
              <a:t>35 focus group discussions with health centre users</a:t>
            </a:r>
          </a:p>
          <a:p>
            <a:r>
              <a:rPr lang="en-IE" sz="2400" dirty="0" smtClean="0"/>
              <a:t>48 additional interviews/key informant interviews</a:t>
            </a:r>
          </a:p>
          <a:p>
            <a:endParaRPr lang="en-IE" sz="2400" dirty="0"/>
          </a:p>
          <a:p>
            <a:r>
              <a:rPr lang="en-IE" sz="2400" b="1" dirty="0" smtClean="0"/>
              <a:t>Analytical framework </a:t>
            </a:r>
            <a:r>
              <a:rPr lang="en-IE" sz="2400" dirty="0" smtClean="0"/>
              <a:t>tested efficacy of 4 key SA components:</a:t>
            </a:r>
          </a:p>
          <a:p>
            <a:pPr marL="342900" indent="-342900">
              <a:buFont typeface="Arial" panose="020B0604020202020204" pitchFamily="34" charset="0"/>
              <a:buChar char="•"/>
            </a:pPr>
            <a:r>
              <a:rPr lang="en-IE" sz="2400" dirty="0" smtClean="0"/>
              <a:t>Access to information</a:t>
            </a:r>
          </a:p>
          <a:p>
            <a:pPr marL="342900" indent="-342900">
              <a:buFont typeface="Arial" panose="020B0604020202020204" pitchFamily="34" charset="0"/>
              <a:buChar char="•"/>
            </a:pPr>
            <a:r>
              <a:rPr lang="en-IE" sz="2400" dirty="0" smtClean="0"/>
              <a:t>Citizen engagement</a:t>
            </a:r>
          </a:p>
          <a:p>
            <a:pPr marL="342900" indent="-342900">
              <a:buFont typeface="Arial" panose="020B0604020202020204" pitchFamily="34" charset="0"/>
              <a:buChar char="•"/>
            </a:pPr>
            <a:r>
              <a:rPr lang="en-IE" sz="2400" dirty="0" smtClean="0"/>
              <a:t>Political and power awareness of SA project design</a:t>
            </a:r>
          </a:p>
          <a:p>
            <a:pPr marL="342900" indent="-342900">
              <a:buFont typeface="Arial" panose="020B0604020202020204" pitchFamily="34" charset="0"/>
              <a:buChar char="•"/>
            </a:pPr>
            <a:r>
              <a:rPr lang="en-IE" sz="2400" dirty="0" smtClean="0"/>
              <a:t>Staff motivation</a:t>
            </a:r>
            <a:endParaRPr lang="en-IE" sz="2400" dirty="0"/>
          </a:p>
        </p:txBody>
      </p:sp>
    </p:spTree>
    <p:extLst>
      <p:ext uri="{BB962C8B-B14F-4D97-AF65-F5344CB8AC3E}">
        <p14:creationId xmlns:p14="http://schemas.microsoft.com/office/powerpoint/2010/main" val="64414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6593536" cy="461665"/>
          </a:xfrm>
          <a:prstGeom prst="rect">
            <a:avLst/>
          </a:prstGeom>
          <a:noFill/>
        </p:spPr>
        <p:txBody>
          <a:bodyPr wrap="none" rtlCol="0">
            <a:spAutoFit/>
          </a:bodyPr>
          <a:lstStyle/>
          <a:p>
            <a:r>
              <a:rPr lang="en-IE" sz="2400" dirty="0" smtClean="0">
                <a:solidFill>
                  <a:prstClr val="black"/>
                </a:solidFill>
                <a:latin typeface="Myriad Pro Light" pitchFamily="34" charset="0"/>
              </a:rPr>
              <a:t>Structural barrier: Sierra Leone’s health financing</a:t>
            </a:r>
            <a:endParaRPr lang="en-IE" sz="2400" dirty="0">
              <a:solidFill>
                <a:prstClr val="black"/>
              </a:solidFill>
              <a:latin typeface="Myriad Pro Light" pitchFamily="34" charset="0"/>
            </a:endParaRPr>
          </a:p>
        </p:txBody>
      </p:sp>
      <p:sp>
        <p:nvSpPr>
          <p:cNvPr id="4" name="TextBox 3"/>
          <p:cNvSpPr txBox="1"/>
          <p:nvPr/>
        </p:nvSpPr>
        <p:spPr>
          <a:xfrm>
            <a:off x="107504" y="920914"/>
            <a:ext cx="1728192" cy="707886"/>
          </a:xfrm>
          <a:prstGeom prst="rect">
            <a:avLst/>
          </a:prstGeom>
          <a:noFill/>
        </p:spPr>
        <p:txBody>
          <a:bodyPr wrap="square" rtlCol="0">
            <a:spAutoFit/>
          </a:bodyPr>
          <a:lstStyle/>
          <a:p>
            <a:r>
              <a:rPr lang="en-IE" sz="2000" dirty="0" smtClean="0">
                <a:solidFill>
                  <a:srgbClr val="F79646">
                    <a:lumMod val="75000"/>
                  </a:srgbClr>
                </a:solidFill>
                <a:latin typeface="Harlow Solid Italic" panose="04030604020F02020D02" pitchFamily="82" charset="0"/>
              </a:rPr>
              <a:t>Pre-2010</a:t>
            </a:r>
          </a:p>
          <a:p>
            <a:r>
              <a:rPr lang="en-IE" sz="2000" dirty="0" smtClean="0">
                <a:solidFill>
                  <a:srgbClr val="F79646">
                    <a:lumMod val="75000"/>
                  </a:srgbClr>
                </a:solidFill>
                <a:latin typeface="Harlow Solid Italic" panose="04030604020F02020D02" pitchFamily="82" charset="0"/>
              </a:rPr>
              <a:t>System: </a:t>
            </a:r>
            <a:endParaRPr lang="en-IE" sz="2000" dirty="0">
              <a:solidFill>
                <a:srgbClr val="F79646">
                  <a:lumMod val="75000"/>
                </a:srgbClr>
              </a:solidFill>
              <a:latin typeface="Harlow Solid Italic" panose="04030604020F02020D02" pitchFamily="82" charset="0"/>
            </a:endParaRPr>
          </a:p>
        </p:txBody>
      </p:sp>
      <p:pic>
        <p:nvPicPr>
          <p:cNvPr id="1026" name="Picture 2" descr="C:\Ellen's Library\PhD\Field Research\Field Research 3-SL 2014\Feedback presentation\02-old-new finance system-illu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842890"/>
            <a:ext cx="7565524" cy="570403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236296" y="188640"/>
            <a:ext cx="1778500" cy="770384"/>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smtClean="0">
                <a:solidFill>
                  <a:prstClr val="white"/>
                </a:solidFill>
                <a:latin typeface="Harlow Solid Italic" panose="04030604020F02020D02" pitchFamily="82" charset="0"/>
              </a:rPr>
              <a:t>Free healthcare</a:t>
            </a:r>
            <a:endParaRPr lang="en-IE" sz="2000" dirty="0">
              <a:solidFill>
                <a:prstClr val="white"/>
              </a:solidFill>
              <a:latin typeface="Harlow Solid Italic" panose="04030604020F02020D02" pitchFamily="82" charset="0"/>
            </a:endParaRPr>
          </a:p>
        </p:txBody>
      </p:sp>
    </p:spTree>
    <p:extLst>
      <p:ext uri="{BB962C8B-B14F-4D97-AF65-F5344CB8AC3E}">
        <p14:creationId xmlns:p14="http://schemas.microsoft.com/office/powerpoint/2010/main" val="2779769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44183524"/>
              </p:ext>
            </p:extLst>
          </p:nvPr>
        </p:nvGraphicFramePr>
        <p:xfrm>
          <a:off x="539552" y="1916832"/>
          <a:ext cx="784887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9552" y="476672"/>
            <a:ext cx="8772017" cy="1200329"/>
          </a:xfrm>
          <a:prstGeom prst="rect">
            <a:avLst/>
          </a:prstGeom>
          <a:noFill/>
        </p:spPr>
        <p:txBody>
          <a:bodyPr wrap="none" rtlCol="0">
            <a:spAutoFit/>
          </a:bodyPr>
          <a:lstStyle/>
          <a:p>
            <a:r>
              <a:rPr lang="en-IE" sz="2400" b="1" dirty="0" smtClean="0"/>
              <a:t>Outcome:</a:t>
            </a:r>
            <a:r>
              <a:rPr lang="en-IE" sz="2400" dirty="0" smtClean="0"/>
              <a:t>  </a:t>
            </a:r>
            <a:r>
              <a:rPr lang="en-IE" sz="2400" i="1" dirty="0" smtClean="0"/>
              <a:t>Focus </a:t>
            </a:r>
            <a:r>
              <a:rPr lang="en-IE" sz="2400" i="1" dirty="0"/>
              <a:t>group discussions in which the problem of “charges </a:t>
            </a:r>
            <a:endParaRPr lang="en-IE" sz="2400" i="1" dirty="0" smtClean="0"/>
          </a:p>
          <a:p>
            <a:r>
              <a:rPr lang="en-IE" sz="2400" i="1" dirty="0" smtClean="0"/>
              <a:t>levied </a:t>
            </a:r>
            <a:r>
              <a:rPr lang="en-IE" sz="2400" i="1" dirty="0"/>
              <a:t>for free </a:t>
            </a:r>
            <a:r>
              <a:rPr lang="en-IE" sz="2400" i="1" dirty="0" smtClean="0"/>
              <a:t>healthcare</a:t>
            </a:r>
            <a:r>
              <a:rPr lang="en-IE" sz="2400" i="1" dirty="0"/>
              <a:t>” was discussed – by type of </a:t>
            </a:r>
            <a:r>
              <a:rPr lang="en-IE" sz="2400" i="1" dirty="0" smtClean="0"/>
              <a:t>accountability</a:t>
            </a:r>
          </a:p>
          <a:p>
            <a:r>
              <a:rPr lang="en-IE" sz="2400" i="1" dirty="0" smtClean="0"/>
              <a:t>intervention</a:t>
            </a:r>
            <a:r>
              <a:rPr lang="en-IE" sz="2400" i="1" dirty="0"/>
              <a:t>. </a:t>
            </a:r>
            <a:endParaRPr lang="en-IE" sz="2400" dirty="0"/>
          </a:p>
        </p:txBody>
      </p:sp>
    </p:spTree>
    <p:extLst>
      <p:ext uri="{BB962C8B-B14F-4D97-AF65-F5344CB8AC3E}">
        <p14:creationId xmlns:p14="http://schemas.microsoft.com/office/powerpoint/2010/main" val="163235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235235"/>
            <a:ext cx="5053584" cy="5632704"/>
          </a:xfrm>
          <a:prstGeom prst="rect">
            <a:avLst/>
          </a:prstGeom>
        </p:spPr>
      </p:pic>
      <p:sp>
        <p:nvSpPr>
          <p:cNvPr id="3" name="Rounded Rectangle 2"/>
          <p:cNvSpPr/>
          <p:nvPr/>
        </p:nvSpPr>
        <p:spPr>
          <a:xfrm>
            <a:off x="323528" y="260648"/>
            <a:ext cx="8568952" cy="640871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 name="TextBox 3"/>
          <p:cNvSpPr txBox="1"/>
          <p:nvPr/>
        </p:nvSpPr>
        <p:spPr>
          <a:xfrm>
            <a:off x="959205" y="564535"/>
            <a:ext cx="6414064" cy="461665"/>
          </a:xfrm>
          <a:prstGeom prst="rect">
            <a:avLst/>
          </a:prstGeom>
          <a:noFill/>
        </p:spPr>
        <p:txBody>
          <a:bodyPr wrap="none" rtlCol="0">
            <a:spAutoFit/>
          </a:bodyPr>
          <a:lstStyle/>
          <a:p>
            <a:r>
              <a:rPr lang="en-IE" sz="2400" b="1" dirty="0" smtClean="0">
                <a:solidFill>
                  <a:prstClr val="black"/>
                </a:solidFill>
                <a:latin typeface="Myriad Pro" pitchFamily="34" charset="0"/>
              </a:rPr>
              <a:t>Power imbalance during community dialogue</a:t>
            </a:r>
            <a:endParaRPr lang="en-IE" sz="2400" b="1" dirty="0">
              <a:solidFill>
                <a:prstClr val="black"/>
              </a:solidFill>
              <a:latin typeface="Myriad Pro" pitchFamily="34" charset="0"/>
            </a:endParaRPr>
          </a:p>
        </p:txBody>
      </p:sp>
      <p:sp>
        <p:nvSpPr>
          <p:cNvPr id="6" name="TextBox 5"/>
          <p:cNvSpPr txBox="1"/>
          <p:nvPr/>
        </p:nvSpPr>
        <p:spPr>
          <a:xfrm>
            <a:off x="5652121" y="1484784"/>
            <a:ext cx="3024336" cy="5016758"/>
          </a:xfrm>
          <a:prstGeom prst="rect">
            <a:avLst/>
          </a:prstGeom>
          <a:noFill/>
        </p:spPr>
        <p:txBody>
          <a:bodyPr wrap="square" rtlCol="0">
            <a:spAutoFit/>
          </a:bodyPr>
          <a:lstStyle/>
          <a:p>
            <a:pPr marL="342900" indent="-342900">
              <a:buFont typeface="Arial" panose="020B0604020202020204" pitchFamily="34" charset="0"/>
              <a:buChar char="•"/>
            </a:pPr>
            <a:r>
              <a:rPr lang="en-IE" sz="2000" dirty="0" smtClean="0">
                <a:solidFill>
                  <a:prstClr val="black"/>
                </a:solidFill>
                <a:latin typeface="Myriad Pro" pitchFamily="34" charset="0"/>
              </a:rPr>
              <a:t>Facilitating NGOs/CSOs need to be power aware during accountability interventions.</a:t>
            </a:r>
          </a:p>
          <a:p>
            <a:pPr marL="342900" indent="-342900">
              <a:buFont typeface="Arial" panose="020B0604020202020204" pitchFamily="34" charset="0"/>
              <a:buChar char="•"/>
            </a:pPr>
            <a:endParaRPr lang="en-IE" sz="2000" dirty="0">
              <a:solidFill>
                <a:prstClr val="black"/>
              </a:solidFill>
              <a:latin typeface="Myriad Pro" pitchFamily="34" charset="0"/>
            </a:endParaRPr>
          </a:p>
          <a:p>
            <a:pPr marL="342900" indent="-342900">
              <a:buFont typeface="Arial" panose="020B0604020202020204" pitchFamily="34" charset="0"/>
              <a:buChar char="•"/>
            </a:pPr>
            <a:r>
              <a:rPr lang="en-IE" sz="2000" dirty="0" smtClean="0">
                <a:solidFill>
                  <a:prstClr val="black"/>
                </a:solidFill>
                <a:latin typeface="Myriad Pro" pitchFamily="34" charset="0"/>
              </a:rPr>
              <a:t>Bringing in district health management staff (who have the mandate to carry out oversight) can help to make the voices of the community or community-based monitoring groups heard. </a:t>
            </a:r>
            <a:endParaRPr lang="en-IE" sz="2000" dirty="0">
              <a:solidFill>
                <a:prstClr val="black"/>
              </a:solidFill>
              <a:latin typeface="Myriad Pro" pitchFamily="34" charset="0"/>
            </a:endParaRPr>
          </a:p>
        </p:txBody>
      </p:sp>
    </p:spTree>
    <p:extLst>
      <p:ext uri="{BB962C8B-B14F-4D97-AF65-F5344CB8AC3E}">
        <p14:creationId xmlns:p14="http://schemas.microsoft.com/office/powerpoint/2010/main" val="2330141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1458</Words>
  <Application>Microsoft Office PowerPoint</Application>
  <PresentationFormat>On-screen Show (4:3)</PresentationFormat>
  <Paragraphs>123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Evidence based research in action: Exploring social accountability and improving intervention outcomes through field based research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research in action: Christian Aid’s collaboration with a PhD student to deepen the understanding of social accountability interventions</dc:title>
  <dc:creator>Ellen Pieterse</dc:creator>
  <cp:lastModifiedBy>dcu</cp:lastModifiedBy>
  <cp:revision>33</cp:revision>
  <dcterms:created xsi:type="dcterms:W3CDTF">2015-11-10T08:22:00Z</dcterms:created>
  <dcterms:modified xsi:type="dcterms:W3CDTF">2015-11-16T10:49:55Z</dcterms:modified>
</cp:coreProperties>
</file>