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20"/>
  </p:notesMasterIdLst>
  <p:sldIdLst>
    <p:sldId id="296" r:id="rId2"/>
    <p:sldId id="300" r:id="rId3"/>
    <p:sldId id="302" r:id="rId4"/>
    <p:sldId id="304" r:id="rId5"/>
    <p:sldId id="303" r:id="rId6"/>
    <p:sldId id="305" r:id="rId7"/>
    <p:sldId id="295" r:id="rId8"/>
    <p:sldId id="329" r:id="rId9"/>
    <p:sldId id="311" r:id="rId10"/>
    <p:sldId id="313" r:id="rId11"/>
    <p:sldId id="330" r:id="rId12"/>
    <p:sldId id="314" r:id="rId13"/>
    <p:sldId id="331" r:id="rId14"/>
    <p:sldId id="318" r:id="rId15"/>
    <p:sldId id="320" r:id="rId16"/>
    <p:sldId id="324" r:id="rId17"/>
    <p:sldId id="322" r:id="rId18"/>
    <p:sldId id="32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660"/>
  </p:normalViewPr>
  <p:slideViewPr>
    <p:cSldViewPr>
      <p:cViewPr>
        <p:scale>
          <a:sx n="64" d="100"/>
          <a:sy n="64" d="100"/>
        </p:scale>
        <p:origin x="-1314" y="-9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C0434-5516-40AC-BEEA-D48748173900}" type="datetimeFigureOut">
              <a:rPr lang="en-IE" smtClean="0"/>
              <a:t>11/11/2015</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F80CD-1E86-4D2C-BDF2-30816C131F4D}" type="slidenum">
              <a:rPr lang="en-IE" smtClean="0"/>
              <a:t>‹#›</a:t>
            </a:fld>
            <a:endParaRPr lang="en-IE"/>
          </a:p>
        </p:txBody>
      </p:sp>
    </p:spTree>
    <p:extLst>
      <p:ext uri="{BB962C8B-B14F-4D97-AF65-F5344CB8AC3E}">
        <p14:creationId xmlns:p14="http://schemas.microsoft.com/office/powerpoint/2010/main" val="302530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7BF80CD-1E86-4D2C-BDF2-30816C131F4D}" type="slidenum">
              <a:rPr lang="en-IE" smtClean="0"/>
              <a:t>2</a:t>
            </a:fld>
            <a:endParaRPr lang="en-IE"/>
          </a:p>
        </p:txBody>
      </p:sp>
    </p:spTree>
    <p:extLst>
      <p:ext uri="{BB962C8B-B14F-4D97-AF65-F5344CB8AC3E}">
        <p14:creationId xmlns:p14="http://schemas.microsoft.com/office/powerpoint/2010/main" val="2093561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Eg</a:t>
            </a:r>
            <a:r>
              <a:rPr lang="en-IE" dirty="0" smtClean="0"/>
              <a:t> – signs</a:t>
            </a:r>
          </a:p>
          <a:p>
            <a:pPr lvl="1"/>
            <a:r>
              <a:rPr lang="en-IE" dirty="0" smtClean="0"/>
              <a:t>seclusion and wife’s absence causes husband’s infidelity</a:t>
            </a:r>
          </a:p>
          <a:p>
            <a:pPr lvl="1"/>
            <a:r>
              <a:rPr lang="en-IE" dirty="0" smtClean="0"/>
              <a:t>Women must be available for sex regardless of own wants </a:t>
            </a:r>
          </a:p>
          <a:p>
            <a:pPr lvl="1"/>
            <a:r>
              <a:rPr lang="en-IE" dirty="0" smtClean="0"/>
              <a:t>Men are the heads of the households and have decision making authority, and</a:t>
            </a:r>
          </a:p>
          <a:p>
            <a:pPr lvl="1"/>
            <a:r>
              <a:rPr lang="en-IE" dirty="0" smtClean="0"/>
              <a:t>The fact that Women are economically dependent on me</a:t>
            </a:r>
            <a:endParaRPr lang="en-IE" dirty="0"/>
          </a:p>
        </p:txBody>
      </p:sp>
      <p:sp>
        <p:nvSpPr>
          <p:cNvPr id="4" name="Slide Number Placeholder 3"/>
          <p:cNvSpPr>
            <a:spLocks noGrp="1"/>
          </p:cNvSpPr>
          <p:nvPr>
            <p:ph type="sldNum" sz="quarter" idx="10"/>
          </p:nvPr>
        </p:nvSpPr>
        <p:spPr/>
        <p:txBody>
          <a:bodyPr/>
          <a:lstStyle/>
          <a:p>
            <a:fld id="{77BF80CD-1E86-4D2C-BDF2-30816C131F4D}" type="slidenum">
              <a:rPr lang="en-IE" smtClean="0"/>
              <a:t>17</a:t>
            </a:fld>
            <a:endParaRPr lang="en-IE"/>
          </a:p>
        </p:txBody>
      </p:sp>
    </p:spTree>
    <p:extLst>
      <p:ext uri="{BB962C8B-B14F-4D97-AF65-F5344CB8AC3E}">
        <p14:creationId xmlns:p14="http://schemas.microsoft.com/office/powerpoint/2010/main" val="112121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Idea behind</a:t>
            </a:r>
            <a:r>
              <a:rPr lang="en-IE" baseline="0" dirty="0" smtClean="0"/>
              <a:t> research</a:t>
            </a:r>
          </a:p>
          <a:p>
            <a:r>
              <a:rPr lang="en-IE" dirty="0" smtClean="0"/>
              <a:t>Improve the quality of </a:t>
            </a:r>
            <a:r>
              <a:rPr lang="en-IE" dirty="0" err="1" smtClean="0"/>
              <a:t>Tr</a:t>
            </a:r>
            <a:r>
              <a:rPr lang="en-IE" sz="800" kern="1200" dirty="0" err="1" smtClean="0">
                <a:solidFill>
                  <a:schemeClr val="tx1"/>
                </a:solidFill>
                <a:latin typeface="+mn-lt"/>
                <a:ea typeface="+mn-ea"/>
                <a:cs typeface="Arial"/>
              </a:rPr>
              <a:t>ó</a:t>
            </a:r>
            <a:r>
              <a:rPr lang="en-IE" dirty="0" err="1" smtClean="0"/>
              <a:t>caire</a:t>
            </a:r>
            <a:r>
              <a:rPr lang="en-IE" dirty="0" smtClean="0"/>
              <a:t> programming in Malawi </a:t>
            </a:r>
          </a:p>
          <a:p>
            <a:r>
              <a:rPr lang="en-IE" dirty="0" smtClean="0"/>
              <a:t>Contribute learning to international best practice for wider dissemination and policy influence</a:t>
            </a:r>
          </a:p>
          <a:p>
            <a:r>
              <a:rPr lang="en-IE" dirty="0" smtClean="0"/>
              <a:t>Bring together local research expertise with research expertise in Ireland</a:t>
            </a:r>
          </a:p>
          <a:p>
            <a:endParaRPr lang="en-IE" dirty="0"/>
          </a:p>
        </p:txBody>
      </p:sp>
      <p:sp>
        <p:nvSpPr>
          <p:cNvPr id="4" name="Slide Number Placeholder 3"/>
          <p:cNvSpPr>
            <a:spLocks noGrp="1"/>
          </p:cNvSpPr>
          <p:nvPr>
            <p:ph type="sldNum" sz="quarter" idx="10"/>
          </p:nvPr>
        </p:nvSpPr>
        <p:spPr/>
        <p:txBody>
          <a:bodyPr/>
          <a:lstStyle/>
          <a:p>
            <a:fld id="{77BF80CD-1E86-4D2C-BDF2-30816C131F4D}" type="slidenum">
              <a:rPr lang="en-IE" smtClean="0"/>
              <a:t>3</a:t>
            </a:fld>
            <a:endParaRPr lang="en-IE"/>
          </a:p>
        </p:txBody>
      </p:sp>
    </p:spTree>
    <p:extLst>
      <p:ext uri="{BB962C8B-B14F-4D97-AF65-F5344CB8AC3E}">
        <p14:creationId xmlns:p14="http://schemas.microsoft.com/office/powerpoint/2010/main" val="164241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smtClean="0"/>
              <a:t>Patriarchy</a:t>
            </a:r>
            <a:r>
              <a:rPr lang="en-IE" dirty="0" smtClean="0"/>
              <a:t> is a social system in which the role of the male as the primary authority figure is central to social organization, and where fathers hold authority over women, children, and property. It implies the institutions of male rule and privilege, and is dependent on female subordination</a:t>
            </a:r>
            <a:endParaRPr lang="en-IE" dirty="0"/>
          </a:p>
        </p:txBody>
      </p:sp>
      <p:sp>
        <p:nvSpPr>
          <p:cNvPr id="4" name="Slide Number Placeholder 3"/>
          <p:cNvSpPr>
            <a:spLocks noGrp="1"/>
          </p:cNvSpPr>
          <p:nvPr>
            <p:ph type="sldNum" sz="quarter" idx="10"/>
          </p:nvPr>
        </p:nvSpPr>
        <p:spPr/>
        <p:txBody>
          <a:bodyPr/>
          <a:lstStyle/>
          <a:p>
            <a:fld id="{77BF80CD-1E86-4D2C-BDF2-30816C131F4D}" type="slidenum">
              <a:rPr lang="en-IE" smtClean="0"/>
              <a:t>7</a:t>
            </a:fld>
            <a:endParaRPr lang="en-IE"/>
          </a:p>
        </p:txBody>
      </p:sp>
    </p:spTree>
    <p:extLst>
      <p:ext uri="{BB962C8B-B14F-4D97-AF65-F5344CB8AC3E}">
        <p14:creationId xmlns:p14="http://schemas.microsoft.com/office/powerpoint/2010/main" val="270610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Cultural ceremonies and rituals were common in all villages, including initiations, ceremonial dances and rituals around births and deaths. Rituals involving sex were reported, some of which carry risk of HIV transmission. For example, the use of </a:t>
            </a:r>
            <a:r>
              <a:rPr lang="en-IE" dirty="0" err="1" smtClean="0"/>
              <a:t>fisi</a:t>
            </a:r>
            <a:r>
              <a:rPr lang="en-IE" dirty="0" smtClean="0"/>
              <a:t> (a man who is engaged for sex to help a childless couple). Cultural practices and rituals have been adapted over time to reduce risk of HIV transmission. Religious teachings have worked against practices that promote the spread of HIV and the programme’s engagement with religious leaders is supporting this. </a:t>
            </a:r>
          </a:p>
          <a:p>
            <a:endParaRPr lang="en-IE" dirty="0"/>
          </a:p>
        </p:txBody>
      </p:sp>
      <p:sp>
        <p:nvSpPr>
          <p:cNvPr id="4" name="Slide Number Placeholder 3"/>
          <p:cNvSpPr>
            <a:spLocks noGrp="1"/>
          </p:cNvSpPr>
          <p:nvPr>
            <p:ph type="sldNum" sz="quarter" idx="10"/>
          </p:nvPr>
        </p:nvSpPr>
        <p:spPr/>
        <p:txBody>
          <a:bodyPr/>
          <a:lstStyle/>
          <a:p>
            <a:fld id="{77BF80CD-1E86-4D2C-BDF2-30816C131F4D}" type="slidenum">
              <a:rPr lang="en-IE" smtClean="0"/>
              <a:t>8</a:t>
            </a:fld>
            <a:endParaRPr lang="en-IE"/>
          </a:p>
        </p:txBody>
      </p:sp>
    </p:spTree>
    <p:extLst>
      <p:ext uri="{BB962C8B-B14F-4D97-AF65-F5344CB8AC3E}">
        <p14:creationId xmlns:p14="http://schemas.microsoft.com/office/powerpoint/2010/main" val="2474364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There were set views held by many men in all sites on </a:t>
            </a:r>
            <a:r>
              <a:rPr lang="en-GB" dirty="0" smtClean="0">
                <a:solidFill>
                  <a:srgbClr val="FF0000"/>
                </a:solidFill>
              </a:rPr>
              <a:t>woman’s subordinate position </a:t>
            </a:r>
            <a:r>
              <a:rPr lang="en-GB" dirty="0" smtClean="0"/>
              <a:t>within the relationship in terms of doing what the man says. </a:t>
            </a:r>
            <a:endParaRPr lang="en-IE" dirty="0" smtClean="0"/>
          </a:p>
          <a:p>
            <a:endParaRPr lang="en-IE" dirty="0"/>
          </a:p>
        </p:txBody>
      </p:sp>
      <p:sp>
        <p:nvSpPr>
          <p:cNvPr id="4" name="Slide Number Placeholder 3"/>
          <p:cNvSpPr>
            <a:spLocks noGrp="1"/>
          </p:cNvSpPr>
          <p:nvPr>
            <p:ph type="sldNum" sz="quarter" idx="10"/>
          </p:nvPr>
        </p:nvSpPr>
        <p:spPr/>
        <p:txBody>
          <a:bodyPr/>
          <a:lstStyle/>
          <a:p>
            <a:fld id="{77BF80CD-1E86-4D2C-BDF2-30816C131F4D}" type="slidenum">
              <a:rPr lang="en-IE" smtClean="0"/>
              <a:t>9</a:t>
            </a:fld>
            <a:endParaRPr lang="en-IE"/>
          </a:p>
        </p:txBody>
      </p:sp>
    </p:spTree>
    <p:extLst>
      <p:ext uri="{BB962C8B-B14F-4D97-AF65-F5344CB8AC3E}">
        <p14:creationId xmlns:p14="http://schemas.microsoft.com/office/powerpoint/2010/main" val="308331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Participants reported that stigma around HIV had reduced. Fear of disclosure suggested that stigma nevertheless persisted. Stigma effected men and women differently. While women were tested for HIV in pregnancy, men’s status more easily remained undisclosed. In most aspects of life, people said they did not discriminate but when it came to sexual relationships, marriage and pregnancy, women were treated differently because of their status. Women who had disclosed a HIV positive result risked abandonment and rejection by their partners.</a:t>
            </a:r>
          </a:p>
          <a:p>
            <a:endParaRPr lang="en-IE" dirty="0"/>
          </a:p>
        </p:txBody>
      </p:sp>
      <p:sp>
        <p:nvSpPr>
          <p:cNvPr id="4" name="Slide Number Placeholder 3"/>
          <p:cNvSpPr>
            <a:spLocks noGrp="1"/>
          </p:cNvSpPr>
          <p:nvPr>
            <p:ph type="sldNum" sz="quarter" idx="10"/>
          </p:nvPr>
        </p:nvSpPr>
        <p:spPr/>
        <p:txBody>
          <a:bodyPr/>
          <a:lstStyle/>
          <a:p>
            <a:fld id="{77BF80CD-1E86-4D2C-BDF2-30816C131F4D}" type="slidenum">
              <a:rPr lang="en-IE" smtClean="0"/>
              <a:t>11</a:t>
            </a:fld>
            <a:endParaRPr lang="en-IE"/>
          </a:p>
        </p:txBody>
      </p:sp>
    </p:spTree>
    <p:extLst>
      <p:ext uri="{BB962C8B-B14F-4D97-AF65-F5344CB8AC3E}">
        <p14:creationId xmlns:p14="http://schemas.microsoft.com/office/powerpoint/2010/main" val="227737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Masculinity was associated with being hard working, having a strong sex drive and being able to produce children. Faithfulness was seen as an attractive quality however men were not expected to be able to practice abstinence undermining expectations of faithfulness. The male identity appeared to be taken as fixed and instead it was the women’s sexual behaviour that more often presented as  the target for change. Positive impact on  the nature of couples’ relationships were reported</a:t>
            </a:r>
            <a:endParaRPr lang="en-IE" dirty="0"/>
          </a:p>
        </p:txBody>
      </p:sp>
      <p:sp>
        <p:nvSpPr>
          <p:cNvPr id="4" name="Slide Number Placeholder 3"/>
          <p:cNvSpPr>
            <a:spLocks noGrp="1"/>
          </p:cNvSpPr>
          <p:nvPr>
            <p:ph type="sldNum" sz="quarter" idx="10"/>
          </p:nvPr>
        </p:nvSpPr>
        <p:spPr/>
        <p:txBody>
          <a:bodyPr/>
          <a:lstStyle/>
          <a:p>
            <a:fld id="{77BF80CD-1E86-4D2C-BDF2-30816C131F4D}" type="slidenum">
              <a:rPr lang="en-IE" smtClean="0"/>
              <a:t>12</a:t>
            </a:fld>
            <a:endParaRPr lang="en-IE"/>
          </a:p>
        </p:txBody>
      </p:sp>
    </p:spTree>
    <p:extLst>
      <p:ext uri="{BB962C8B-B14F-4D97-AF65-F5344CB8AC3E}">
        <p14:creationId xmlns:p14="http://schemas.microsoft.com/office/powerpoint/2010/main" val="25820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Women’s lack of power and control over resources emerged </a:t>
            </a:r>
            <a:r>
              <a:rPr lang="en-IE" dirty="0" err="1" smtClean="0"/>
              <a:t>disas</a:t>
            </a:r>
            <a:r>
              <a:rPr lang="en-IE" dirty="0" smtClean="0"/>
              <a:t> an underlying vulnerability factor. Poverty gave rise to some women engaging in transactional sex, particularly when household supplies were low. For men, disposable income meant that they could experience different sexual relationships and they had the power to determine whether or not condoms were used. Change was emerging as a result of village savings and loan schemes which were very popular and were credited with reducing risk taking behaviour of women.</a:t>
            </a:r>
          </a:p>
          <a:p>
            <a:endParaRPr lang="en-IE" dirty="0"/>
          </a:p>
        </p:txBody>
      </p:sp>
      <p:sp>
        <p:nvSpPr>
          <p:cNvPr id="4" name="Slide Number Placeholder 3"/>
          <p:cNvSpPr>
            <a:spLocks noGrp="1"/>
          </p:cNvSpPr>
          <p:nvPr>
            <p:ph type="sldNum" sz="quarter" idx="10"/>
          </p:nvPr>
        </p:nvSpPr>
        <p:spPr/>
        <p:txBody>
          <a:bodyPr/>
          <a:lstStyle/>
          <a:p>
            <a:fld id="{77BF80CD-1E86-4D2C-BDF2-30816C131F4D}" type="slidenum">
              <a:rPr lang="en-IE" smtClean="0"/>
              <a:t>15</a:t>
            </a:fld>
            <a:endParaRPr lang="en-IE"/>
          </a:p>
        </p:txBody>
      </p:sp>
    </p:spTree>
    <p:extLst>
      <p:ext uri="{BB962C8B-B14F-4D97-AF65-F5344CB8AC3E}">
        <p14:creationId xmlns:p14="http://schemas.microsoft.com/office/powerpoint/2010/main" val="1135641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endParaRPr lang="en-IE" dirty="0"/>
          </a:p>
        </p:txBody>
      </p:sp>
      <p:sp>
        <p:nvSpPr>
          <p:cNvPr id="4" name="Slide Number Placeholder 3"/>
          <p:cNvSpPr>
            <a:spLocks noGrp="1"/>
          </p:cNvSpPr>
          <p:nvPr>
            <p:ph type="sldNum" sz="quarter" idx="10"/>
          </p:nvPr>
        </p:nvSpPr>
        <p:spPr/>
        <p:txBody>
          <a:bodyPr/>
          <a:lstStyle/>
          <a:p>
            <a:fld id="{77BF80CD-1E86-4D2C-BDF2-30816C131F4D}" type="slidenum">
              <a:rPr lang="en-IE" smtClean="0"/>
              <a:t>16</a:t>
            </a:fld>
            <a:endParaRPr lang="en-IE"/>
          </a:p>
        </p:txBody>
      </p:sp>
    </p:spTree>
    <p:extLst>
      <p:ext uri="{BB962C8B-B14F-4D97-AF65-F5344CB8AC3E}">
        <p14:creationId xmlns:p14="http://schemas.microsoft.com/office/powerpoint/2010/main" val="387013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16068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3615410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883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202114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5591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706440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2831479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256186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3688985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92536-EED4-4C9E-BBDB-FC7D6881C833}" type="datetimeFigureOut">
              <a:rPr lang="en-IE" smtClean="0"/>
              <a:t>11/11/2015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379338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692536-EED4-4C9E-BBDB-FC7D6881C833}" type="datetimeFigureOut">
              <a:rPr lang="en-IE" smtClean="0"/>
              <a:t>11/11/2015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256253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692536-EED4-4C9E-BBDB-FC7D6881C833}" type="datetimeFigureOut">
              <a:rPr lang="en-IE" smtClean="0"/>
              <a:t>11/11/2015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3456955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692536-EED4-4C9E-BBDB-FC7D6881C833}" type="datetimeFigureOut">
              <a:rPr lang="en-IE" smtClean="0"/>
              <a:t>11/11/2015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40432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92536-EED4-4C9E-BBDB-FC7D6881C833}" type="datetimeFigureOut">
              <a:rPr lang="en-IE" smtClean="0"/>
              <a:t>11/11/2015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214142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92536-EED4-4C9E-BBDB-FC7D6881C833}" type="datetimeFigureOut">
              <a:rPr lang="en-IE" smtClean="0"/>
              <a:t>11/11/2015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3313095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92536-EED4-4C9E-BBDB-FC7D6881C833}" type="datetimeFigureOut">
              <a:rPr lang="en-IE" smtClean="0"/>
              <a:t>11/11/2015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A606CB8-86C0-4F5E-89DE-0C547989C2F5}" type="slidenum">
              <a:rPr lang="en-IE" smtClean="0"/>
              <a:t>‹#›</a:t>
            </a:fld>
            <a:endParaRPr lang="en-IE"/>
          </a:p>
        </p:txBody>
      </p:sp>
    </p:spTree>
    <p:extLst>
      <p:ext uri="{BB962C8B-B14F-4D97-AF65-F5344CB8AC3E}">
        <p14:creationId xmlns:p14="http://schemas.microsoft.com/office/powerpoint/2010/main" val="330918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692536-EED4-4C9E-BBDB-FC7D6881C833}" type="datetimeFigureOut">
              <a:rPr lang="en-IE" smtClean="0"/>
              <a:t>11/11/2015</a:t>
            </a:fld>
            <a:endParaRPr lang="en-I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A606CB8-86C0-4F5E-89DE-0C547989C2F5}" type="slidenum">
              <a:rPr lang="en-IE" smtClean="0"/>
              <a:t>‹#›</a:t>
            </a:fld>
            <a:endParaRPr lang="en-IE"/>
          </a:p>
        </p:txBody>
      </p:sp>
    </p:spTree>
    <p:extLst>
      <p:ext uri="{BB962C8B-B14F-4D97-AF65-F5344CB8AC3E}">
        <p14:creationId xmlns:p14="http://schemas.microsoft.com/office/powerpoint/2010/main" val="155168524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680"/>
            <a:ext cx="7416824" cy="1830065"/>
          </a:xfrm>
        </p:spPr>
        <p:txBody>
          <a:bodyPr>
            <a:normAutofit fontScale="90000"/>
          </a:bodyPr>
          <a:lstStyle/>
          <a:p>
            <a:r>
              <a:rPr lang="en-IE" sz="4000" dirty="0" smtClean="0"/>
              <a:t/>
            </a:r>
            <a:br>
              <a:rPr lang="en-IE" sz="4000" dirty="0" smtClean="0"/>
            </a:br>
            <a:r>
              <a:rPr lang="en-IE" sz="4000" dirty="0"/>
              <a:t/>
            </a:r>
            <a:br>
              <a:rPr lang="en-IE" sz="4000" dirty="0"/>
            </a:br>
            <a:r>
              <a:rPr lang="en-IE" sz="4000" dirty="0" smtClean="0"/>
              <a:t/>
            </a:r>
            <a:br>
              <a:rPr lang="en-IE" sz="4000" dirty="0" smtClean="0"/>
            </a:br>
            <a:r>
              <a:rPr lang="en-IE" sz="4000" dirty="0"/>
              <a:t/>
            </a:r>
            <a:br>
              <a:rPr lang="en-IE" sz="4000" dirty="0"/>
            </a:br>
            <a:r>
              <a:rPr lang="en-IE" sz="4000" dirty="0" smtClean="0"/>
              <a:t/>
            </a:r>
            <a:br>
              <a:rPr lang="en-IE" sz="4000" dirty="0" smtClean="0"/>
            </a:br>
            <a:r>
              <a:rPr lang="en-IE" sz="4000" dirty="0"/>
              <a:t/>
            </a:r>
            <a:br>
              <a:rPr lang="en-IE" sz="4000" dirty="0"/>
            </a:br>
            <a:r>
              <a:rPr lang="en-IE" sz="4000" dirty="0" smtClean="0"/>
              <a:t/>
            </a:r>
            <a:br>
              <a:rPr lang="en-IE" sz="4000" dirty="0" smtClean="0"/>
            </a:br>
            <a:r>
              <a:rPr lang="en-IE" sz="4000" dirty="0"/>
              <a:t/>
            </a:r>
            <a:br>
              <a:rPr lang="en-IE" sz="4000" dirty="0"/>
            </a:br>
            <a:r>
              <a:rPr lang="en-IE" sz="4000" dirty="0" smtClean="0"/>
              <a:t/>
            </a:r>
            <a:br>
              <a:rPr lang="en-IE" sz="4000" dirty="0" smtClean="0"/>
            </a:br>
            <a:r>
              <a:rPr lang="en-IE" sz="4000" dirty="0"/>
              <a:t/>
            </a:r>
            <a:br>
              <a:rPr lang="en-IE" sz="4000" dirty="0"/>
            </a:br>
            <a:r>
              <a:rPr lang="en-IE" sz="4000" dirty="0" smtClean="0"/>
              <a:t/>
            </a:r>
            <a:br>
              <a:rPr lang="en-IE" sz="4000" dirty="0" smtClean="0"/>
            </a:br>
            <a:r>
              <a:rPr lang="en-IE" sz="4000" dirty="0"/>
              <a:t/>
            </a:r>
            <a:br>
              <a:rPr lang="en-IE" sz="4000" dirty="0"/>
            </a:br>
            <a:r>
              <a:rPr lang="en-IE" sz="4000" dirty="0" smtClean="0">
                <a:solidFill>
                  <a:schemeClr val="accent1">
                    <a:lumMod val="50000"/>
                  </a:schemeClr>
                </a:solidFill>
              </a:rPr>
              <a:t>Understanding how </a:t>
            </a:r>
            <a:r>
              <a:rPr lang="en-IE" sz="4000" dirty="0">
                <a:solidFill>
                  <a:schemeClr val="accent1">
                    <a:lumMod val="50000"/>
                  </a:schemeClr>
                </a:solidFill>
              </a:rPr>
              <a:t>HIV prevention </a:t>
            </a:r>
            <a:br>
              <a:rPr lang="en-IE" sz="4000" dirty="0">
                <a:solidFill>
                  <a:schemeClr val="accent1">
                    <a:lumMod val="50000"/>
                  </a:schemeClr>
                </a:solidFill>
              </a:rPr>
            </a:br>
            <a:r>
              <a:rPr lang="en-IE" sz="4000" dirty="0" smtClean="0">
                <a:solidFill>
                  <a:schemeClr val="accent1">
                    <a:lumMod val="50000"/>
                  </a:schemeClr>
                </a:solidFill>
              </a:rPr>
              <a:t> programmes influence women's vulnerability in Malawi</a:t>
            </a:r>
            <a:endParaRPr lang="en-IE" sz="4000" dirty="0">
              <a:solidFill>
                <a:schemeClr val="accent1">
                  <a:lumMod val="50000"/>
                </a:schemeClr>
              </a:solidFill>
            </a:endParaRPr>
          </a:p>
        </p:txBody>
      </p:sp>
      <p:sp>
        <p:nvSpPr>
          <p:cNvPr id="3" name="Subtitle 2"/>
          <p:cNvSpPr>
            <a:spLocks noGrp="1"/>
          </p:cNvSpPr>
          <p:nvPr>
            <p:ph type="subTitle" idx="1"/>
          </p:nvPr>
        </p:nvSpPr>
        <p:spPr>
          <a:xfrm>
            <a:off x="899592" y="3068960"/>
            <a:ext cx="7416824" cy="2808312"/>
          </a:xfrm>
        </p:spPr>
        <p:txBody>
          <a:bodyPr>
            <a:noAutofit/>
          </a:bodyPr>
          <a:lstStyle/>
          <a:p>
            <a:pPr algn="l">
              <a:lnSpc>
                <a:spcPct val="170000"/>
              </a:lnSpc>
            </a:pPr>
            <a:r>
              <a:rPr lang="en-IE" sz="1800" b="1" dirty="0" smtClean="0">
                <a:solidFill>
                  <a:schemeClr val="tx1"/>
                </a:solidFill>
              </a:rPr>
              <a:t>Dr Fiona O’Reilly: </a:t>
            </a:r>
            <a:r>
              <a:rPr lang="en-IE" sz="1800" b="1" dirty="0" err="1" smtClean="0">
                <a:solidFill>
                  <a:schemeClr val="tx1"/>
                </a:solidFill>
              </a:rPr>
              <a:t>Kerena</a:t>
            </a:r>
            <a:r>
              <a:rPr lang="en-IE" sz="1800" b="1" dirty="0" smtClean="0">
                <a:solidFill>
                  <a:schemeClr val="tx1"/>
                </a:solidFill>
              </a:rPr>
              <a:t> Consulting &amp; UL, Dublin</a:t>
            </a:r>
          </a:p>
          <a:p>
            <a:pPr algn="l">
              <a:lnSpc>
                <a:spcPct val="170000"/>
              </a:lnSpc>
            </a:pPr>
            <a:r>
              <a:rPr lang="en-IE" sz="1800" b="1" dirty="0" err="1" smtClean="0">
                <a:solidFill>
                  <a:schemeClr val="tx1"/>
                </a:solidFill>
              </a:rPr>
              <a:t>Lifah</a:t>
            </a:r>
            <a:r>
              <a:rPr lang="en-IE" sz="1800" b="1" dirty="0" smtClean="0">
                <a:solidFill>
                  <a:schemeClr val="tx1"/>
                </a:solidFill>
              </a:rPr>
              <a:t> </a:t>
            </a:r>
            <a:r>
              <a:rPr lang="en-IE" sz="1800" b="1" dirty="0" err="1" smtClean="0">
                <a:solidFill>
                  <a:schemeClr val="tx1"/>
                </a:solidFill>
              </a:rPr>
              <a:t>Sanudi</a:t>
            </a:r>
            <a:r>
              <a:rPr lang="en-IE" sz="1800" b="1" dirty="0" smtClean="0">
                <a:solidFill>
                  <a:schemeClr val="tx1"/>
                </a:solidFill>
              </a:rPr>
              <a:t>: REACH Trust, Malawi</a:t>
            </a:r>
          </a:p>
          <a:p>
            <a:pPr algn="l">
              <a:lnSpc>
                <a:spcPct val="170000"/>
              </a:lnSpc>
            </a:pPr>
            <a:r>
              <a:rPr lang="en-IE" sz="1800" b="1" dirty="0" smtClean="0">
                <a:solidFill>
                  <a:schemeClr val="tx1"/>
                </a:solidFill>
              </a:rPr>
              <a:t>Dr </a:t>
            </a:r>
            <a:r>
              <a:rPr lang="en-IE" sz="1800" b="1" dirty="0">
                <a:solidFill>
                  <a:schemeClr val="tx1"/>
                </a:solidFill>
              </a:rPr>
              <a:t>Nata </a:t>
            </a:r>
            <a:r>
              <a:rPr lang="en-IE" sz="1800" b="1" dirty="0" err="1">
                <a:solidFill>
                  <a:schemeClr val="tx1"/>
                </a:solidFill>
              </a:rPr>
              <a:t>Duvvury</a:t>
            </a:r>
            <a:r>
              <a:rPr lang="en-IE" sz="1800" b="1" dirty="0">
                <a:solidFill>
                  <a:schemeClr val="tx1"/>
                </a:solidFill>
              </a:rPr>
              <a:t>: NUIG</a:t>
            </a:r>
          </a:p>
          <a:p>
            <a:pPr algn="l">
              <a:lnSpc>
                <a:spcPct val="170000"/>
              </a:lnSpc>
            </a:pPr>
            <a:r>
              <a:rPr lang="en-IE" sz="1800" b="1" dirty="0">
                <a:solidFill>
                  <a:schemeClr val="tx1"/>
                </a:solidFill>
              </a:rPr>
              <a:t>Dr Stacey Scriver: NUIG</a:t>
            </a:r>
          </a:p>
          <a:p>
            <a:pPr algn="l">
              <a:lnSpc>
                <a:spcPct val="170000"/>
              </a:lnSpc>
            </a:pPr>
            <a:r>
              <a:rPr lang="en-IE" sz="1800" b="1" dirty="0" smtClean="0">
                <a:solidFill>
                  <a:schemeClr val="tx1"/>
                </a:solidFill>
              </a:rPr>
              <a:t>Nicola </a:t>
            </a:r>
            <a:r>
              <a:rPr lang="en-IE" sz="1800" b="1" dirty="0" err="1">
                <a:solidFill>
                  <a:schemeClr val="tx1"/>
                </a:solidFill>
              </a:rPr>
              <a:t>Ndovi</a:t>
            </a:r>
            <a:r>
              <a:rPr lang="en-IE" sz="1800" b="1" dirty="0">
                <a:solidFill>
                  <a:schemeClr val="tx1"/>
                </a:solidFill>
              </a:rPr>
              <a:t>: </a:t>
            </a:r>
            <a:r>
              <a:rPr lang="en-IE" sz="1800" b="1" dirty="0" err="1">
                <a:solidFill>
                  <a:schemeClr val="tx1"/>
                </a:solidFill>
              </a:rPr>
              <a:t>Trócaire</a:t>
            </a:r>
            <a:r>
              <a:rPr lang="en-IE" sz="1800" b="1" dirty="0">
                <a:solidFill>
                  <a:schemeClr val="tx1"/>
                </a:solidFill>
              </a:rPr>
              <a:t>, </a:t>
            </a:r>
            <a:r>
              <a:rPr lang="en-IE" sz="1800" b="1" dirty="0" smtClean="0">
                <a:solidFill>
                  <a:schemeClr val="tx1"/>
                </a:solidFill>
              </a:rPr>
              <a:t>Malawi </a:t>
            </a:r>
          </a:p>
          <a:p>
            <a:pPr algn="l">
              <a:lnSpc>
                <a:spcPct val="170000"/>
              </a:lnSpc>
            </a:pPr>
            <a:r>
              <a:rPr lang="en-IE" sz="1800" b="1" dirty="0" smtClean="0">
                <a:solidFill>
                  <a:schemeClr val="tx1"/>
                </a:solidFill>
              </a:rPr>
              <a:t>Deirdre </a:t>
            </a:r>
            <a:r>
              <a:rPr lang="en-IE" sz="1800" b="1" dirty="0">
                <a:solidFill>
                  <a:schemeClr val="tx1"/>
                </a:solidFill>
              </a:rPr>
              <a:t>Ni </a:t>
            </a:r>
            <a:r>
              <a:rPr lang="en-IE" sz="1800" b="1" dirty="0" err="1">
                <a:solidFill>
                  <a:schemeClr val="tx1"/>
                </a:solidFill>
              </a:rPr>
              <a:t>Cheallaigh</a:t>
            </a:r>
            <a:r>
              <a:rPr lang="en-IE" sz="1800" b="1" dirty="0">
                <a:solidFill>
                  <a:schemeClr val="tx1"/>
                </a:solidFill>
              </a:rPr>
              <a:t>: </a:t>
            </a:r>
            <a:r>
              <a:rPr lang="en-IE" sz="1800" b="1" dirty="0" err="1">
                <a:solidFill>
                  <a:schemeClr val="tx1"/>
                </a:solidFill>
              </a:rPr>
              <a:t>Trócaire</a:t>
            </a:r>
            <a:r>
              <a:rPr lang="en-IE" sz="1800" b="1" dirty="0">
                <a:solidFill>
                  <a:schemeClr val="tx1"/>
                </a:solidFill>
              </a:rPr>
              <a:t>, Ireland</a:t>
            </a:r>
          </a:p>
          <a:p>
            <a:pPr algn="l">
              <a:lnSpc>
                <a:spcPct val="170000"/>
              </a:lnSpc>
            </a:pPr>
            <a:endParaRPr lang="en-IE" sz="1800" b="1" dirty="0">
              <a:solidFill>
                <a:schemeClr val="tx1"/>
              </a:solidFill>
            </a:endParaRPr>
          </a:p>
          <a:p>
            <a:pPr algn="r">
              <a:lnSpc>
                <a:spcPct val="170000"/>
              </a:lnSpc>
            </a:pPr>
            <a:endParaRPr lang="en-IE" sz="1800" b="1" dirty="0" smtClean="0">
              <a:solidFill>
                <a:schemeClr val="tx1"/>
              </a:solidFill>
            </a:endParaRPr>
          </a:p>
        </p:txBody>
      </p:sp>
    </p:spTree>
    <p:extLst>
      <p:ext uri="{BB962C8B-B14F-4D97-AF65-F5344CB8AC3E}">
        <p14:creationId xmlns:p14="http://schemas.microsoft.com/office/powerpoint/2010/main" val="2649533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683568" y="2182742"/>
            <a:ext cx="2110923" cy="3564396"/>
          </a:xfrm>
          <a:prstGeom prst="wedgeRoundRectCallout">
            <a:avLst>
              <a:gd name="adj1" fmla="val -46430"/>
              <a:gd name="adj2" fmla="val 671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b="1" i="1" dirty="0" smtClean="0"/>
              <a:t>On financial matters, my husband opposes my input and tells me that it is his role then I just accept his decisions and I perform domestic chores, he tells me what to do</a:t>
            </a:r>
          </a:p>
          <a:p>
            <a:r>
              <a:rPr lang="en-IE" sz="1200" b="1" i="1" dirty="0" smtClean="0"/>
              <a:t>(Woman non participant Dowa)</a:t>
            </a:r>
            <a:endParaRPr lang="en-IE" sz="1200" b="1" i="1" dirty="0"/>
          </a:p>
        </p:txBody>
      </p:sp>
      <p:sp>
        <p:nvSpPr>
          <p:cNvPr id="3" name="TextBox 2"/>
          <p:cNvSpPr txBox="1"/>
          <p:nvPr/>
        </p:nvSpPr>
        <p:spPr>
          <a:xfrm>
            <a:off x="251520" y="1124744"/>
            <a:ext cx="1960136" cy="369332"/>
          </a:xfrm>
          <a:prstGeom prst="rect">
            <a:avLst/>
          </a:prstGeom>
          <a:noFill/>
        </p:spPr>
        <p:txBody>
          <a:bodyPr wrap="square" rtlCol="0">
            <a:spAutoFit/>
          </a:bodyPr>
          <a:lstStyle/>
          <a:p>
            <a:r>
              <a:rPr lang="en-IE" dirty="0" smtClean="0"/>
              <a:t>Round 1</a:t>
            </a:r>
            <a:endParaRPr lang="en-IE" dirty="0"/>
          </a:p>
        </p:txBody>
      </p:sp>
      <p:sp>
        <p:nvSpPr>
          <p:cNvPr id="5" name="Rounded Rectangular Callout 4"/>
          <p:cNvSpPr/>
          <p:nvPr/>
        </p:nvSpPr>
        <p:spPr>
          <a:xfrm>
            <a:off x="4781841" y="1124744"/>
            <a:ext cx="3119035" cy="3094382"/>
          </a:xfrm>
          <a:prstGeom prst="wedgeRoundRectCallout">
            <a:avLst>
              <a:gd name="adj1" fmla="val 62675"/>
              <a:gd name="adj2" fmla="val 732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E" sz="1200" b="1" i="1" dirty="0"/>
          </a:p>
        </p:txBody>
      </p:sp>
      <p:sp>
        <p:nvSpPr>
          <p:cNvPr id="4" name="Rectangle 3"/>
          <p:cNvSpPr/>
          <p:nvPr/>
        </p:nvSpPr>
        <p:spPr>
          <a:xfrm>
            <a:off x="5004048" y="1522676"/>
            <a:ext cx="2830163" cy="2031325"/>
          </a:xfrm>
          <a:prstGeom prst="rect">
            <a:avLst/>
          </a:prstGeom>
        </p:spPr>
        <p:txBody>
          <a:bodyPr wrap="square">
            <a:spAutoFit/>
          </a:bodyPr>
          <a:lstStyle/>
          <a:p>
            <a:r>
              <a:rPr lang="en-US" i="1" dirty="0">
                <a:solidFill>
                  <a:schemeClr val="bg1"/>
                </a:solidFill>
              </a:rPr>
              <a:t>Today both sides contribute in decision making to say let us do it this way. But previously a man was the one who had more authority in decision making’ (Males, non-participants, </a:t>
            </a:r>
            <a:r>
              <a:rPr lang="en-US" i="1" dirty="0" err="1" smtClean="0">
                <a:solidFill>
                  <a:schemeClr val="bg1"/>
                </a:solidFill>
              </a:rPr>
              <a:t>Salima</a:t>
            </a:r>
            <a:r>
              <a:rPr lang="en-US" i="1" dirty="0" smtClean="0">
                <a:solidFill>
                  <a:schemeClr val="bg1"/>
                </a:solidFill>
              </a:rPr>
              <a:t>).</a:t>
            </a:r>
            <a:endParaRPr lang="en-IE" dirty="0">
              <a:solidFill>
                <a:schemeClr val="bg1"/>
              </a:solidFill>
            </a:endParaRPr>
          </a:p>
        </p:txBody>
      </p:sp>
      <p:sp>
        <p:nvSpPr>
          <p:cNvPr id="6" name="TextBox 5"/>
          <p:cNvSpPr txBox="1"/>
          <p:nvPr/>
        </p:nvSpPr>
        <p:spPr>
          <a:xfrm>
            <a:off x="5004048" y="606032"/>
            <a:ext cx="1960136" cy="369332"/>
          </a:xfrm>
          <a:prstGeom prst="rect">
            <a:avLst/>
          </a:prstGeom>
          <a:noFill/>
        </p:spPr>
        <p:txBody>
          <a:bodyPr wrap="square" rtlCol="0">
            <a:spAutoFit/>
          </a:bodyPr>
          <a:lstStyle/>
          <a:p>
            <a:r>
              <a:rPr lang="en-IE" dirty="0" smtClean="0"/>
              <a:t>Round 2</a:t>
            </a:r>
            <a:endParaRPr lang="en-IE" dirty="0"/>
          </a:p>
        </p:txBody>
      </p:sp>
    </p:spTree>
    <p:extLst>
      <p:ext uri="{BB962C8B-B14F-4D97-AF65-F5344CB8AC3E}">
        <p14:creationId xmlns:p14="http://schemas.microsoft.com/office/powerpoint/2010/main" val="2626454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Stigma and discrimination</a:t>
            </a:r>
            <a:endParaRPr lang="en-IE" dirty="0"/>
          </a:p>
        </p:txBody>
      </p:sp>
      <p:sp>
        <p:nvSpPr>
          <p:cNvPr id="3" name="Content Placeholder 2"/>
          <p:cNvSpPr>
            <a:spLocks noGrp="1"/>
          </p:cNvSpPr>
          <p:nvPr>
            <p:ph idx="1"/>
          </p:nvPr>
        </p:nvSpPr>
        <p:spPr>
          <a:xfrm>
            <a:off x="5580112" y="1991524"/>
            <a:ext cx="3106688" cy="4134639"/>
          </a:xfrm>
        </p:spPr>
        <p:txBody>
          <a:bodyPr>
            <a:normAutofit/>
          </a:bodyPr>
          <a:lstStyle/>
          <a:p>
            <a:r>
              <a:rPr lang="en-IE" b="1" dirty="0" smtClean="0"/>
              <a:t>“Not anymore”</a:t>
            </a:r>
          </a:p>
          <a:p>
            <a:r>
              <a:rPr lang="en-IE" b="1" dirty="0" smtClean="0"/>
              <a:t>HIV is common and treatable</a:t>
            </a:r>
            <a:endParaRPr lang="en-IE" b="1" dirty="0"/>
          </a:p>
          <a:p>
            <a:r>
              <a:rPr lang="en-IE" b="1" dirty="0" smtClean="0"/>
              <a:t>Discriminated in terms of relationships</a:t>
            </a:r>
          </a:p>
          <a:p>
            <a:r>
              <a:rPr lang="en-IE" b="1" dirty="0" smtClean="0"/>
              <a:t>Public disclosure not common</a:t>
            </a:r>
          </a:p>
          <a:p>
            <a:endParaRPr lang="en-IE" b="1" dirty="0" smtClean="0"/>
          </a:p>
        </p:txBody>
      </p:sp>
      <p:pic>
        <p:nvPicPr>
          <p:cNvPr id="1026" name="Picture 2" descr="Image result for stigma h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72" y="1991524"/>
            <a:ext cx="3555044" cy="388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85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7415"/>
            <a:ext cx="6347713" cy="1320800"/>
          </a:xfrm>
        </p:spPr>
        <p:txBody>
          <a:bodyPr>
            <a:normAutofit/>
          </a:bodyPr>
          <a:lstStyle/>
          <a:p>
            <a:r>
              <a:rPr lang="en-IE" dirty="0"/>
              <a:t>Gender Identities, risk and </a:t>
            </a:r>
            <a:r>
              <a:rPr lang="en-IE" dirty="0" smtClean="0"/>
              <a:t>vulnerability</a:t>
            </a:r>
            <a:endParaRPr lang="en-IE" dirty="0"/>
          </a:p>
        </p:txBody>
      </p:sp>
      <p:sp>
        <p:nvSpPr>
          <p:cNvPr id="3" name="Content Placeholder 2"/>
          <p:cNvSpPr>
            <a:spLocks noGrp="1"/>
          </p:cNvSpPr>
          <p:nvPr>
            <p:ph idx="1"/>
          </p:nvPr>
        </p:nvSpPr>
        <p:spPr>
          <a:xfrm>
            <a:off x="1657028" y="1628800"/>
            <a:ext cx="7029772" cy="4752528"/>
          </a:xfrm>
        </p:spPr>
        <p:txBody>
          <a:bodyPr>
            <a:normAutofit fontScale="92500" lnSpcReduction="20000"/>
          </a:bodyPr>
          <a:lstStyle/>
          <a:p>
            <a:pPr lvl="0"/>
            <a:r>
              <a:rPr lang="en-US" sz="2400" dirty="0"/>
              <a:t>R</a:t>
            </a:r>
            <a:r>
              <a:rPr lang="en-US" sz="2400" dirty="0" smtClean="0"/>
              <a:t>ooted </a:t>
            </a:r>
            <a:r>
              <a:rPr lang="en-US" sz="2400" dirty="0"/>
              <a:t>in </a:t>
            </a:r>
            <a:r>
              <a:rPr lang="en-US" sz="2400" dirty="0" smtClean="0"/>
              <a:t>tradition </a:t>
            </a:r>
            <a:r>
              <a:rPr lang="en-US" sz="2400" dirty="0"/>
              <a:t>and culture,- </a:t>
            </a:r>
            <a:r>
              <a:rPr lang="en-US" sz="2400" b="1" dirty="0"/>
              <a:t>hard working </a:t>
            </a:r>
            <a:r>
              <a:rPr lang="en-US" sz="2400" b="1" dirty="0" smtClean="0"/>
              <a:t>family provider &amp; protector, strong sex drive, children</a:t>
            </a:r>
          </a:p>
          <a:p>
            <a:pPr marL="0" lvl="0" indent="0">
              <a:buNone/>
            </a:pPr>
            <a:r>
              <a:rPr lang="en-US" dirty="0" smtClean="0"/>
              <a:t> </a:t>
            </a:r>
          </a:p>
          <a:p>
            <a:pPr lvl="1"/>
            <a:r>
              <a:rPr lang="en-US" sz="2400" u="sng" dirty="0" smtClean="0"/>
              <a:t>Faithfulness</a:t>
            </a:r>
            <a:r>
              <a:rPr lang="en-US" sz="2400" dirty="0" smtClean="0"/>
              <a:t> beginning </a:t>
            </a:r>
            <a:r>
              <a:rPr lang="en-US" sz="2400" dirty="0"/>
              <a:t>to </a:t>
            </a:r>
            <a:r>
              <a:rPr lang="en-US" sz="2400" dirty="0" smtClean="0"/>
              <a:t>replace multiple partners  </a:t>
            </a:r>
            <a:r>
              <a:rPr lang="en-US" sz="2400" dirty="0"/>
              <a:t>as an attractive </a:t>
            </a:r>
            <a:r>
              <a:rPr lang="en-US" sz="2400" dirty="0" smtClean="0"/>
              <a:t>characteristic</a:t>
            </a:r>
          </a:p>
          <a:p>
            <a:pPr lvl="1"/>
            <a:r>
              <a:rPr lang="en-US" sz="2400" dirty="0" smtClean="0"/>
              <a:t>Abstinence not expected </a:t>
            </a:r>
          </a:p>
          <a:p>
            <a:pPr marL="457200" lvl="1" indent="0">
              <a:buNone/>
            </a:pPr>
            <a:endParaRPr lang="en-US" sz="2400" dirty="0" smtClean="0"/>
          </a:p>
          <a:p>
            <a:r>
              <a:rPr lang="en-US" sz="2400" dirty="0" smtClean="0"/>
              <a:t>Attractive, hardworking, reserved respectful polite. </a:t>
            </a:r>
          </a:p>
          <a:p>
            <a:pPr lvl="0"/>
            <a:endParaRPr lang="en-US" dirty="0"/>
          </a:p>
          <a:p>
            <a:pPr lvl="1"/>
            <a:r>
              <a:rPr lang="en-US" sz="2400" dirty="0" smtClean="0"/>
              <a:t>Change </a:t>
            </a:r>
            <a:r>
              <a:rPr lang="en-US" sz="2400" dirty="0"/>
              <a:t>is suggested with the introduction of sexual ‘openness’.  </a:t>
            </a:r>
            <a:endParaRPr lang="en-US" sz="2400" dirty="0" smtClean="0"/>
          </a:p>
          <a:p>
            <a:pPr lvl="0"/>
            <a:endParaRPr lang="en-US" sz="2400"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933056"/>
            <a:ext cx="1080120" cy="162789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909" y="2132856"/>
            <a:ext cx="1390429" cy="1390429"/>
          </a:xfrm>
          <a:prstGeom prst="rect">
            <a:avLst/>
          </a:prstGeom>
        </p:spPr>
      </p:pic>
    </p:spTree>
    <p:extLst>
      <p:ext uri="{BB962C8B-B14F-4D97-AF65-F5344CB8AC3E}">
        <p14:creationId xmlns:p14="http://schemas.microsoft.com/office/powerpoint/2010/main" val="86147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80" y="20613"/>
            <a:ext cx="6347713" cy="1320800"/>
          </a:xfrm>
        </p:spPr>
        <p:txBody>
          <a:bodyPr/>
          <a:lstStyle/>
          <a:p>
            <a:r>
              <a:rPr lang="en-IE" dirty="0" smtClean="0"/>
              <a:t>Openness</a:t>
            </a:r>
            <a:endParaRPr lang="en-IE" dirty="0"/>
          </a:p>
        </p:txBody>
      </p:sp>
      <p:sp>
        <p:nvSpPr>
          <p:cNvPr id="3" name="Content Placeholder 2"/>
          <p:cNvSpPr>
            <a:spLocks noGrp="1"/>
          </p:cNvSpPr>
          <p:nvPr>
            <p:ph idx="1"/>
          </p:nvPr>
        </p:nvSpPr>
        <p:spPr>
          <a:xfrm>
            <a:off x="598880" y="681013"/>
            <a:ext cx="6347714" cy="3744416"/>
          </a:xfrm>
        </p:spPr>
        <p:txBody>
          <a:bodyPr>
            <a:normAutofit fontScale="25000" lnSpcReduction="20000"/>
          </a:bodyPr>
          <a:lstStyle/>
          <a:p>
            <a:pPr marL="0" lvl="1" indent="0">
              <a:buNone/>
            </a:pPr>
            <a:r>
              <a:rPr lang="en-US" sz="9600" b="1" dirty="0"/>
              <a:t>Changes</a:t>
            </a:r>
            <a:r>
              <a:rPr lang="en-US" sz="9600" dirty="0"/>
              <a:t> in the nature of couples’ </a:t>
            </a:r>
            <a:r>
              <a:rPr lang="en-US" sz="9600" dirty="0" smtClean="0"/>
              <a:t>relationships</a:t>
            </a:r>
          </a:p>
          <a:p>
            <a:pPr marL="742950" lvl="2" indent="-342900"/>
            <a:r>
              <a:rPr lang="en-US" sz="9600" dirty="0" smtClean="0"/>
              <a:t>Facilitate </a:t>
            </a:r>
            <a:r>
              <a:rPr lang="en-US" sz="9600" dirty="0"/>
              <a:t>faithful intimate relationships where the male identity is not lost</a:t>
            </a:r>
            <a:r>
              <a:rPr lang="en-US" sz="9600" dirty="0" smtClean="0"/>
              <a:t>.</a:t>
            </a:r>
          </a:p>
          <a:p>
            <a:pPr marL="742950" lvl="2" indent="-342900"/>
            <a:r>
              <a:rPr lang="en-IE" sz="9600" dirty="0" smtClean="0"/>
              <a:t>Reported </a:t>
            </a:r>
            <a:r>
              <a:rPr lang="en-IE" sz="9600" dirty="0"/>
              <a:t>to lead to more harmonious relationships. </a:t>
            </a:r>
          </a:p>
          <a:p>
            <a:pPr marL="742950" lvl="2" indent="-342900"/>
            <a:r>
              <a:rPr lang="en-IE" sz="9600" dirty="0" smtClean="0"/>
              <a:t>Welcomed by all participants</a:t>
            </a:r>
          </a:p>
          <a:p>
            <a:pPr marL="742950" lvl="2" indent="-342900"/>
            <a:endParaRPr lang="en-IE" sz="6000" dirty="0" smtClean="0"/>
          </a:p>
          <a:p>
            <a:pPr marL="0" lvl="1" indent="0">
              <a:buNone/>
            </a:pPr>
            <a:r>
              <a:rPr lang="en-IE" sz="9600" b="1" dirty="0" smtClean="0"/>
              <a:t>Caution</a:t>
            </a:r>
          </a:p>
          <a:p>
            <a:pPr marL="400050" lvl="2" indent="0">
              <a:buNone/>
            </a:pPr>
            <a:r>
              <a:rPr lang="en-IE" sz="9600" dirty="0" smtClean="0"/>
              <a:t>…</a:t>
            </a:r>
            <a:r>
              <a:rPr lang="en-IE" sz="9600" dirty="0"/>
              <a:t>strongly associated with women </a:t>
            </a:r>
            <a:r>
              <a:rPr lang="en-IE" sz="9600" dirty="0" smtClean="0"/>
              <a:t>being </a:t>
            </a:r>
            <a:r>
              <a:rPr lang="en-IE" sz="9600" dirty="0"/>
              <a:t>sexually available to their </a:t>
            </a:r>
            <a:r>
              <a:rPr lang="en-IE" sz="9600" dirty="0" smtClean="0"/>
              <a:t>husbands  to prevent infidelity </a:t>
            </a:r>
          </a:p>
          <a:p>
            <a:pPr marL="0" lvl="1" indent="0">
              <a:buNone/>
            </a:pPr>
            <a:endParaRPr lang="en-IE" sz="9600" b="1" dirty="0" smtClean="0"/>
          </a:p>
          <a:p>
            <a:pPr marL="0" lvl="1" indent="0">
              <a:buNone/>
            </a:pPr>
            <a:r>
              <a:rPr lang="en-IE" sz="9600" b="1" dirty="0" smtClean="0"/>
              <a:t>Question</a:t>
            </a:r>
          </a:p>
          <a:p>
            <a:pPr marL="400050" lvl="2" indent="0">
              <a:buNone/>
            </a:pPr>
            <a:r>
              <a:rPr lang="en-IE" sz="9600" dirty="0"/>
              <a:t>Are </a:t>
            </a:r>
            <a:r>
              <a:rPr lang="en-IE" sz="9600" dirty="0" smtClean="0"/>
              <a:t>cultural and societal </a:t>
            </a:r>
            <a:r>
              <a:rPr lang="en-IE" sz="9600" dirty="0"/>
              <a:t>changes immune to societal influences that favour men?</a:t>
            </a:r>
          </a:p>
          <a:p>
            <a:pPr marL="400050" lvl="2" indent="0">
              <a:buNone/>
            </a:pPr>
            <a:endParaRPr lang="en-IE" dirty="0"/>
          </a:p>
          <a:p>
            <a:pPr marL="400050" lvl="2" indent="0">
              <a:buNone/>
            </a:pPr>
            <a:endParaRPr lang="en-IE" dirty="0"/>
          </a:p>
        </p:txBody>
      </p:sp>
    </p:spTree>
    <p:extLst>
      <p:ext uri="{BB962C8B-B14F-4D97-AF65-F5344CB8AC3E}">
        <p14:creationId xmlns:p14="http://schemas.microsoft.com/office/powerpoint/2010/main" val="2669442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129" y="42083"/>
            <a:ext cx="8229600" cy="1143000"/>
          </a:xfrm>
        </p:spPr>
        <p:txBody>
          <a:bodyPr>
            <a:normAutofit/>
          </a:bodyPr>
          <a:lstStyle/>
          <a:p>
            <a:r>
              <a:rPr lang="en-IE" sz="3100" i="1" dirty="0" smtClean="0"/>
              <a:t>Faithfulness </a:t>
            </a:r>
            <a:r>
              <a:rPr lang="en-IE" sz="2700" i="1" dirty="0" smtClean="0"/>
              <a:t>&amp; </a:t>
            </a:r>
            <a:r>
              <a:rPr lang="en-IE" sz="3100" i="1" dirty="0" smtClean="0"/>
              <a:t>openness</a:t>
            </a:r>
            <a:endParaRPr lang="en-IE" sz="3600" i="1" dirty="0"/>
          </a:p>
        </p:txBody>
      </p:sp>
      <p:sp>
        <p:nvSpPr>
          <p:cNvPr id="4" name="Rounded Rectangular Callout 3"/>
          <p:cNvSpPr/>
          <p:nvPr/>
        </p:nvSpPr>
        <p:spPr>
          <a:xfrm>
            <a:off x="179512" y="1417877"/>
            <a:ext cx="5040560" cy="2376264"/>
          </a:xfrm>
          <a:prstGeom prst="wedgeRoundRectCallout">
            <a:avLst>
              <a:gd name="adj1" fmla="val -47146"/>
              <a:gd name="adj2" fmla="val 852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Once we </a:t>
            </a:r>
            <a:r>
              <a:rPr lang="en-GB" i="1" dirty="0">
                <a:solidFill>
                  <a:schemeClr val="tx1"/>
                </a:solidFill>
              </a:rPr>
              <a:t>trust and being faithful </a:t>
            </a:r>
            <a:r>
              <a:rPr lang="en-GB" i="1" dirty="0"/>
              <a:t>to each </a:t>
            </a:r>
            <a:r>
              <a:rPr lang="en-GB" i="1" dirty="0" smtClean="0"/>
              <a:t>other no one will go out and have sex with any other person. </a:t>
            </a:r>
            <a:r>
              <a:rPr lang="en-GB" i="1" dirty="0"/>
              <a:t>Being open to each other people discuss issues of sexual activities freely </a:t>
            </a:r>
            <a:r>
              <a:rPr lang="en-GB" i="1" dirty="0" smtClean="0"/>
              <a:t>without </a:t>
            </a:r>
            <a:r>
              <a:rPr lang="en-GB" i="1" dirty="0"/>
              <a:t>fear and if they are not satisfied when having sex they are able to communicate to each other and resolve the </a:t>
            </a:r>
            <a:r>
              <a:rPr lang="en-GB" i="1" dirty="0" smtClean="0"/>
              <a:t>matter (Male Chief </a:t>
            </a:r>
            <a:r>
              <a:rPr lang="en-GB" i="1" dirty="0" err="1" smtClean="0"/>
              <a:t>Ntcheu</a:t>
            </a:r>
            <a:r>
              <a:rPr lang="en-GB" i="1" dirty="0" smtClean="0"/>
              <a:t>, )</a:t>
            </a:r>
            <a:endParaRPr lang="en-GB" i="1" dirty="0"/>
          </a:p>
          <a:p>
            <a:pPr algn="ctr"/>
            <a:endParaRPr lang="en-IE" dirty="0"/>
          </a:p>
        </p:txBody>
      </p:sp>
      <p:sp>
        <p:nvSpPr>
          <p:cNvPr id="7" name="Rectangular Callout 6"/>
          <p:cNvSpPr/>
          <p:nvPr/>
        </p:nvSpPr>
        <p:spPr>
          <a:xfrm>
            <a:off x="1259632" y="4365104"/>
            <a:ext cx="4464496" cy="1584176"/>
          </a:xfrm>
          <a:prstGeom prst="wedgeRectCallout">
            <a:avLst>
              <a:gd name="adj1" fmla="val -70804"/>
              <a:gd name="adj2" fmla="val -340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t>There are some women who deny having sex with their husbands. This </a:t>
            </a:r>
            <a:r>
              <a:rPr lang="en-GB" i="1" dirty="0" smtClean="0">
                <a:solidFill>
                  <a:schemeClr val="tx1"/>
                </a:solidFill>
              </a:rPr>
              <a:t>causes </a:t>
            </a:r>
            <a:r>
              <a:rPr lang="en-GB" i="1" dirty="0">
                <a:solidFill>
                  <a:schemeClr val="tx1"/>
                </a:solidFill>
              </a:rPr>
              <a:t>some men to go out and have sex</a:t>
            </a:r>
            <a:r>
              <a:rPr lang="en-GB" i="1" dirty="0"/>
              <a:t> with other women. </a:t>
            </a:r>
            <a:r>
              <a:rPr lang="en-GB" i="1" dirty="0" smtClean="0"/>
              <a:t>(Male Chief </a:t>
            </a:r>
            <a:r>
              <a:rPr lang="en-GB" i="1" dirty="0" err="1" smtClean="0"/>
              <a:t>Ntcheu</a:t>
            </a:r>
            <a:r>
              <a:rPr lang="en-GB" i="1" dirty="0" smtClean="0"/>
              <a:t>)</a:t>
            </a:r>
            <a:endParaRPr lang="en-IE" dirty="0"/>
          </a:p>
        </p:txBody>
      </p:sp>
      <p:sp>
        <p:nvSpPr>
          <p:cNvPr id="3" name="Rectangular Callout 2"/>
          <p:cNvSpPr/>
          <p:nvPr/>
        </p:nvSpPr>
        <p:spPr>
          <a:xfrm>
            <a:off x="6065975" y="813716"/>
            <a:ext cx="2736304" cy="4824536"/>
          </a:xfrm>
          <a:prstGeom prst="wedgeRectCallout">
            <a:avLst>
              <a:gd name="adj1" fmla="val 53456"/>
              <a:gd name="adj2" fmla="val 927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dirty="0" smtClean="0"/>
              <a:t> “</a:t>
            </a:r>
            <a:r>
              <a:rPr lang="en-IE" sz="1600" dirty="0"/>
              <a:t>W</a:t>
            </a:r>
            <a:r>
              <a:rPr lang="en-IE" sz="1600" dirty="0" smtClean="0"/>
              <a:t>hat </a:t>
            </a:r>
            <a:r>
              <a:rPr lang="en-IE" sz="1600" dirty="0"/>
              <a:t>was happening before was that after selling the </a:t>
            </a:r>
            <a:r>
              <a:rPr lang="en-IE" sz="1600" dirty="0" smtClean="0"/>
              <a:t>rice </a:t>
            </a:r>
            <a:r>
              <a:rPr lang="en-IE" sz="1600" dirty="0"/>
              <a:t>men were leaving their wives for the girls at </a:t>
            </a:r>
            <a:r>
              <a:rPr lang="en-IE" sz="1600" dirty="0" err="1"/>
              <a:t>Mwansambo</a:t>
            </a:r>
            <a:r>
              <a:rPr lang="en-IE" sz="1600" dirty="0"/>
              <a:t> </a:t>
            </a:r>
            <a:r>
              <a:rPr lang="en-IE" sz="1600" dirty="0" smtClean="0"/>
              <a:t>turn </a:t>
            </a:r>
            <a:r>
              <a:rPr lang="en-IE" sz="1600" dirty="0"/>
              <a:t>off this was happening because our women were </a:t>
            </a:r>
            <a:r>
              <a:rPr lang="en-IE" sz="1600" dirty="0" smtClean="0">
                <a:solidFill>
                  <a:schemeClr val="tx1"/>
                </a:solidFill>
              </a:rPr>
              <a:t>sleeping </a:t>
            </a:r>
            <a:r>
              <a:rPr lang="en-IE" sz="1600" dirty="0">
                <a:solidFill>
                  <a:schemeClr val="tx1"/>
                </a:solidFill>
              </a:rPr>
              <a:t>with </a:t>
            </a:r>
            <a:r>
              <a:rPr lang="en-IE" sz="1600" dirty="0" smtClean="0">
                <a:solidFill>
                  <a:schemeClr val="tx1"/>
                </a:solidFill>
              </a:rPr>
              <a:t>clothes on, </a:t>
            </a:r>
            <a:r>
              <a:rPr lang="en-IE" sz="1600" dirty="0">
                <a:solidFill>
                  <a:schemeClr val="tx1"/>
                </a:solidFill>
              </a:rPr>
              <a:t>as per cultural values</a:t>
            </a:r>
            <a:r>
              <a:rPr lang="en-IE" sz="1600" dirty="0"/>
              <a:t>, but after being </a:t>
            </a:r>
            <a:r>
              <a:rPr lang="en-IE" sz="1600" dirty="0" smtClean="0"/>
              <a:t>trained about </a:t>
            </a:r>
            <a:r>
              <a:rPr lang="en-IE" sz="1600" dirty="0"/>
              <a:t>openness they are now sleeping naked and men </a:t>
            </a:r>
            <a:r>
              <a:rPr lang="en-IE" sz="1600" dirty="0" smtClean="0"/>
              <a:t>are </a:t>
            </a:r>
            <a:r>
              <a:rPr lang="en-IE" sz="1600" dirty="0"/>
              <a:t>happy about that and the money that they are earning are </a:t>
            </a:r>
            <a:r>
              <a:rPr lang="en-IE" sz="1600" dirty="0" smtClean="0"/>
              <a:t> budgeted </a:t>
            </a:r>
            <a:r>
              <a:rPr lang="en-IE" sz="1600" dirty="0"/>
              <a:t>well together with their wives</a:t>
            </a:r>
            <a:r>
              <a:rPr lang="en-IE" sz="1600" dirty="0" smtClean="0"/>
              <a:t>.” Round 2</a:t>
            </a:r>
            <a:endParaRPr lang="en-IE" sz="1600" dirty="0"/>
          </a:p>
        </p:txBody>
      </p:sp>
    </p:spTree>
    <p:extLst>
      <p:ext uri="{BB962C8B-B14F-4D97-AF65-F5344CB8AC3E}">
        <p14:creationId xmlns:p14="http://schemas.microsoft.com/office/powerpoint/2010/main" val="324324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E" sz="2800" dirty="0"/>
              <a:t>Economic </a:t>
            </a:r>
            <a:r>
              <a:rPr lang="en-IE" sz="2800" dirty="0" smtClean="0"/>
              <a:t>factors  </a:t>
            </a:r>
            <a:endParaRPr lang="en-IE" sz="3200" dirty="0"/>
          </a:p>
        </p:txBody>
      </p:sp>
      <p:pic>
        <p:nvPicPr>
          <p:cNvPr id="4" name="Content Placeholder 3" descr="SAM_2169 (640x360)"/>
          <p:cNvPicPr>
            <a:picLocks noGrp="1"/>
          </p:cNvPicPr>
          <p:nvPr>
            <p:ph idx="1"/>
          </p:nvPr>
        </p:nvPicPr>
        <p:blipFill>
          <a:blip r:embed="rId3" cstate="print"/>
          <a:srcRect/>
          <a:stretch>
            <a:fillRect/>
          </a:stretch>
        </p:blipFill>
        <p:spPr bwMode="auto">
          <a:xfrm>
            <a:off x="473764" y="3816685"/>
            <a:ext cx="5136232" cy="2770783"/>
          </a:xfrm>
          <a:prstGeom prst="rect">
            <a:avLst/>
          </a:prstGeom>
          <a:noFill/>
          <a:ln w="9525">
            <a:noFill/>
            <a:miter lim="800000"/>
            <a:headEnd/>
            <a:tailEnd/>
          </a:ln>
        </p:spPr>
      </p:pic>
      <p:pic>
        <p:nvPicPr>
          <p:cNvPr id="5" name="Picture 4" descr="SAM_2177"/>
          <p:cNvPicPr/>
          <p:nvPr/>
        </p:nvPicPr>
        <p:blipFill>
          <a:blip r:embed="rId4" cstate="print"/>
          <a:srcRect/>
          <a:stretch>
            <a:fillRect/>
          </a:stretch>
        </p:blipFill>
        <p:spPr bwMode="auto">
          <a:xfrm>
            <a:off x="5772785" y="1560833"/>
            <a:ext cx="2914015" cy="1896110"/>
          </a:xfrm>
          <a:prstGeom prst="rect">
            <a:avLst/>
          </a:prstGeom>
          <a:noFill/>
          <a:ln w="9525">
            <a:noFill/>
            <a:miter lim="800000"/>
            <a:headEnd/>
            <a:tailEnd/>
          </a:ln>
        </p:spPr>
      </p:pic>
      <p:sp>
        <p:nvSpPr>
          <p:cNvPr id="6" name="Rectangle 5"/>
          <p:cNvSpPr/>
          <p:nvPr/>
        </p:nvSpPr>
        <p:spPr>
          <a:xfrm>
            <a:off x="5609996" y="4112249"/>
            <a:ext cx="3384377" cy="1969770"/>
          </a:xfrm>
          <a:prstGeom prst="rect">
            <a:avLst/>
          </a:prstGeom>
        </p:spPr>
        <p:txBody>
          <a:bodyPr wrap="square">
            <a:spAutoFit/>
          </a:bodyPr>
          <a:lstStyle/>
          <a:p>
            <a:r>
              <a:rPr lang="en-IE" i="1" dirty="0" smtClean="0"/>
              <a:t>‘</a:t>
            </a:r>
            <a:r>
              <a:rPr lang="en-IE" i="1" dirty="0"/>
              <a:t>Bank </a:t>
            </a:r>
            <a:r>
              <a:rPr lang="en-IE" i="1" dirty="0" err="1" smtClean="0"/>
              <a:t>Mkhonde</a:t>
            </a:r>
            <a:r>
              <a:rPr lang="en-IE" i="1" dirty="0" smtClean="0"/>
              <a:t>’ </a:t>
            </a:r>
            <a:r>
              <a:rPr lang="en-IE" i="1" dirty="0"/>
              <a:t>is like a husband of many unmarried women in this village. Many of these people they have found a way of accessing loans for </a:t>
            </a:r>
            <a:r>
              <a:rPr lang="en-IE" i="1" dirty="0">
                <a:solidFill>
                  <a:srgbClr val="0070C0"/>
                </a:solidFill>
              </a:rPr>
              <a:t>doing businesses to sustain their lives</a:t>
            </a:r>
            <a:r>
              <a:rPr lang="en-IE" i="1" dirty="0"/>
              <a:t>’ </a:t>
            </a:r>
            <a:r>
              <a:rPr lang="en-IE" sz="1400" i="1" dirty="0"/>
              <a:t>(Male, </a:t>
            </a:r>
            <a:r>
              <a:rPr lang="en-IE" sz="1400" i="1" dirty="0" smtClean="0"/>
              <a:t>non-participant, </a:t>
            </a:r>
            <a:r>
              <a:rPr lang="en-IE" sz="1400" i="1" dirty="0" err="1" smtClean="0"/>
              <a:t>Nkhotakota</a:t>
            </a:r>
            <a:r>
              <a:rPr lang="en-IE" sz="1400" i="1" dirty="0" smtClean="0"/>
              <a:t>)</a:t>
            </a:r>
            <a:r>
              <a:rPr lang="en-IE" sz="1400" dirty="0"/>
              <a:t>	</a:t>
            </a:r>
          </a:p>
        </p:txBody>
      </p:sp>
      <p:sp>
        <p:nvSpPr>
          <p:cNvPr id="3" name="TextBox 2"/>
          <p:cNvSpPr txBox="1"/>
          <p:nvPr/>
        </p:nvSpPr>
        <p:spPr>
          <a:xfrm>
            <a:off x="899592" y="1304570"/>
            <a:ext cx="4104456" cy="1200329"/>
          </a:xfrm>
          <a:prstGeom prst="rect">
            <a:avLst/>
          </a:prstGeom>
          <a:noFill/>
        </p:spPr>
        <p:txBody>
          <a:bodyPr wrap="square" rtlCol="0">
            <a:spAutoFit/>
          </a:bodyPr>
          <a:lstStyle/>
          <a:p>
            <a:r>
              <a:rPr lang="en-IE" dirty="0" smtClean="0"/>
              <a:t>lack </a:t>
            </a:r>
            <a:r>
              <a:rPr lang="en-IE" dirty="0"/>
              <a:t>of power and control over </a:t>
            </a:r>
            <a:r>
              <a:rPr lang="en-IE" dirty="0" smtClean="0"/>
              <a:t>resources </a:t>
            </a:r>
          </a:p>
          <a:p>
            <a:endParaRPr lang="en-IE" dirty="0"/>
          </a:p>
          <a:p>
            <a:r>
              <a:rPr lang="en-IE" dirty="0"/>
              <a:t>Poverty gave rise to some women engaging in transactional sex</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512" y="1516743"/>
            <a:ext cx="678337" cy="775981"/>
          </a:xfrm>
          <a:prstGeom prst="rect">
            <a:avLst/>
          </a:prstGeom>
        </p:spPr>
      </p:pic>
    </p:spTree>
    <p:extLst>
      <p:ext uri="{BB962C8B-B14F-4D97-AF65-F5344CB8AC3E}">
        <p14:creationId xmlns:p14="http://schemas.microsoft.com/office/powerpoint/2010/main" val="3788918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482"/>
            <a:ext cx="6347713" cy="1392808"/>
          </a:xfrm>
        </p:spPr>
        <p:txBody>
          <a:bodyPr>
            <a:normAutofit/>
          </a:bodyPr>
          <a:lstStyle/>
          <a:p>
            <a:r>
              <a:rPr lang="en-IE" dirty="0" smtClean="0"/>
              <a:t>Lessons learnt from research process</a:t>
            </a:r>
            <a:endParaRPr lang="en-IE" dirty="0"/>
          </a:p>
        </p:txBody>
      </p:sp>
      <p:sp>
        <p:nvSpPr>
          <p:cNvPr id="3" name="Content Placeholder 2"/>
          <p:cNvSpPr>
            <a:spLocks noGrp="1"/>
          </p:cNvSpPr>
          <p:nvPr>
            <p:ph idx="1"/>
          </p:nvPr>
        </p:nvSpPr>
        <p:spPr>
          <a:xfrm>
            <a:off x="609600" y="1239823"/>
            <a:ext cx="6347714" cy="3880773"/>
          </a:xfrm>
        </p:spPr>
        <p:txBody>
          <a:bodyPr>
            <a:normAutofit fontScale="25000" lnSpcReduction="20000"/>
          </a:bodyPr>
          <a:lstStyle/>
          <a:p>
            <a:r>
              <a:rPr lang="en-IE" sz="8000" dirty="0" smtClean="0"/>
              <a:t>The value of mixed methods</a:t>
            </a:r>
          </a:p>
          <a:p>
            <a:pPr lvl="1"/>
            <a:r>
              <a:rPr lang="en-IE" sz="7800" dirty="0" smtClean="0"/>
              <a:t>How change has been contributed to</a:t>
            </a:r>
          </a:p>
          <a:p>
            <a:r>
              <a:rPr lang="en-IE" sz="8000" dirty="0" smtClean="0"/>
              <a:t>Reinterpretation of some findings on</a:t>
            </a:r>
          </a:p>
          <a:p>
            <a:pPr lvl="1"/>
            <a:r>
              <a:rPr lang="en-IE" sz="7800" dirty="0" smtClean="0"/>
              <a:t>Violence</a:t>
            </a:r>
            <a:endParaRPr lang="en-IE" sz="7800" dirty="0"/>
          </a:p>
          <a:p>
            <a:pPr lvl="1"/>
            <a:r>
              <a:rPr lang="en-IE" sz="7800" dirty="0" smtClean="0"/>
              <a:t>Knowledge</a:t>
            </a:r>
            <a:endParaRPr lang="en-IE" sz="7800" dirty="0"/>
          </a:p>
          <a:p>
            <a:pPr lvl="1"/>
            <a:r>
              <a:rPr lang="en-IE" sz="7800" dirty="0" smtClean="0"/>
              <a:t>Stigma </a:t>
            </a:r>
            <a:endParaRPr lang="en-IE" sz="7800" i="1" dirty="0"/>
          </a:p>
          <a:p>
            <a:r>
              <a:rPr lang="en-IE" sz="8000" dirty="0" smtClean="0"/>
              <a:t>The un-deniability of context</a:t>
            </a:r>
          </a:p>
          <a:p>
            <a:pPr lvl="1"/>
            <a:r>
              <a:rPr lang="en-IE" sz="7800" dirty="0" smtClean="0"/>
              <a:t>The potential programme vs research conflict</a:t>
            </a:r>
          </a:p>
          <a:p>
            <a:pPr lvl="1"/>
            <a:r>
              <a:rPr lang="en-IE" sz="7800" dirty="0" smtClean="0"/>
              <a:t>No intervention exists in a vacuum and is likely to be influenced by the power dynamics existing in a culture which are themselves the target of that intervention</a:t>
            </a:r>
          </a:p>
          <a:p>
            <a:r>
              <a:rPr lang="en-IE" sz="8000" dirty="0" smtClean="0"/>
              <a:t>The importance of capacity to</a:t>
            </a:r>
          </a:p>
          <a:p>
            <a:pPr lvl="1"/>
            <a:r>
              <a:rPr lang="en-IE" sz="7800" dirty="0" smtClean="0"/>
              <a:t>Identification </a:t>
            </a:r>
            <a:r>
              <a:rPr lang="en-IE" sz="7800" dirty="0"/>
              <a:t>and understanding of unforeseen consequences</a:t>
            </a:r>
          </a:p>
          <a:p>
            <a:pPr lvl="1"/>
            <a:endParaRPr lang="en-IE" dirty="0" smtClean="0"/>
          </a:p>
          <a:p>
            <a:pPr lvl="2"/>
            <a:endParaRPr lang="en-IE" dirty="0" smtClean="0"/>
          </a:p>
          <a:p>
            <a:pPr lvl="1"/>
            <a:endParaRPr lang="en-IE" dirty="0" smtClean="0"/>
          </a:p>
          <a:p>
            <a:pPr lvl="1"/>
            <a:endParaRPr lang="en-IE" dirty="0" smtClean="0"/>
          </a:p>
        </p:txBody>
      </p:sp>
    </p:spTree>
    <p:extLst>
      <p:ext uri="{BB962C8B-B14F-4D97-AF65-F5344CB8AC3E}">
        <p14:creationId xmlns:p14="http://schemas.microsoft.com/office/powerpoint/2010/main" val="272514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Conclusion</a:t>
            </a:r>
            <a:br>
              <a:rPr lang="en-IE" dirty="0" smtClean="0"/>
            </a:br>
            <a:endParaRPr lang="en-IE" dirty="0"/>
          </a:p>
        </p:txBody>
      </p:sp>
      <p:sp>
        <p:nvSpPr>
          <p:cNvPr id="3" name="Content Placeholder 2"/>
          <p:cNvSpPr>
            <a:spLocks noGrp="1"/>
          </p:cNvSpPr>
          <p:nvPr>
            <p:ph idx="1"/>
          </p:nvPr>
        </p:nvSpPr>
        <p:spPr>
          <a:xfrm>
            <a:off x="628650" y="1268760"/>
            <a:ext cx="7886700" cy="4908203"/>
          </a:xfrm>
        </p:spPr>
        <p:txBody>
          <a:bodyPr>
            <a:normAutofit/>
          </a:bodyPr>
          <a:lstStyle/>
          <a:p>
            <a:r>
              <a:rPr lang="en-IE" sz="2000" dirty="0" smtClean="0"/>
              <a:t>Cultural practices changed or stopped to reduce risk and vulnerability</a:t>
            </a:r>
          </a:p>
          <a:p>
            <a:endParaRPr lang="en-IE" sz="2000" dirty="0" smtClean="0"/>
          </a:p>
          <a:p>
            <a:r>
              <a:rPr lang="en-IE" sz="2000" dirty="0" smtClean="0"/>
              <a:t>Though gender norms have seen some change gender equity is still a long way off</a:t>
            </a:r>
          </a:p>
          <a:p>
            <a:endParaRPr lang="en-IE" sz="2000" dirty="0"/>
          </a:p>
          <a:p>
            <a:r>
              <a:rPr lang="en-IE" sz="2000" dirty="0" smtClean="0"/>
              <a:t>Signs of a gender inequity reflect a patriarchal society that perpetuate </a:t>
            </a:r>
            <a:r>
              <a:rPr lang="en-IE" sz="2000" dirty="0"/>
              <a:t>relationships of male dominance and female </a:t>
            </a:r>
            <a:r>
              <a:rPr lang="en-IE" sz="2000" dirty="0" smtClean="0"/>
              <a:t>subordination</a:t>
            </a:r>
          </a:p>
          <a:p>
            <a:endParaRPr lang="en-IE" sz="2000" dirty="0"/>
          </a:p>
          <a:p>
            <a:r>
              <a:rPr lang="en-IE" sz="2000" dirty="0" smtClean="0"/>
              <a:t>Deep and lasting positive change in women’s vulnerability to HIV requires continued efforts in developing understanding and practice of equality in all spheres of life and societal structures</a:t>
            </a:r>
          </a:p>
        </p:txBody>
      </p:sp>
    </p:spTree>
    <p:extLst>
      <p:ext uri="{BB962C8B-B14F-4D97-AF65-F5344CB8AC3E}">
        <p14:creationId xmlns:p14="http://schemas.microsoft.com/office/powerpoint/2010/main" val="322617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Conclusion</a:t>
            </a:r>
            <a:endParaRPr lang="en-IE" dirty="0"/>
          </a:p>
        </p:txBody>
      </p:sp>
      <p:sp>
        <p:nvSpPr>
          <p:cNvPr id="3" name="Content Placeholder 2"/>
          <p:cNvSpPr>
            <a:spLocks noGrp="1"/>
          </p:cNvSpPr>
          <p:nvPr>
            <p:ph idx="1"/>
          </p:nvPr>
        </p:nvSpPr>
        <p:spPr/>
        <p:txBody>
          <a:bodyPr>
            <a:normAutofit/>
          </a:bodyPr>
          <a:lstStyle/>
          <a:p>
            <a:r>
              <a:rPr lang="en-IE" sz="2400" dirty="0"/>
              <a:t>Combining qualitative and quantitative methods allows measurement of programme impact with a deep understanding of the actual changes in people lives and how these came about</a:t>
            </a:r>
          </a:p>
        </p:txBody>
      </p:sp>
    </p:spTree>
    <p:extLst>
      <p:ext uri="{BB962C8B-B14F-4D97-AF65-F5344CB8AC3E}">
        <p14:creationId xmlns:p14="http://schemas.microsoft.com/office/powerpoint/2010/main" val="863226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IE" dirty="0" smtClean="0"/>
              <a:t>Programme Strategies </a:t>
            </a:r>
            <a:endParaRPr lang="en-IE" dirty="0"/>
          </a:p>
        </p:txBody>
      </p:sp>
      <p:sp>
        <p:nvSpPr>
          <p:cNvPr id="3" name="Text Placeholder 2"/>
          <p:cNvSpPr>
            <a:spLocks noGrp="1"/>
          </p:cNvSpPr>
          <p:nvPr>
            <p:ph type="body" idx="1"/>
          </p:nvPr>
        </p:nvSpPr>
        <p:spPr>
          <a:xfrm>
            <a:off x="467544" y="980728"/>
            <a:ext cx="3896172" cy="2181920"/>
          </a:xfrm>
        </p:spPr>
        <p:txBody>
          <a:bodyPr/>
          <a:lstStyle/>
          <a:p>
            <a:pPr marL="514350" indent="-514350">
              <a:buFont typeface="+mj-lt"/>
              <a:buAutoNum type="arabicPeriod"/>
            </a:pPr>
            <a:r>
              <a:rPr lang="en-IE" dirty="0" smtClean="0"/>
              <a:t>STAR Circles *</a:t>
            </a:r>
          </a:p>
          <a:p>
            <a:pPr marL="514350" indent="-514350">
              <a:buFont typeface="+mj-lt"/>
              <a:buAutoNum type="arabicPeriod"/>
            </a:pPr>
            <a:endParaRPr lang="en-IE" dirty="0" smtClean="0"/>
          </a:p>
          <a:p>
            <a:pPr marL="514350" indent="-514350">
              <a:buFont typeface="+mj-lt"/>
              <a:buAutoNum type="arabicPeriod"/>
            </a:pPr>
            <a:r>
              <a:rPr lang="en-IE" dirty="0" smtClean="0"/>
              <a:t>Engaging Men</a:t>
            </a:r>
            <a:endParaRPr lang="en-IE"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725395" y="3319497"/>
            <a:ext cx="2859272" cy="213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4"/>
          </p:nvPr>
        </p:nvSpPr>
        <p:spPr>
          <a:xfrm>
            <a:off x="4645025" y="3933056"/>
            <a:ext cx="4041775" cy="2193106"/>
          </a:xfrm>
        </p:spPr>
        <p:txBody>
          <a:bodyPr/>
          <a:lstStyle/>
          <a:p>
            <a:pPr marL="514350" indent="-514350">
              <a:buFont typeface="+mj-lt"/>
              <a:buAutoNum type="arabicPeriod" startAt="3"/>
            </a:pPr>
            <a:r>
              <a:rPr lang="en-IE" sz="2000" b="1" dirty="0" smtClean="0"/>
              <a:t>Work with Traditional and Religious Leaders</a:t>
            </a:r>
          </a:p>
          <a:p>
            <a:pPr marL="514350" indent="-514350">
              <a:buFont typeface="+mj-lt"/>
              <a:buAutoNum type="arabicPeriod" startAt="3"/>
            </a:pPr>
            <a:endParaRPr lang="en-IE" b="1" dirty="0" smtClean="0"/>
          </a:p>
          <a:p>
            <a:pPr marL="514350" indent="-514350">
              <a:buFont typeface="+mj-lt"/>
              <a:buAutoNum type="arabicPeriod" startAt="3"/>
            </a:pPr>
            <a:r>
              <a:rPr lang="en-IE" sz="2000" b="1" dirty="0" smtClean="0"/>
              <a:t>Village Savings and Lending Schemes</a:t>
            </a:r>
          </a:p>
          <a:p>
            <a:endParaRPr lang="en-IE" dirty="0"/>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1412776"/>
            <a:ext cx="4230687"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6381328"/>
            <a:ext cx="8363272" cy="369332"/>
          </a:xfrm>
          <a:prstGeom prst="rect">
            <a:avLst/>
          </a:prstGeom>
          <a:noFill/>
        </p:spPr>
        <p:txBody>
          <a:bodyPr wrap="square" rtlCol="0">
            <a:spAutoFit/>
          </a:bodyPr>
          <a:lstStyle/>
          <a:p>
            <a:r>
              <a:rPr lang="en-IE" dirty="0" smtClean="0"/>
              <a:t>*Societies </a:t>
            </a:r>
            <a:r>
              <a:rPr lang="en-IE" dirty="0"/>
              <a:t>Tackling Aids through Rights </a:t>
            </a:r>
          </a:p>
        </p:txBody>
      </p:sp>
    </p:spTree>
    <p:extLst>
      <p:ext uri="{BB962C8B-B14F-4D97-AF65-F5344CB8AC3E}">
        <p14:creationId xmlns:p14="http://schemas.microsoft.com/office/powerpoint/2010/main" val="27339681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4400" dirty="0" smtClean="0"/>
              <a:t>Research Aim</a:t>
            </a:r>
            <a:endParaRPr lang="en-IE" sz="4400" dirty="0"/>
          </a:p>
        </p:txBody>
      </p:sp>
      <p:sp>
        <p:nvSpPr>
          <p:cNvPr id="2" name="Content Placeholder 1"/>
          <p:cNvSpPr>
            <a:spLocks noGrp="1"/>
          </p:cNvSpPr>
          <p:nvPr>
            <p:ph idx="1"/>
          </p:nvPr>
        </p:nvSpPr>
        <p:spPr/>
        <p:txBody>
          <a:bodyPr>
            <a:normAutofit/>
          </a:bodyPr>
          <a:lstStyle/>
          <a:p>
            <a:r>
              <a:rPr lang="en-IE" sz="3200" dirty="0" smtClean="0"/>
              <a:t>To </a:t>
            </a:r>
            <a:r>
              <a:rPr lang="en-IE" sz="3200" dirty="0"/>
              <a:t>determine the impact of the Gender and HIV programme in the target areas and to understand how different programme approaches influence vulnerability to HIV for women and girls. </a:t>
            </a:r>
          </a:p>
        </p:txBody>
      </p:sp>
    </p:spTree>
    <p:extLst>
      <p:ext uri="{BB962C8B-B14F-4D97-AF65-F5344CB8AC3E}">
        <p14:creationId xmlns:p14="http://schemas.microsoft.com/office/powerpoint/2010/main" val="470526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53536"/>
            <a:ext cx="6264696" cy="1143000"/>
          </a:xfrm>
        </p:spPr>
        <p:txBody>
          <a:bodyPr>
            <a:normAutofit/>
          </a:bodyPr>
          <a:lstStyle/>
          <a:p>
            <a:r>
              <a:rPr lang="en-IE" dirty="0" smtClean="0"/>
              <a:t>Design, methods </a:t>
            </a:r>
            <a:r>
              <a:rPr lang="en-IE" dirty="0"/>
              <a:t>&amp;</a:t>
            </a:r>
            <a:r>
              <a:rPr lang="en-IE" dirty="0" smtClean="0"/>
              <a:t> response</a:t>
            </a:r>
            <a:endParaRPr lang="en-IE" dirty="0"/>
          </a:p>
        </p:txBody>
      </p:sp>
      <p:sp>
        <p:nvSpPr>
          <p:cNvPr id="3" name="Content Placeholder 2"/>
          <p:cNvSpPr>
            <a:spLocks noGrp="1"/>
          </p:cNvSpPr>
          <p:nvPr>
            <p:ph idx="1"/>
          </p:nvPr>
        </p:nvSpPr>
        <p:spPr>
          <a:xfrm>
            <a:off x="395536" y="1484784"/>
            <a:ext cx="5504164" cy="4399701"/>
          </a:xfrm>
        </p:spPr>
        <p:txBody>
          <a:bodyPr>
            <a:normAutofit fontScale="92500" lnSpcReduction="20000"/>
          </a:bodyPr>
          <a:lstStyle/>
          <a:p>
            <a:r>
              <a:rPr lang="en-IE" sz="2400" dirty="0"/>
              <a:t>A quantitative baseline and end line </a:t>
            </a:r>
            <a:endParaRPr lang="en-IE" sz="2400" dirty="0" smtClean="0"/>
          </a:p>
          <a:p>
            <a:pPr lvl="1"/>
            <a:r>
              <a:rPr lang="en-IE" sz="1800" dirty="0" smtClean="0"/>
              <a:t>796  (503 F 293 M)</a:t>
            </a:r>
          </a:p>
          <a:p>
            <a:pPr lvl="1"/>
            <a:endParaRPr lang="en-IE" sz="1800" dirty="0" smtClean="0"/>
          </a:p>
          <a:p>
            <a:r>
              <a:rPr lang="en-IE" sz="2400" dirty="0" smtClean="0"/>
              <a:t>A </a:t>
            </a:r>
            <a:r>
              <a:rPr lang="en-IE" sz="2400" dirty="0"/>
              <a:t>qualitative component </a:t>
            </a:r>
            <a:r>
              <a:rPr lang="en-IE" sz="2400" dirty="0" smtClean="0"/>
              <a:t>in </a:t>
            </a:r>
            <a:r>
              <a:rPr lang="en-IE" sz="2400" dirty="0"/>
              <a:t>three rounds throughout the course of the programme </a:t>
            </a:r>
            <a:r>
              <a:rPr lang="en-IE" sz="2400" dirty="0" smtClean="0"/>
              <a:t>.. So far..</a:t>
            </a:r>
          </a:p>
          <a:p>
            <a:pPr lvl="1"/>
            <a:r>
              <a:rPr lang="en-IE" sz="1800" dirty="0"/>
              <a:t>30 FGDs  &amp;  42 FGDs</a:t>
            </a:r>
          </a:p>
          <a:p>
            <a:pPr lvl="1"/>
            <a:r>
              <a:rPr lang="en-IE" sz="1800" dirty="0" smtClean="0"/>
              <a:t>237  &amp;  332 individuals </a:t>
            </a:r>
          </a:p>
          <a:p>
            <a:pPr lvl="1"/>
            <a:r>
              <a:rPr lang="en-IE" sz="1800" dirty="0" smtClean="0"/>
              <a:t>8 in depth case studies followed up </a:t>
            </a:r>
          </a:p>
          <a:p>
            <a:pPr lvl="1"/>
            <a:endParaRPr lang="en-IE" sz="1800" dirty="0" smtClean="0"/>
          </a:p>
          <a:p>
            <a:r>
              <a:rPr lang="en-IE" sz="2400" dirty="0" smtClean="0"/>
              <a:t>Ethical approval </a:t>
            </a:r>
          </a:p>
          <a:p>
            <a:pPr lvl="1"/>
            <a:r>
              <a:rPr lang="en-IE" sz="1800" dirty="0"/>
              <a:t>National Malawi Commission of Science and Technology</a:t>
            </a:r>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50299">
            <a:off x="5725868" y="1047988"/>
            <a:ext cx="1965383" cy="25356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1486">
            <a:off x="6497244" y="993797"/>
            <a:ext cx="1965383" cy="25295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63516">
            <a:off x="6546683" y="2375992"/>
            <a:ext cx="2099306" cy="2974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96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4593" y="980110"/>
            <a:ext cx="346172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emistructured interview comp"/>
          <p:cNvPicPr/>
          <p:nvPr/>
        </p:nvPicPr>
        <p:blipFill>
          <a:blip r:embed="rId3" cstate="print"/>
          <a:srcRect/>
          <a:stretch>
            <a:fillRect/>
          </a:stretch>
        </p:blipFill>
        <p:spPr bwMode="auto">
          <a:xfrm>
            <a:off x="672411" y="620688"/>
            <a:ext cx="3305547" cy="2519662"/>
          </a:xfrm>
          <a:prstGeom prst="rect">
            <a:avLst/>
          </a:prstGeom>
          <a:noFill/>
          <a:ln w="9525">
            <a:noFill/>
            <a:miter lim="800000"/>
            <a:headEnd/>
            <a:tailEnd/>
          </a:ln>
        </p:spPr>
      </p:pic>
      <p:pic>
        <p:nvPicPr>
          <p:cNvPr id="7" name="Picture 6"/>
          <p:cNvPicPr/>
          <p:nvPr/>
        </p:nvPicPr>
        <p:blipFill>
          <a:blip r:embed="rId4" cstate="print"/>
          <a:srcRect/>
          <a:stretch>
            <a:fillRect/>
          </a:stretch>
        </p:blipFill>
        <p:spPr bwMode="auto">
          <a:xfrm>
            <a:off x="5004048" y="3909504"/>
            <a:ext cx="3101824" cy="2213109"/>
          </a:xfrm>
          <a:prstGeom prst="rect">
            <a:avLst/>
          </a:prstGeom>
          <a:noFill/>
        </p:spPr>
      </p:pic>
      <p:pic>
        <p:nvPicPr>
          <p:cNvPr id="8" name="Picture 7" descr="chief watches as lifah plays comp"/>
          <p:cNvPicPr/>
          <p:nvPr/>
        </p:nvPicPr>
        <p:blipFill>
          <a:blip r:embed="rId5" cstate="print"/>
          <a:srcRect/>
          <a:stretch>
            <a:fillRect/>
          </a:stretch>
        </p:blipFill>
        <p:spPr bwMode="auto">
          <a:xfrm>
            <a:off x="683568" y="3717032"/>
            <a:ext cx="3821757" cy="2880938"/>
          </a:xfrm>
          <a:prstGeom prst="rect">
            <a:avLst/>
          </a:prstGeom>
          <a:noFill/>
          <a:ln w="9525">
            <a:noFill/>
            <a:miter lim="800000"/>
            <a:headEnd/>
            <a:tailEnd/>
          </a:ln>
        </p:spPr>
      </p:pic>
    </p:spTree>
    <p:extLst>
      <p:ext uri="{BB962C8B-B14F-4D97-AF65-F5344CB8AC3E}">
        <p14:creationId xmlns:p14="http://schemas.microsoft.com/office/powerpoint/2010/main" val="173736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5"/>
          <p:cNvSpPr/>
          <p:nvPr/>
        </p:nvSpPr>
        <p:spPr>
          <a:xfrm rot="5400000">
            <a:off x="4178696" y="514750"/>
            <a:ext cx="1008063" cy="57888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72" name="TextBox 7"/>
          <p:cNvSpPr txBox="1">
            <a:spLocks noChangeArrowheads="1"/>
          </p:cNvSpPr>
          <p:nvPr/>
        </p:nvSpPr>
        <p:spPr bwMode="auto">
          <a:xfrm>
            <a:off x="1115616" y="546100"/>
            <a:ext cx="12410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t>Baseline</a:t>
            </a:r>
          </a:p>
          <a:p>
            <a:pPr eaLnBrk="1" hangingPunct="1"/>
            <a:r>
              <a:rPr lang="en-GB" altLang="en-US" dirty="0"/>
              <a:t>Survey </a:t>
            </a:r>
            <a:r>
              <a:rPr lang="en-GB" altLang="en-US" dirty="0" smtClean="0"/>
              <a:t>Sept 2011</a:t>
            </a:r>
            <a:endParaRPr lang="en-GB" altLang="en-US" dirty="0"/>
          </a:p>
        </p:txBody>
      </p:sp>
      <p:sp>
        <p:nvSpPr>
          <p:cNvPr id="7173" name="TextBox 8"/>
          <p:cNvSpPr txBox="1">
            <a:spLocks noChangeArrowheads="1"/>
          </p:cNvSpPr>
          <p:nvPr/>
        </p:nvSpPr>
        <p:spPr bwMode="auto">
          <a:xfrm>
            <a:off x="7577138" y="361434"/>
            <a:ext cx="1366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t>End line</a:t>
            </a:r>
          </a:p>
          <a:p>
            <a:pPr eaLnBrk="1" hangingPunct="1"/>
            <a:r>
              <a:rPr lang="en-GB" altLang="en-US" dirty="0"/>
              <a:t>Survey </a:t>
            </a:r>
            <a:r>
              <a:rPr lang="en-GB" altLang="en-US" dirty="0" smtClean="0"/>
              <a:t>2015</a:t>
            </a:r>
            <a:endParaRPr lang="en-GB" altLang="en-US" dirty="0"/>
          </a:p>
        </p:txBody>
      </p:sp>
      <p:cxnSp>
        <p:nvCxnSpPr>
          <p:cNvPr id="11" name="Straight Arrow Connector 10"/>
          <p:cNvCxnSpPr/>
          <p:nvPr/>
        </p:nvCxnSpPr>
        <p:spPr>
          <a:xfrm>
            <a:off x="1595402" y="1482133"/>
            <a:ext cx="0" cy="14229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261350" y="1143000"/>
            <a:ext cx="0" cy="157638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67544" y="3899604"/>
            <a:ext cx="0" cy="13160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177" name="TextBox 17"/>
          <p:cNvSpPr txBox="1">
            <a:spLocks noChangeArrowheads="1"/>
          </p:cNvSpPr>
          <p:nvPr/>
        </p:nvSpPr>
        <p:spPr bwMode="auto">
          <a:xfrm>
            <a:off x="132555" y="5419941"/>
            <a:ext cx="16557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t>Qualitative study  </a:t>
            </a:r>
            <a:r>
              <a:rPr lang="en-GB" altLang="en-US" dirty="0" smtClean="0"/>
              <a:t>1 </a:t>
            </a:r>
            <a:r>
              <a:rPr lang="en-GB" altLang="en-US" dirty="0"/>
              <a:t>site</a:t>
            </a:r>
          </a:p>
        </p:txBody>
      </p:sp>
      <p:sp>
        <p:nvSpPr>
          <p:cNvPr id="7178" name="TextBox 18"/>
          <p:cNvSpPr txBox="1">
            <a:spLocks noChangeArrowheads="1"/>
          </p:cNvSpPr>
          <p:nvPr/>
        </p:nvSpPr>
        <p:spPr bwMode="auto">
          <a:xfrm>
            <a:off x="1614890" y="4518519"/>
            <a:ext cx="16557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t>Qualitative study  </a:t>
            </a:r>
            <a:r>
              <a:rPr lang="en-GB" altLang="en-US" dirty="0" smtClean="0"/>
              <a:t>All </a:t>
            </a:r>
            <a:r>
              <a:rPr lang="en-GB" altLang="en-US" dirty="0"/>
              <a:t>sites </a:t>
            </a:r>
            <a:r>
              <a:rPr lang="en-GB" altLang="en-US" dirty="0" smtClean="0"/>
              <a:t>site</a:t>
            </a:r>
          </a:p>
          <a:p>
            <a:pPr eaLnBrk="1" hangingPunct="1"/>
            <a:r>
              <a:rPr lang="en-GB" altLang="en-US" dirty="0" smtClean="0"/>
              <a:t>MARCH 2013</a:t>
            </a:r>
            <a:endParaRPr lang="en-GB" altLang="en-US" dirty="0"/>
          </a:p>
        </p:txBody>
      </p:sp>
      <p:sp>
        <p:nvSpPr>
          <p:cNvPr id="7179" name="TextBox 19"/>
          <p:cNvSpPr txBox="1">
            <a:spLocks noChangeArrowheads="1"/>
          </p:cNvSpPr>
          <p:nvPr/>
        </p:nvSpPr>
        <p:spPr bwMode="auto">
          <a:xfrm>
            <a:off x="4499992" y="4557623"/>
            <a:ext cx="16557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t>Qualitative study  </a:t>
            </a:r>
            <a:endParaRPr lang="en-GB" altLang="en-US" dirty="0" smtClean="0"/>
          </a:p>
          <a:p>
            <a:pPr eaLnBrk="1" hangingPunct="1"/>
            <a:r>
              <a:rPr lang="en-GB" altLang="en-US" dirty="0" smtClean="0"/>
              <a:t>All sites</a:t>
            </a:r>
          </a:p>
          <a:p>
            <a:pPr eaLnBrk="1" hangingPunct="1"/>
            <a:r>
              <a:rPr lang="en-GB" altLang="en-US" dirty="0" smtClean="0"/>
              <a:t>MARCH 2014</a:t>
            </a:r>
            <a:endParaRPr lang="en-GB" altLang="en-US" dirty="0"/>
          </a:p>
        </p:txBody>
      </p:sp>
      <p:sp>
        <p:nvSpPr>
          <p:cNvPr id="7180" name="TextBox 20"/>
          <p:cNvSpPr txBox="1">
            <a:spLocks noChangeArrowheads="1"/>
          </p:cNvSpPr>
          <p:nvPr/>
        </p:nvSpPr>
        <p:spPr bwMode="auto">
          <a:xfrm>
            <a:off x="7437438" y="4733924"/>
            <a:ext cx="16557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GB" altLang="en-US" dirty="0"/>
              <a:t>Qualitative study  </a:t>
            </a:r>
            <a:r>
              <a:rPr lang="en-GB" altLang="en-US" dirty="0" smtClean="0"/>
              <a:t>all site</a:t>
            </a:r>
          </a:p>
          <a:p>
            <a:pPr eaLnBrk="1" hangingPunct="1"/>
            <a:r>
              <a:rPr lang="en-GB" altLang="en-US" dirty="0" smtClean="0"/>
              <a:t>2015</a:t>
            </a:r>
            <a:endParaRPr lang="en-GB" altLang="en-US" dirty="0"/>
          </a:p>
        </p:txBody>
      </p:sp>
      <p:sp>
        <p:nvSpPr>
          <p:cNvPr id="7181" name="TextBox 21"/>
          <p:cNvSpPr txBox="1">
            <a:spLocks noChangeArrowheads="1"/>
          </p:cNvSpPr>
          <p:nvPr/>
        </p:nvSpPr>
        <p:spPr bwMode="auto">
          <a:xfrm>
            <a:off x="1835696" y="2719388"/>
            <a:ext cx="5159946" cy="40011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sz="2000" b="1" dirty="0">
                <a:solidFill>
                  <a:schemeClr val="bg1"/>
                </a:solidFill>
              </a:rPr>
              <a:t>On-going programme monitoring </a:t>
            </a:r>
          </a:p>
        </p:txBody>
      </p:sp>
      <p:cxnSp>
        <p:nvCxnSpPr>
          <p:cNvPr id="24" name="Straight Arrow Connector 23"/>
          <p:cNvCxnSpPr/>
          <p:nvPr/>
        </p:nvCxnSpPr>
        <p:spPr>
          <a:xfrm flipV="1">
            <a:off x="7964210" y="3620383"/>
            <a:ext cx="0" cy="950823"/>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909943" y="3767275"/>
            <a:ext cx="1" cy="71587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2299102" y="3783102"/>
            <a:ext cx="0" cy="71587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36" name="TextBox 1"/>
          <p:cNvSpPr txBox="1">
            <a:spLocks noChangeArrowheads="1"/>
          </p:cNvSpPr>
          <p:nvPr/>
        </p:nvSpPr>
        <p:spPr bwMode="auto">
          <a:xfrm>
            <a:off x="1644650" y="3160713"/>
            <a:ext cx="4814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altLang="en-US"/>
              <a:t>Best Practice Programmes</a:t>
            </a:r>
          </a:p>
        </p:txBody>
      </p:sp>
      <p:sp>
        <p:nvSpPr>
          <p:cNvPr id="5" name="Up Arrow 4"/>
          <p:cNvSpPr/>
          <p:nvPr/>
        </p:nvSpPr>
        <p:spPr>
          <a:xfrm>
            <a:off x="7711859" y="5546198"/>
            <a:ext cx="504701" cy="94597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
          <p:cNvSpPr>
            <a:spLocks noGrp="1"/>
          </p:cNvSpPr>
          <p:nvPr>
            <p:ph type="title"/>
          </p:nvPr>
        </p:nvSpPr>
        <p:spPr>
          <a:xfrm>
            <a:off x="2627784" y="-14283"/>
            <a:ext cx="5788820" cy="1143000"/>
          </a:xfrm>
        </p:spPr>
        <p:txBody>
          <a:bodyPr/>
          <a:lstStyle/>
          <a:p>
            <a:r>
              <a:rPr lang="en-IE" dirty="0" smtClean="0"/>
              <a:t>Time line</a:t>
            </a:r>
            <a:endParaRPr lang="en-IE" dirty="0"/>
          </a:p>
        </p:txBody>
      </p:sp>
      <p:sp>
        <p:nvSpPr>
          <p:cNvPr id="2" name="TextBox 1"/>
          <p:cNvSpPr txBox="1"/>
          <p:nvPr/>
        </p:nvSpPr>
        <p:spPr>
          <a:xfrm>
            <a:off x="0" y="546100"/>
            <a:ext cx="1043608" cy="923330"/>
          </a:xfrm>
          <a:prstGeom prst="rect">
            <a:avLst/>
          </a:prstGeom>
          <a:noFill/>
        </p:spPr>
        <p:txBody>
          <a:bodyPr wrap="square" rtlCol="0">
            <a:spAutoFit/>
          </a:bodyPr>
          <a:lstStyle/>
          <a:p>
            <a:r>
              <a:rPr lang="en-IE" dirty="0" smtClean="0"/>
              <a:t>Scoping exercise</a:t>
            </a:r>
          </a:p>
          <a:p>
            <a:r>
              <a:rPr lang="en-IE" dirty="0" smtClean="0"/>
              <a:t>2010</a:t>
            </a:r>
            <a:endParaRPr lang="en-IE" dirty="0"/>
          </a:p>
        </p:txBody>
      </p:sp>
      <p:cxnSp>
        <p:nvCxnSpPr>
          <p:cNvPr id="20" name="Straight Arrow Connector 19"/>
          <p:cNvCxnSpPr/>
          <p:nvPr/>
        </p:nvCxnSpPr>
        <p:spPr>
          <a:xfrm>
            <a:off x="467544" y="1472605"/>
            <a:ext cx="0" cy="142299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731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17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17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13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718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17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17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18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717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172" grpId="0"/>
      <p:bldP spid="7173" grpId="0"/>
      <p:bldP spid="7177" grpId="0"/>
      <p:bldP spid="7178" grpId="0"/>
      <p:bldP spid="7179" grpId="0"/>
      <p:bldP spid="7180" grpId="0"/>
      <p:bldP spid="7181" grpId="0" animBg="1"/>
      <p:bldP spid="5136" grpId="0"/>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b="1" dirty="0" smtClean="0"/>
              <a:t>Some results</a:t>
            </a:r>
            <a:endParaRPr lang="en-IE" sz="4800" b="1" dirty="0"/>
          </a:p>
        </p:txBody>
      </p:sp>
      <p:sp>
        <p:nvSpPr>
          <p:cNvPr id="3" name="Content Placeholder 2"/>
          <p:cNvSpPr>
            <a:spLocks noGrp="1"/>
          </p:cNvSpPr>
          <p:nvPr>
            <p:ph sz="half" idx="1"/>
          </p:nvPr>
        </p:nvSpPr>
        <p:spPr>
          <a:xfrm>
            <a:off x="628650" y="2276872"/>
            <a:ext cx="7571184" cy="4349080"/>
          </a:xfrm>
        </p:spPr>
        <p:txBody>
          <a:bodyPr>
            <a:normAutofit/>
          </a:bodyPr>
          <a:lstStyle/>
          <a:p>
            <a:r>
              <a:rPr lang="en-IE" sz="3200" dirty="0" smtClean="0"/>
              <a:t>Cultural practices changing</a:t>
            </a:r>
          </a:p>
          <a:p>
            <a:r>
              <a:rPr lang="en-IE" sz="3200" dirty="0"/>
              <a:t>Discrimination &amp; </a:t>
            </a:r>
            <a:r>
              <a:rPr lang="en-IE" sz="3200" dirty="0" smtClean="0"/>
              <a:t>Stigma reduced</a:t>
            </a:r>
            <a:endParaRPr lang="en-IE" sz="3200" dirty="0"/>
          </a:p>
          <a:p>
            <a:r>
              <a:rPr lang="en-IE" sz="3200" dirty="0" smtClean="0"/>
              <a:t>Women’s </a:t>
            </a:r>
            <a:r>
              <a:rPr lang="en-IE" sz="3200" dirty="0"/>
              <a:t>role in </a:t>
            </a:r>
            <a:r>
              <a:rPr lang="en-IE" sz="3200" dirty="0" smtClean="0"/>
              <a:t>decision-making increased</a:t>
            </a:r>
            <a:endParaRPr lang="en-IE" sz="3200" dirty="0" smtClean="0">
              <a:solidFill>
                <a:srgbClr val="FF0000"/>
              </a:solidFill>
            </a:endParaRPr>
          </a:p>
          <a:p>
            <a:r>
              <a:rPr lang="en-IE" sz="3200" dirty="0" smtClean="0"/>
              <a:t>VSLs reducing vulnerability</a:t>
            </a:r>
          </a:p>
          <a:p>
            <a:r>
              <a:rPr lang="en-IE" sz="3200" dirty="0" smtClean="0"/>
              <a:t>Unintended changes </a:t>
            </a:r>
          </a:p>
          <a:p>
            <a:r>
              <a:rPr lang="en-IE" sz="3200" dirty="0" smtClean="0"/>
              <a:t>Improved spousal relationships</a:t>
            </a:r>
          </a:p>
          <a:p>
            <a:pPr lvl="1"/>
            <a:endParaRPr lang="en-IE" dirty="0" smtClean="0"/>
          </a:p>
        </p:txBody>
      </p:sp>
    </p:spTree>
    <p:extLst>
      <p:ext uri="{BB962C8B-B14F-4D97-AF65-F5344CB8AC3E}">
        <p14:creationId xmlns:p14="http://schemas.microsoft.com/office/powerpoint/2010/main" val="452103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a:lstStyle/>
          <a:p>
            <a:r>
              <a:rPr lang="en-IE" dirty="0" smtClean="0"/>
              <a:t>Cultural practices</a:t>
            </a:r>
            <a:endParaRPr lang="en-IE"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75468" y="1181100"/>
            <a:ext cx="7993063" cy="5676900"/>
          </a:xfrm>
          <a:prstGeom prst="rect">
            <a:avLst/>
          </a:prstGeom>
        </p:spPr>
      </p:pic>
    </p:spTree>
    <p:extLst>
      <p:ext uri="{BB962C8B-B14F-4D97-AF65-F5344CB8AC3E}">
        <p14:creationId xmlns:p14="http://schemas.microsoft.com/office/powerpoint/2010/main" val="418723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Gender norms and equality</a:t>
            </a:r>
            <a:r>
              <a:rPr lang="en-IE" dirty="0"/>
              <a:t/>
            </a:r>
            <a:br>
              <a:rPr lang="en-IE" dirty="0"/>
            </a:br>
            <a:endParaRPr lang="en-IE" dirty="0"/>
          </a:p>
        </p:txBody>
      </p:sp>
      <p:sp>
        <p:nvSpPr>
          <p:cNvPr id="3" name="Content Placeholder 2"/>
          <p:cNvSpPr>
            <a:spLocks noGrp="1"/>
          </p:cNvSpPr>
          <p:nvPr>
            <p:ph idx="1"/>
          </p:nvPr>
        </p:nvSpPr>
        <p:spPr>
          <a:xfrm>
            <a:off x="0" y="1124744"/>
            <a:ext cx="7886700" cy="4824536"/>
          </a:xfrm>
        </p:spPr>
        <p:txBody>
          <a:bodyPr>
            <a:noAutofit/>
          </a:bodyPr>
          <a:lstStyle/>
          <a:p>
            <a:pPr marL="457200" lvl="1" indent="-457200"/>
            <a:r>
              <a:rPr lang="en-GB" sz="2800" dirty="0"/>
              <a:t>Hegemonic patriarchal </a:t>
            </a:r>
            <a:r>
              <a:rPr lang="en-GB" sz="2800" dirty="0" smtClean="0"/>
              <a:t>power evident. </a:t>
            </a:r>
            <a:endParaRPr lang="en-IE" sz="2800" dirty="0"/>
          </a:p>
          <a:p>
            <a:pPr marL="457200" lvl="1" indent="-457200"/>
            <a:r>
              <a:rPr lang="en-GB" sz="2800" dirty="0" smtClean="0"/>
              <a:t>Male </a:t>
            </a:r>
            <a:r>
              <a:rPr lang="en-GB" sz="2800" dirty="0"/>
              <a:t>authority as head of family or ‘chairman’ was largely </a:t>
            </a:r>
            <a:r>
              <a:rPr lang="en-GB" sz="2800" dirty="0" smtClean="0"/>
              <a:t>unchallenged. </a:t>
            </a:r>
          </a:p>
          <a:p>
            <a:pPr lvl="0"/>
            <a:r>
              <a:rPr lang="en-GB" sz="2800" dirty="0" smtClean="0"/>
              <a:t>Programme influenced change </a:t>
            </a:r>
            <a:r>
              <a:rPr lang="en-GB" sz="2800" dirty="0"/>
              <a:t>in gender norms </a:t>
            </a:r>
          </a:p>
          <a:p>
            <a:pPr lvl="0"/>
            <a:r>
              <a:rPr lang="en-GB" sz="2800" dirty="0" smtClean="0"/>
              <a:t>sharing </a:t>
            </a:r>
            <a:r>
              <a:rPr lang="en-GB" sz="2800" dirty="0"/>
              <a:t>the work </a:t>
            </a:r>
            <a:r>
              <a:rPr lang="en-GB" sz="2800" dirty="0" smtClean="0"/>
              <a:t>burden. </a:t>
            </a:r>
          </a:p>
          <a:p>
            <a:pPr lvl="0"/>
            <a:r>
              <a:rPr lang="en-IE" sz="2800" dirty="0" smtClean="0"/>
              <a:t>Women involved household </a:t>
            </a:r>
            <a:r>
              <a:rPr lang="en-IE" sz="2800" dirty="0"/>
              <a:t>decision </a:t>
            </a:r>
            <a:r>
              <a:rPr lang="en-IE" sz="2800" dirty="0" smtClean="0"/>
              <a:t>making</a:t>
            </a:r>
            <a:endParaRPr lang="en-IE" sz="2800" dirty="0"/>
          </a:p>
          <a:p>
            <a:pPr lvl="0"/>
            <a:r>
              <a:rPr lang="en-IE" sz="2800" dirty="0" smtClean="0"/>
              <a:t>Less </a:t>
            </a:r>
            <a:r>
              <a:rPr lang="en-IE" sz="2800" dirty="0"/>
              <a:t>consensus on control of women’s </a:t>
            </a:r>
            <a:r>
              <a:rPr lang="en-IE" sz="2800" dirty="0" smtClean="0"/>
              <a:t>behaviour</a:t>
            </a:r>
          </a:p>
          <a:p>
            <a:pPr lvl="0"/>
            <a:r>
              <a:rPr lang="en-IE" sz="2800" dirty="0" smtClean="0"/>
              <a:t>Still </a:t>
            </a:r>
            <a:r>
              <a:rPr lang="en-IE" sz="2800" dirty="0"/>
              <a:t>clear distinctions between ‘women’s roles’ and ‘men’s roles’.</a:t>
            </a:r>
          </a:p>
          <a:p>
            <a:pPr lvl="1"/>
            <a:endParaRPr lang="en-IE" sz="3200" dirty="0"/>
          </a:p>
        </p:txBody>
      </p:sp>
      <p:sp>
        <p:nvSpPr>
          <p:cNvPr id="4" name="Rectangular Callout 3"/>
          <p:cNvSpPr/>
          <p:nvPr/>
        </p:nvSpPr>
        <p:spPr>
          <a:xfrm>
            <a:off x="6156176" y="1948706"/>
            <a:ext cx="3096344" cy="244827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6228184" y="2157179"/>
            <a:ext cx="2499537" cy="2031325"/>
          </a:xfrm>
          <a:prstGeom prst="rect">
            <a:avLst/>
          </a:prstGeom>
          <a:noFill/>
        </p:spPr>
        <p:txBody>
          <a:bodyPr wrap="square" rtlCol="0">
            <a:spAutoFit/>
          </a:bodyPr>
          <a:lstStyle/>
          <a:p>
            <a:r>
              <a:rPr lang="en-IE" dirty="0">
                <a:solidFill>
                  <a:schemeClr val="bg1"/>
                </a:solidFill>
              </a:rPr>
              <a:t>“The men are also responsible for buying the clothes because if she can decide for herself she may come up with the miniskirts.”</a:t>
            </a:r>
          </a:p>
        </p:txBody>
      </p:sp>
    </p:spTree>
    <p:extLst>
      <p:ext uri="{BB962C8B-B14F-4D97-AF65-F5344CB8AC3E}">
        <p14:creationId xmlns:p14="http://schemas.microsoft.com/office/powerpoint/2010/main" val="36037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Facet">
  <a:themeElements>
    <a:clrScheme name="Custom 10">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0000"/>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786</TotalTime>
  <Words>1402</Words>
  <Application>Microsoft Office PowerPoint</Application>
  <PresentationFormat>On-screen Show (4:3)</PresentationFormat>
  <Paragraphs>150</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            Understanding how HIV prevention   programmes influence women's vulnerability in Malawi</vt:lpstr>
      <vt:lpstr>Programme Strategies </vt:lpstr>
      <vt:lpstr>Research Aim</vt:lpstr>
      <vt:lpstr>Design, methods &amp; response</vt:lpstr>
      <vt:lpstr>PowerPoint Presentation</vt:lpstr>
      <vt:lpstr>Time line</vt:lpstr>
      <vt:lpstr>Some results</vt:lpstr>
      <vt:lpstr>Cultural practices</vt:lpstr>
      <vt:lpstr>Gender norms and equality </vt:lpstr>
      <vt:lpstr>PowerPoint Presentation</vt:lpstr>
      <vt:lpstr>Stigma and discrimination</vt:lpstr>
      <vt:lpstr>Gender Identities, risk and vulnerability</vt:lpstr>
      <vt:lpstr>Openness</vt:lpstr>
      <vt:lpstr>Faithfulness &amp; openness</vt:lpstr>
      <vt:lpstr>Economic factors  </vt:lpstr>
      <vt:lpstr>Lessons learnt from research process</vt:lpstr>
      <vt:lpstr>Conclusion </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Round 2</dc:title>
  <dc:creator>ULStaff</dc:creator>
  <cp:lastModifiedBy>dcu</cp:lastModifiedBy>
  <cp:revision>64</cp:revision>
  <dcterms:created xsi:type="dcterms:W3CDTF">2015-06-22T16:54:27Z</dcterms:created>
  <dcterms:modified xsi:type="dcterms:W3CDTF">2015-11-11T09:51:40Z</dcterms:modified>
</cp:coreProperties>
</file>