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drawings/drawing2.xml" ContentType="application/vnd.openxmlformats-officedocument.drawingml.chartshapes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theme/themeOverride3.xml" ContentType="application/vnd.openxmlformats-officedocument.themeOverride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78" r:id="rId2"/>
    <p:sldId id="259" r:id="rId3"/>
    <p:sldId id="257" r:id="rId4"/>
    <p:sldId id="266" r:id="rId5"/>
    <p:sldId id="280" r:id="rId6"/>
    <p:sldId id="283" r:id="rId7"/>
    <p:sldId id="265" r:id="rId8"/>
    <p:sldId id="267" r:id="rId9"/>
    <p:sldId id="269" r:id="rId10"/>
    <p:sldId id="270" r:id="rId11"/>
    <p:sldId id="271" r:id="rId12"/>
    <p:sldId id="279" r:id="rId13"/>
    <p:sldId id="272" r:id="rId14"/>
    <p:sldId id="273" r:id="rId15"/>
    <p:sldId id="286" r:id="rId16"/>
    <p:sldId id="287" r:id="rId17"/>
    <p:sldId id="288" r:id="rId18"/>
    <p:sldId id="289" r:id="rId19"/>
    <p:sldId id="290" r:id="rId20"/>
    <p:sldId id="284" r:id="rId21"/>
    <p:sldId id="285" r:id="rId22"/>
  </p:sldIdLst>
  <p:sldSz cx="9144000" cy="6858000" type="screen4x3"/>
  <p:notesSz cx="6858000" cy="99472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40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3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4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5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9.xlsx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9"/>
    </mc:Choice>
    <mc:Fallback>
      <c:style val="29"/>
    </mc:Fallback>
  </mc:AlternateContent>
  <c:chart>
    <c:autoTitleDeleted val="1"/>
    <c:plotArea>
      <c:layout>
        <c:manualLayout>
          <c:layoutTarget val="inner"/>
          <c:xMode val="edge"/>
          <c:yMode val="edge"/>
          <c:x val="2.8037383177570183E-2"/>
          <c:y val="0.15878095001397993"/>
          <c:w val="0.95482866043613823"/>
          <c:h val="0.585148505330865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Contraceptive Usage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Sheet1!$A$2:$A$9</c:f>
              <c:strCache>
                <c:ptCount val="8"/>
                <c:pt idx="0">
                  <c:v>Male Condom</c:v>
                </c:pt>
                <c:pt idx="1">
                  <c:v>Female Condom</c:v>
                </c:pt>
                <c:pt idx="2">
                  <c:v>Female Sterilization</c:v>
                </c:pt>
                <c:pt idx="3">
                  <c:v>Pills</c:v>
                </c:pt>
                <c:pt idx="4">
                  <c:v>Injectables</c:v>
                </c:pt>
                <c:pt idx="5">
                  <c:v>Withdrawal</c:v>
                </c:pt>
                <c:pt idx="6">
                  <c:v>IUD</c:v>
                </c:pt>
                <c:pt idx="7">
                  <c:v>Emergency Contraceptive Pills</c:v>
                </c:pt>
              </c:strCache>
            </c:strRef>
          </c:cat>
          <c:val>
            <c:numRef>
              <c:f>Sheet1!$B$2:$B$9</c:f>
              <c:numCache>
                <c:formatCode>#,##0%</c:formatCode>
                <c:ptCount val="8"/>
                <c:pt idx="0">
                  <c:v>0.65517241379310542</c:v>
                </c:pt>
                <c:pt idx="1">
                  <c:v>0.11206896551724142</c:v>
                </c:pt>
                <c:pt idx="2">
                  <c:v>8.6206896551724227E-2</c:v>
                </c:pt>
                <c:pt idx="3">
                  <c:v>7.7586206896551879E-2</c:v>
                </c:pt>
                <c:pt idx="4">
                  <c:v>6.8965517241379323E-2</c:v>
                </c:pt>
                <c:pt idx="5">
                  <c:v>6.8965517241379323E-2</c:v>
                </c:pt>
                <c:pt idx="6">
                  <c:v>2.5862068965517241E-2</c:v>
                </c:pt>
                <c:pt idx="7">
                  <c:v>1.7241379310344845E-2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141973568"/>
        <c:axId val="341679880"/>
      </c:barChart>
      <c:catAx>
        <c:axId val="14197356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341679880"/>
        <c:crosses val="autoZero"/>
        <c:auto val="1"/>
        <c:lblAlgn val="ctr"/>
        <c:lblOffset val="100"/>
        <c:noMultiLvlLbl val="0"/>
      </c:catAx>
      <c:valAx>
        <c:axId val="341679880"/>
        <c:scaling>
          <c:orientation val="minMax"/>
        </c:scaling>
        <c:delete val="1"/>
        <c:axPos val="l"/>
        <c:numFmt formatCode="#,##0%" sourceLinked="1"/>
        <c:majorTickMark val="out"/>
        <c:minorTickMark val="none"/>
        <c:tickLblPos val="nextTo"/>
        <c:crossAx val="14197356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9"/>
    </mc:Choice>
    <mc:Fallback>
      <c:style val="29"/>
    </mc:Fallback>
  </mc:AlternateContent>
  <c:chart>
    <c:title>
      <c:tx>
        <c:rich>
          <a:bodyPr/>
          <a:lstStyle/>
          <a:p>
            <a:pPr>
              <a:defRPr sz="1400"/>
            </a:pPr>
            <a:r>
              <a:rPr lang="en-US" sz="1400"/>
              <a:t>Birth Registration</a:t>
            </a:r>
          </a:p>
        </c:rich>
      </c:tx>
      <c:layout>
        <c:manualLayout>
          <c:xMode val="edge"/>
          <c:yMode val="edge"/>
          <c:x val="1.4844731924997161E-3"/>
          <c:y val="1.6402087929828342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799403367644363"/>
          <c:y val="0.31808593573340666"/>
          <c:w val="0.31610751825203531"/>
          <c:h val="0.5471091662054457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 1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Sheet1!$A$2:$A$3</c:f>
              <c:strCache>
                <c:ptCount val="2"/>
                <c:pt idx="0">
                  <c:v>Yes</c:v>
                </c:pt>
                <c:pt idx="1">
                  <c:v>No</c:v>
                </c:pt>
              </c:strCache>
            </c:strRef>
          </c:cat>
          <c:val>
            <c:numRef>
              <c:f>Sheet1!$B$2:$B$3</c:f>
              <c:numCache>
                <c:formatCode>#,##0%</c:formatCode>
                <c:ptCount val="2"/>
                <c:pt idx="0">
                  <c:v>0.72000000000000064</c:v>
                </c:pt>
                <c:pt idx="1">
                  <c:v>0.28000000000000008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9"/>
    </mc:Choice>
    <mc:Fallback>
      <c:style val="29"/>
    </mc:Fallback>
  </mc:AlternateContent>
  <c:chart>
    <c:title>
      <c:tx>
        <c:rich>
          <a:bodyPr/>
          <a:lstStyle/>
          <a:p>
            <a:pPr>
              <a:defRPr b="0"/>
            </a:pPr>
            <a:r>
              <a:rPr lang="en-US" sz="2000" b="0" dirty="0"/>
              <a:t>Ever breastfed</a:t>
            </a:r>
          </a:p>
        </c:rich>
      </c:tx>
      <c:layout>
        <c:manualLayout>
          <c:xMode val="edge"/>
          <c:yMode val="edge"/>
          <c:x val="1.329841010119227E-4"/>
          <c:y val="0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6.8945198941858854E-2"/>
          <c:y val="0.2707455994868681"/>
          <c:w val="0.44541723406018574"/>
          <c:h val="0.63596345745874394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 1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Sheet1!$A$2:$A$3</c:f>
              <c:strCache>
                <c:ptCount val="2"/>
                <c:pt idx="0">
                  <c:v>Yes</c:v>
                </c:pt>
                <c:pt idx="1">
                  <c:v>No</c:v>
                </c:pt>
              </c:strCache>
            </c:strRef>
          </c:cat>
          <c:val>
            <c:numRef>
              <c:f>Sheet1!$B$2:$B$3</c:f>
              <c:numCache>
                <c:formatCode>#,##0%</c:formatCode>
                <c:ptCount val="2"/>
                <c:pt idx="0">
                  <c:v>0.83000000000000063</c:v>
                </c:pt>
                <c:pt idx="1">
                  <c:v>0.17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60303333352865862"/>
          <c:y val="0.50113314465908998"/>
          <c:w val="0.37216038012866787"/>
          <c:h val="0.29836264637933663"/>
        </c:manualLayout>
      </c:layout>
      <c:overlay val="0"/>
    </c:legend>
    <c:plotVisOnly val="1"/>
    <c:dispBlanksAs val="zero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9"/>
    </mc:Choice>
    <mc:Fallback>
      <c:style val="29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1800" dirty="0"/>
              <a:t>Gave honey/sugar water before </a:t>
            </a:r>
            <a:r>
              <a:rPr lang="en-US" sz="1800" dirty="0" err="1"/>
              <a:t>colostrums</a:t>
            </a:r>
            <a:endParaRPr lang="en-US" sz="1800" dirty="0"/>
          </a:p>
        </c:rich>
      </c:tx>
      <c:layout>
        <c:manualLayout>
          <c:xMode val="edge"/>
          <c:yMode val="edge"/>
          <c:x val="1.329841010119227E-4"/>
          <c:y val="0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6.8945198941858854E-2"/>
          <c:y val="0.2707455994868681"/>
          <c:w val="0.44541723406018574"/>
          <c:h val="0.63596345745874416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 1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Sheet1!$A$2:$A$3</c:f>
              <c:strCache>
                <c:ptCount val="2"/>
                <c:pt idx="0">
                  <c:v>Yes</c:v>
                </c:pt>
                <c:pt idx="1">
                  <c:v>No</c:v>
                </c:pt>
              </c:strCache>
            </c:strRef>
          </c:cat>
          <c:val>
            <c:numRef>
              <c:f>Sheet1!$B$2:$B$3</c:f>
              <c:numCache>
                <c:formatCode>#,##0%</c:formatCode>
                <c:ptCount val="2"/>
                <c:pt idx="0">
                  <c:v>0.68</c:v>
                </c:pt>
                <c:pt idx="1">
                  <c:v>0.32000000000000051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60303333352865862"/>
          <c:y val="0.50113314465908998"/>
          <c:w val="0.37216038012866798"/>
          <c:h val="0.29836264637933685"/>
        </c:manualLayout>
      </c:layout>
      <c:overlay val="0"/>
    </c:legend>
    <c:plotVisOnly val="1"/>
    <c:dispBlanksAs val="zero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tx>
        <c:rich>
          <a:bodyPr/>
          <a:lstStyle/>
          <a:p>
            <a:pPr>
              <a:defRPr b="0"/>
            </a:pPr>
            <a:r>
              <a:rPr lang="en-US" b="0"/>
              <a:t>Age of Initiating Complementary Feeding</a:t>
            </a:r>
          </a:p>
        </c:rich>
      </c:tx>
      <c:layout>
        <c:manualLayout>
          <c:xMode val="edge"/>
          <c:yMode val="edge"/>
          <c:x val="3.1433384259803602E-3"/>
          <c:y val="0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33298149440180924"/>
          <c:y val="0.22012450366781067"/>
          <c:w val="0.98518840739313185"/>
          <c:h val="0.3845891378962256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Age of Initiation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Sheet1!$A$2:$A$7</c:f>
              <c:strCache>
                <c:ptCount val="6"/>
                <c:pt idx="0">
                  <c:v>Month 1</c:v>
                </c:pt>
                <c:pt idx="1">
                  <c:v>Month 3</c:v>
                </c:pt>
                <c:pt idx="2">
                  <c:v>Month 4</c:v>
                </c:pt>
                <c:pt idx="3">
                  <c:v>Month 5</c:v>
                </c:pt>
                <c:pt idx="4">
                  <c:v>Month 6</c:v>
                </c:pt>
                <c:pt idx="5">
                  <c:v>After 6 months</c:v>
                </c:pt>
              </c:strCache>
            </c:strRef>
          </c:cat>
          <c:val>
            <c:numRef>
              <c:f>Sheet1!$B$2:$B$7</c:f>
              <c:numCache>
                <c:formatCode>#,##0%</c:formatCode>
                <c:ptCount val="6"/>
                <c:pt idx="0">
                  <c:v>3.5714285714285719E-2</c:v>
                </c:pt>
                <c:pt idx="1">
                  <c:v>1.7857142857142856E-2</c:v>
                </c:pt>
                <c:pt idx="2">
                  <c:v>7.1428571428571438E-2</c:v>
                </c:pt>
                <c:pt idx="3">
                  <c:v>3.5714285714285719E-2</c:v>
                </c:pt>
                <c:pt idx="4">
                  <c:v>0.19642857142857137</c:v>
                </c:pt>
                <c:pt idx="5">
                  <c:v>0.64000000000000101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341166264"/>
        <c:axId val="341166656"/>
      </c:barChart>
      <c:catAx>
        <c:axId val="34116626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341166656"/>
        <c:crosses val="autoZero"/>
        <c:auto val="1"/>
        <c:lblAlgn val="ctr"/>
        <c:lblOffset val="100"/>
        <c:noMultiLvlLbl val="0"/>
      </c:catAx>
      <c:valAx>
        <c:axId val="341166656"/>
        <c:scaling>
          <c:orientation val="minMax"/>
        </c:scaling>
        <c:delete val="1"/>
        <c:axPos val="l"/>
        <c:numFmt formatCode="#,##0%" sourceLinked="1"/>
        <c:majorTickMark val="out"/>
        <c:minorTickMark val="none"/>
        <c:tickLblPos val="nextTo"/>
        <c:crossAx val="34116626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31"/>
    </mc:Choice>
    <mc:Fallback>
      <c:style val="31"/>
    </mc:Fallback>
  </mc:AlternateContent>
  <c:chart>
    <c:title>
      <c:tx>
        <c:rich>
          <a:bodyPr/>
          <a:lstStyle/>
          <a:p>
            <a:pPr>
              <a:defRPr sz="1400"/>
            </a:pPr>
            <a:r>
              <a:rPr lang="en-US" sz="1400"/>
              <a:t>Place of vaccination received</a:t>
            </a:r>
          </a:p>
        </c:rich>
      </c:tx>
      <c:layout>
        <c:manualLayout>
          <c:xMode val="edge"/>
          <c:yMode val="edge"/>
          <c:x val="4.4248518169960442E-3"/>
          <c:y val="0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6.7879446103719793E-2"/>
          <c:y val="0.28546864207763506"/>
          <c:w val="0.88148231100161378"/>
          <c:h val="0.3945627338121496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Place of Immunzation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Govt. Facility</c:v>
                </c:pt>
                <c:pt idx="1">
                  <c:v>Pvt. Facility</c:v>
                </c:pt>
                <c:pt idx="2">
                  <c:v>Others</c:v>
                </c:pt>
              </c:strCache>
            </c:strRef>
          </c:cat>
          <c:val>
            <c:numRef>
              <c:f>Sheet1!$B$2:$B$4</c:f>
              <c:numCache>
                <c:formatCode>#,##0%</c:formatCode>
                <c:ptCount val="3"/>
                <c:pt idx="0">
                  <c:v>0.77941176470588269</c:v>
                </c:pt>
                <c:pt idx="1">
                  <c:v>0.12000000000000002</c:v>
                </c:pt>
                <c:pt idx="2">
                  <c:v>0.10294117647058841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41167440"/>
        <c:axId val="341167832"/>
      </c:barChart>
      <c:catAx>
        <c:axId val="34116744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341167832"/>
        <c:crosses val="autoZero"/>
        <c:auto val="1"/>
        <c:lblAlgn val="ctr"/>
        <c:lblOffset val="100"/>
        <c:noMultiLvlLbl val="0"/>
      </c:catAx>
      <c:valAx>
        <c:axId val="341167832"/>
        <c:scaling>
          <c:orientation val="minMax"/>
        </c:scaling>
        <c:delete val="1"/>
        <c:axPos val="l"/>
        <c:numFmt formatCode="#,##0%" sourceLinked="1"/>
        <c:majorTickMark val="out"/>
        <c:minorTickMark val="none"/>
        <c:tickLblPos val="nextTo"/>
        <c:crossAx val="34116744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9"/>
    </mc:Choice>
    <mc:Fallback>
      <c:style val="29"/>
    </mc:Fallback>
  </mc:AlternateContent>
  <c:chart>
    <c:title>
      <c:tx>
        <c:rich>
          <a:bodyPr/>
          <a:lstStyle/>
          <a:p>
            <a:pPr>
              <a:defRPr sz="1400"/>
            </a:pPr>
            <a:r>
              <a:rPr lang="en-US" sz="1400"/>
              <a:t>Vaccinations received by child </a:t>
            </a:r>
          </a:p>
        </c:rich>
      </c:tx>
      <c:layout>
        <c:manualLayout>
          <c:xMode val="edge"/>
          <c:yMode val="edge"/>
          <c:x val="3.1746038358964398E-4"/>
          <c:y val="0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"/>
          <c:y val="0.15605677579776217"/>
          <c:w val="0.89814814814814814"/>
          <c:h val="0.4208976504720065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Yes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Sheet1!$A$2:$A$7</c:f>
              <c:strCache>
                <c:ptCount val="6"/>
                <c:pt idx="0">
                  <c:v>OPV at Birth</c:v>
                </c:pt>
                <c:pt idx="1">
                  <c:v>BCG at Birth</c:v>
                </c:pt>
                <c:pt idx="2">
                  <c:v>DPT</c:v>
                </c:pt>
                <c:pt idx="3">
                  <c:v>Measles</c:v>
                </c:pt>
                <c:pt idx="4">
                  <c:v>OPV Booster</c:v>
                </c:pt>
                <c:pt idx="5">
                  <c:v>DPT Booster</c:v>
                </c:pt>
              </c:strCache>
            </c:strRef>
          </c:cat>
          <c:val>
            <c:numRef>
              <c:f>Sheet1!$B$2:$B$7</c:f>
              <c:numCache>
                <c:formatCode>0%</c:formatCode>
                <c:ptCount val="6"/>
                <c:pt idx="0">
                  <c:v>0.93</c:v>
                </c:pt>
                <c:pt idx="1">
                  <c:v>0.91</c:v>
                </c:pt>
                <c:pt idx="2">
                  <c:v>0.58000000000000007</c:v>
                </c:pt>
                <c:pt idx="3">
                  <c:v>0.48000000000000032</c:v>
                </c:pt>
                <c:pt idx="4">
                  <c:v>0.43000000000000038</c:v>
                </c:pt>
                <c:pt idx="5">
                  <c:v>0.43000000000000038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341957408"/>
        <c:axId val="341957800"/>
      </c:barChart>
      <c:catAx>
        <c:axId val="34195740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341957800"/>
        <c:crosses val="autoZero"/>
        <c:auto val="1"/>
        <c:lblAlgn val="ctr"/>
        <c:lblOffset val="100"/>
        <c:noMultiLvlLbl val="0"/>
      </c:catAx>
      <c:valAx>
        <c:axId val="341957800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extTo"/>
        <c:crossAx val="34195740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31"/>
    </mc:Choice>
    <mc:Fallback>
      <c:style val="31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/>
              <a:t>Instances of </a:t>
            </a:r>
            <a:r>
              <a:rPr lang="en-US" dirty="0" smtClean="0"/>
              <a:t>Abortion </a:t>
            </a:r>
          </a:p>
          <a:p>
            <a:pPr>
              <a:defRPr/>
            </a:pPr>
            <a:r>
              <a:rPr lang="en-US" sz="1000" dirty="0" smtClean="0"/>
              <a:t>( Entire</a:t>
            </a:r>
            <a:r>
              <a:rPr lang="en-US" sz="1000" baseline="0" dirty="0" smtClean="0"/>
              <a:t> Professional Life)</a:t>
            </a:r>
            <a:endParaRPr lang="en-US" sz="1000" dirty="0"/>
          </a:p>
        </c:rich>
      </c:tx>
      <c:layout>
        <c:manualLayout>
          <c:xMode val="edge"/>
          <c:yMode val="edge"/>
          <c:x val="2.3963851109520391E-2"/>
          <c:y val="2.8937007874015909E-3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6.9537103316630919E-2"/>
          <c:y val="0.23288354598053057"/>
          <c:w val="0.90438519747770518"/>
          <c:h val="0.4584322007422865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1 Aborton</c:v>
                </c:pt>
                <c:pt idx="1">
                  <c:v>2 Abortions</c:v>
                </c:pt>
                <c:pt idx="2">
                  <c:v>3 Abortions</c:v>
                </c:pt>
                <c:pt idx="3">
                  <c:v>4 Abortions</c:v>
                </c:pt>
              </c:strCache>
            </c:strRef>
          </c:cat>
          <c:val>
            <c:numRef>
              <c:f>Sheet1!$B$2:$B$5</c:f>
              <c:numCache>
                <c:formatCode>#,##0%</c:formatCode>
                <c:ptCount val="4"/>
                <c:pt idx="0">
                  <c:v>0.13</c:v>
                </c:pt>
                <c:pt idx="1">
                  <c:v>0.1</c:v>
                </c:pt>
                <c:pt idx="2">
                  <c:v>2.0000000000000011E-2</c:v>
                </c:pt>
                <c:pt idx="3">
                  <c:v>1.0000000000000005E-2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341681056"/>
        <c:axId val="341680664"/>
      </c:barChart>
      <c:valAx>
        <c:axId val="341680664"/>
        <c:scaling>
          <c:orientation val="minMax"/>
        </c:scaling>
        <c:delete val="1"/>
        <c:axPos val="l"/>
        <c:numFmt formatCode="#,##0%" sourceLinked="1"/>
        <c:majorTickMark val="out"/>
        <c:minorTickMark val="none"/>
        <c:tickLblPos val="nextTo"/>
        <c:crossAx val="341681056"/>
        <c:crosses val="autoZero"/>
        <c:crossBetween val="between"/>
      </c:valAx>
      <c:catAx>
        <c:axId val="34168105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341680664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title>
      <c:tx>
        <c:rich>
          <a:bodyPr/>
          <a:lstStyle/>
          <a:p>
            <a:pPr>
              <a:defRPr lang="en-US" sz="2000"/>
            </a:pPr>
            <a:r>
              <a:rPr lang="en-US" sz="2000" dirty="0" smtClean="0"/>
              <a:t>No.</a:t>
            </a:r>
            <a:r>
              <a:rPr lang="en-US" sz="2000" baseline="0" dirty="0" smtClean="0"/>
              <a:t> of Pregnancies-N-172</a:t>
            </a:r>
            <a:endParaRPr lang="en-US" sz="2000" dirty="0"/>
          </a:p>
        </c:rich>
      </c:tx>
      <c:layout>
        <c:manualLayout>
          <c:xMode val="edge"/>
          <c:yMode val="edge"/>
          <c:x val="2.3963851109520391E-2"/>
          <c:y val="2.8937007874015892E-3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6.9537103316630919E-2"/>
          <c:y val="0.23288354598053057"/>
          <c:w val="0.42100155094249581"/>
          <c:h val="0.66157386576677912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US" sz="1400" b="1"/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Sheet1!$A$2:$A$4</c:f>
              <c:strCache>
                <c:ptCount val="3"/>
                <c:pt idx="0">
                  <c:v>Upto 5 pregnancies</c:v>
                </c:pt>
                <c:pt idx="1">
                  <c:v>5-9 pregnanies</c:v>
                </c:pt>
                <c:pt idx="2">
                  <c:v>More than 9 pregnancies</c:v>
                </c:pt>
              </c:strCache>
            </c:strRef>
          </c:cat>
          <c:val>
            <c:numRef>
              <c:f>Sheet1!$B$2:$B$4</c:f>
              <c:numCache>
                <c:formatCode>#,##0%</c:formatCode>
                <c:ptCount val="3"/>
                <c:pt idx="0">
                  <c:v>0.89</c:v>
                </c:pt>
                <c:pt idx="1">
                  <c:v>9.0000000000000024E-2</c:v>
                </c:pt>
                <c:pt idx="2">
                  <c:v>2.0000000000000011E-2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  <c:firstSliceAng val="0"/>
      </c:pieChart>
    </c:plotArea>
    <c:legend>
      <c:legendPos val="r"/>
      <c:layout>
        <c:manualLayout>
          <c:xMode val="edge"/>
          <c:yMode val="edge"/>
          <c:x val="0.49605106179909425"/>
          <c:y val="0.50641390600202285"/>
          <c:w val="0.50027320448580281"/>
          <c:h val="0.26579758319483182"/>
        </c:manualLayout>
      </c:layout>
      <c:overlay val="0"/>
      <c:txPr>
        <a:bodyPr/>
        <a:lstStyle/>
        <a:p>
          <a:pPr>
            <a:defRPr lang="en-US" sz="1400" b="0"/>
          </a:pPr>
          <a:endParaRPr lang="en-US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9"/>
    </mc:Choice>
    <mc:Fallback>
      <c:style val="29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Participation in sex trade during pregnancy*</a:t>
            </a:r>
          </a:p>
        </c:rich>
      </c:tx>
      <c:layout>
        <c:manualLayout>
          <c:xMode val="edge"/>
          <c:yMode val="edge"/>
          <c:x val="1.6858881629724103E-3"/>
          <c:y val="3.3487627132217502E-3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23087654788671738"/>
          <c:y val="0.26934892287979556"/>
          <c:w val="0.31707888968966641"/>
          <c:h val="0.58825850884920172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Column3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Sheet1!$A$2:$A$3</c:f>
              <c:strCache>
                <c:ptCount val="2"/>
                <c:pt idx="0">
                  <c:v>Yes</c:v>
                </c:pt>
                <c:pt idx="1">
                  <c:v>No</c:v>
                </c:pt>
              </c:strCache>
            </c:strRef>
          </c:cat>
          <c:val>
            <c:numRef>
              <c:f>Sheet1!$B$2:$B$3</c:f>
              <c:numCache>
                <c:formatCode>0%</c:formatCode>
                <c:ptCount val="2"/>
                <c:pt idx="0">
                  <c:v>0.58000000000000007</c:v>
                </c:pt>
                <c:pt idx="1">
                  <c:v>0.42000000000000032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  <c:firstSliceAng val="0"/>
      </c:pieChart>
    </c:plotArea>
    <c:legend>
      <c:legendPos val="r"/>
      <c:layout>
        <c:manualLayout>
          <c:xMode val="edge"/>
          <c:yMode val="edge"/>
          <c:x val="0.69416247379454932"/>
          <c:y val="0.10619894646218504"/>
          <c:w val="0.30279009433962312"/>
          <c:h val="0.28580507728037224"/>
        </c:manualLayout>
      </c:layout>
      <c:overlay val="0"/>
    </c:legend>
    <c:plotVisOnly val="1"/>
    <c:dispBlanksAs val="zero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9"/>
    </mc:Choice>
    <mc:Fallback>
      <c:style val="29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Participation in sex trade during 3rd Trimester*</a:t>
            </a:r>
          </a:p>
        </c:rich>
      </c:tx>
      <c:layout>
        <c:manualLayout>
          <c:xMode val="edge"/>
          <c:yMode val="edge"/>
          <c:x val="1.6858881629724107E-3"/>
          <c:y val="3.3487627132217502E-3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23087654788671738"/>
          <c:y val="0.26934892287979567"/>
          <c:w val="0.31707888968966674"/>
          <c:h val="0.58825850884920139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Column3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Sheet1!$A$2:$A$3</c:f>
              <c:strCache>
                <c:ptCount val="2"/>
                <c:pt idx="0">
                  <c:v>Yes</c:v>
                </c:pt>
                <c:pt idx="1">
                  <c:v>No</c:v>
                </c:pt>
              </c:strCache>
            </c:strRef>
          </c:cat>
          <c:val>
            <c:numRef>
              <c:f>Sheet1!$B$2:$B$3</c:f>
              <c:numCache>
                <c:formatCode>0%</c:formatCode>
                <c:ptCount val="2"/>
                <c:pt idx="0">
                  <c:v>0.69000000000000061</c:v>
                </c:pt>
                <c:pt idx="1">
                  <c:v>0.3100000000000005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  <c:firstSliceAng val="0"/>
      </c:pieChart>
    </c:plotArea>
    <c:plotVisOnly val="1"/>
    <c:dispBlanksAs val="zero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title>
      <c:tx>
        <c:rich>
          <a:bodyPr/>
          <a:lstStyle/>
          <a:p>
            <a:pPr>
              <a:defRPr sz="1400"/>
            </a:pPr>
            <a:r>
              <a:rPr lang="en-US" sz="1400"/>
              <a:t>Place of ANC Check-up</a:t>
            </a:r>
          </a:p>
        </c:rich>
      </c:tx>
      <c:layout>
        <c:manualLayout>
          <c:xMode val="edge"/>
          <c:yMode val="edge"/>
          <c:x val="1.9685039370078756E-4"/>
          <c:y val="2.8388230284429963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2977761870675231"/>
          <c:y val="0.21883916726367636"/>
          <c:w val="0.3685836145481815"/>
          <c:h val="0.65919650131826468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Sheet1!$A$2:$A$5</c:f>
              <c:strCache>
                <c:ptCount val="4"/>
                <c:pt idx="0">
                  <c:v>Govt. Facility</c:v>
                </c:pt>
                <c:pt idx="1">
                  <c:v>Pvt. Facility</c:v>
                </c:pt>
                <c:pt idx="2">
                  <c:v>At Home</c:v>
                </c:pt>
                <c:pt idx="3">
                  <c:v>Others</c:v>
                </c:pt>
              </c:strCache>
            </c:strRef>
          </c:cat>
          <c:val>
            <c:numRef>
              <c:f>Sheet1!$B$2:$B$5</c:f>
              <c:numCache>
                <c:formatCode>#,##0%</c:formatCode>
                <c:ptCount val="4"/>
                <c:pt idx="0">
                  <c:v>0.75000000000000111</c:v>
                </c:pt>
                <c:pt idx="1">
                  <c:v>0.12000000000000002</c:v>
                </c:pt>
                <c:pt idx="2">
                  <c:v>9.0000000000000024E-2</c:v>
                </c:pt>
                <c:pt idx="3">
                  <c:v>4.0000000000000022E-2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54509377236936363"/>
          <c:y val="0.23745972280122574"/>
          <c:w val="0.40606049243844539"/>
          <c:h val="0.65034306170416567"/>
        </c:manualLayout>
      </c:layout>
      <c:overlay val="0"/>
    </c:legend>
    <c:plotVisOnly val="1"/>
    <c:dispBlanksAs val="zero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1400" dirty="0"/>
              <a:t>No of ANC Check-ups</a:t>
            </a:r>
          </a:p>
        </c:rich>
      </c:tx>
      <c:layout>
        <c:manualLayout>
          <c:xMode val="edge"/>
          <c:yMode val="edge"/>
          <c:x val="4.7672533580361423E-3"/>
          <c:y val="0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5782062753519446"/>
          <c:y val="0.24875622690020893"/>
          <c:w val="0.32829813886900538"/>
          <c:h val="0.58959665756066149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Sheet1!$A$2:$A$5</c:f>
              <c:strCache>
                <c:ptCount val="4"/>
                <c:pt idx="0">
                  <c:v>Less than 3</c:v>
                </c:pt>
                <c:pt idx="1">
                  <c:v>3</c:v>
                </c:pt>
                <c:pt idx="2">
                  <c:v>More than 3</c:v>
                </c:pt>
                <c:pt idx="3">
                  <c:v>DK/CS</c:v>
                </c:pt>
              </c:strCache>
            </c:strRef>
          </c:cat>
          <c:val>
            <c:numRef>
              <c:f>Sheet1!$B$2:$B$5</c:f>
              <c:numCache>
                <c:formatCode>#,##0%</c:formatCode>
                <c:ptCount val="4"/>
                <c:pt idx="0">
                  <c:v>7.0000000000000021E-2</c:v>
                </c:pt>
                <c:pt idx="1">
                  <c:v>0.23</c:v>
                </c:pt>
                <c:pt idx="2">
                  <c:v>0.26</c:v>
                </c:pt>
                <c:pt idx="3">
                  <c:v>0.44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51043753839280726"/>
          <c:y val="0.12670152559055117"/>
          <c:w val="0.47513630398472989"/>
          <c:h val="0.66215008838181089"/>
        </c:manualLayout>
      </c:layout>
      <c:overlay val="0"/>
    </c:legend>
    <c:plotVisOnly val="1"/>
    <c:dispBlanksAs val="zero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1400" dirty="0"/>
              <a:t>HIV </a:t>
            </a:r>
            <a:r>
              <a:rPr lang="en-US" sz="1400" dirty="0" err="1"/>
              <a:t>Counselling</a:t>
            </a:r>
            <a:r>
              <a:rPr lang="en-US" sz="1400" dirty="0"/>
              <a:t> received</a:t>
            </a:r>
          </a:p>
        </c:rich>
      </c:tx>
      <c:layout>
        <c:manualLayout>
          <c:xMode val="edge"/>
          <c:yMode val="edge"/>
          <c:x val="4.27269425967427E-4"/>
          <c:y val="0"/>
        </c:manualLayout>
      </c:layout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Sheet1!$A$2:$A$3</c:f>
              <c:strCache>
                <c:ptCount val="2"/>
                <c:pt idx="0">
                  <c:v>Yes</c:v>
                </c:pt>
                <c:pt idx="1">
                  <c:v>No</c:v>
                </c:pt>
              </c:strCache>
            </c:strRef>
          </c:cat>
          <c:val>
            <c:numRef>
              <c:f>Sheet1!$B$2:$B$3</c:f>
              <c:numCache>
                <c:formatCode>#,##0%</c:formatCode>
                <c:ptCount val="2"/>
                <c:pt idx="0">
                  <c:v>0.66037735849056811</c:v>
                </c:pt>
                <c:pt idx="1">
                  <c:v>0.33962264150943589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75695845105976056"/>
          <c:y val="0.45002157396116688"/>
          <c:w val="0.21604492351841881"/>
          <c:h val="0.24733246680155976"/>
        </c:manualLayout>
      </c:layout>
      <c:overlay val="0"/>
    </c:legend>
    <c:plotVisOnly val="1"/>
    <c:dispBlanksAs val="zero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lang="en-US" sz="1100"/>
            </a:pPr>
            <a:r>
              <a:rPr lang="en-US" sz="1400" dirty="0"/>
              <a:t>Place of delivery</a:t>
            </a:r>
          </a:p>
        </c:rich>
      </c:tx>
      <c:layout>
        <c:manualLayout>
          <c:xMode val="edge"/>
          <c:yMode val="edge"/>
          <c:x val="1.9971215665790694E-3"/>
          <c:y val="0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3149421298362771"/>
          <c:y val="0.23073669321568688"/>
          <c:w val="0.31706957810351932"/>
          <c:h val="0.76552780911647444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dLbls>
            <c:dLbl>
              <c:idx val="2"/>
              <c:layout>
                <c:manualLayout>
                  <c:x val="-1.3621694727633063E-2"/>
                  <c:y val="9.324522555498126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1.5837577442910995E-2"/>
                  <c:y val="2.00019558809148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US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Sheet1!$A$2:$A$5</c:f>
              <c:strCache>
                <c:ptCount val="4"/>
                <c:pt idx="0">
                  <c:v>Government Facility</c:v>
                </c:pt>
                <c:pt idx="1">
                  <c:v>Residence</c:v>
                </c:pt>
                <c:pt idx="2">
                  <c:v>Private &amp; NGO Facility</c:v>
                </c:pt>
                <c:pt idx="3">
                  <c:v>Others</c:v>
                </c:pt>
              </c:strCache>
            </c:strRef>
          </c:cat>
          <c:val>
            <c:numRef>
              <c:f>Sheet1!$B$2:$B$5</c:f>
              <c:numCache>
                <c:formatCode>#,##0%</c:formatCode>
                <c:ptCount val="4"/>
                <c:pt idx="0">
                  <c:v>0.72058823529411764</c:v>
                </c:pt>
                <c:pt idx="1">
                  <c:v>0.14705882352941191</c:v>
                </c:pt>
                <c:pt idx="2">
                  <c:v>7.0000000000000021E-2</c:v>
                </c:pt>
                <c:pt idx="3">
                  <c:v>5.8823529411764705E-2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52949191201414192"/>
          <c:y val="0.28017770575168732"/>
          <c:w val="0.46696513060401007"/>
          <c:h val="0.59880175796049662"/>
        </c:manualLayout>
      </c:layout>
      <c:overlay val="0"/>
      <c:txPr>
        <a:bodyPr/>
        <a:lstStyle/>
        <a:p>
          <a:pPr>
            <a:defRPr lang="en-US" sz="1400"/>
          </a:pPr>
          <a:endParaRPr lang="en-US"/>
        </a:p>
      </c:txPr>
    </c:legend>
    <c:plotVisOnly val="1"/>
    <c:dispBlanksAs val="zero"/>
    <c:showDLblsOverMax val="0"/>
  </c:chart>
  <c:txPr>
    <a:bodyPr/>
    <a:lstStyle/>
    <a:p>
      <a:pPr>
        <a:defRPr sz="1100"/>
      </a:pPr>
      <a:endParaRPr lang="en-US"/>
    </a:p>
  </c:txPr>
  <c:externalData r:id="rId2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0.87209</cdr:x>
      <cdr:y>0</cdr:y>
    </cdr:from>
    <cdr:to>
      <cdr:x>1</cdr:x>
      <cdr:y>0.07137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6324600" y="0"/>
          <a:ext cx="906463" cy="29003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defPPr>
            <a:defRPr lang="en-US"/>
          </a:defPPr>
          <a:lvl1pPr marL="0" algn="l" defTabSz="536433" rtl="0" eaLnBrk="1" latinLnBrk="0" hangingPunct="1">
            <a:defRPr sz="2100" kern="1200">
              <a:solidFill>
                <a:sysClr val="windowText" lastClr="000000"/>
              </a:solidFill>
              <a:latin typeface="HelveticaNeueLT Std Lt"/>
            </a:defRPr>
          </a:lvl1pPr>
          <a:lvl2pPr marL="536433" algn="l" defTabSz="536433" rtl="0" eaLnBrk="1" latinLnBrk="0" hangingPunct="1">
            <a:defRPr sz="2100" kern="1200">
              <a:solidFill>
                <a:sysClr val="windowText" lastClr="000000"/>
              </a:solidFill>
              <a:latin typeface="HelveticaNeueLT Std Lt"/>
            </a:defRPr>
          </a:lvl2pPr>
          <a:lvl3pPr marL="1072866" algn="l" defTabSz="536433" rtl="0" eaLnBrk="1" latinLnBrk="0" hangingPunct="1">
            <a:defRPr sz="2100" kern="1200">
              <a:solidFill>
                <a:sysClr val="windowText" lastClr="000000"/>
              </a:solidFill>
              <a:latin typeface="HelveticaNeueLT Std Lt"/>
            </a:defRPr>
          </a:lvl3pPr>
          <a:lvl4pPr marL="1609298" algn="l" defTabSz="536433" rtl="0" eaLnBrk="1" latinLnBrk="0" hangingPunct="1">
            <a:defRPr sz="2100" kern="1200">
              <a:solidFill>
                <a:sysClr val="windowText" lastClr="000000"/>
              </a:solidFill>
              <a:latin typeface="HelveticaNeueLT Std Lt"/>
            </a:defRPr>
          </a:lvl4pPr>
          <a:lvl5pPr marL="2145731" algn="l" defTabSz="536433" rtl="0" eaLnBrk="1" latinLnBrk="0" hangingPunct="1">
            <a:defRPr sz="2100" kern="1200">
              <a:solidFill>
                <a:sysClr val="windowText" lastClr="000000"/>
              </a:solidFill>
              <a:latin typeface="HelveticaNeueLT Std Lt"/>
            </a:defRPr>
          </a:lvl5pPr>
          <a:lvl6pPr marL="2682164" algn="l" defTabSz="536433" rtl="0" eaLnBrk="1" latinLnBrk="0" hangingPunct="1">
            <a:defRPr sz="2100" kern="1200">
              <a:solidFill>
                <a:sysClr val="windowText" lastClr="000000"/>
              </a:solidFill>
              <a:latin typeface="HelveticaNeueLT Std Lt"/>
            </a:defRPr>
          </a:lvl6pPr>
          <a:lvl7pPr marL="3218597" algn="l" defTabSz="536433" rtl="0" eaLnBrk="1" latinLnBrk="0" hangingPunct="1">
            <a:defRPr sz="2100" kern="1200">
              <a:solidFill>
                <a:sysClr val="windowText" lastClr="000000"/>
              </a:solidFill>
              <a:latin typeface="HelveticaNeueLT Std Lt"/>
            </a:defRPr>
          </a:lvl7pPr>
          <a:lvl8pPr marL="3755029" algn="l" defTabSz="536433" rtl="0" eaLnBrk="1" latinLnBrk="0" hangingPunct="1">
            <a:defRPr sz="2100" kern="1200">
              <a:solidFill>
                <a:sysClr val="windowText" lastClr="000000"/>
              </a:solidFill>
              <a:latin typeface="HelveticaNeueLT Std Lt"/>
            </a:defRPr>
          </a:lvl8pPr>
          <a:lvl9pPr marL="4291462" algn="l" defTabSz="536433" rtl="0" eaLnBrk="1" latinLnBrk="0" hangingPunct="1">
            <a:defRPr sz="2100" kern="1200">
              <a:solidFill>
                <a:sysClr val="windowText" lastClr="000000"/>
              </a:solidFill>
              <a:latin typeface="HelveticaNeueLT Std Lt"/>
            </a:defRPr>
          </a:lvl9pPr>
        </a:lstStyle>
        <a:p xmlns:a="http://schemas.openxmlformats.org/drawingml/2006/main">
          <a:r>
            <a:rPr lang="en-US" sz="1100" b="1" dirty="0" smtClean="0"/>
            <a:t>Base = 172</a:t>
          </a:r>
          <a:endParaRPr lang="en-US" sz="1100" b="1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0.7381</cdr:x>
      <cdr:y>0</cdr:y>
    </cdr:from>
    <cdr:to>
      <cdr:x>0.92397</cdr:x>
      <cdr:y>0.10577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362200" y="0"/>
          <a:ext cx="594858" cy="18927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HelveticaNeueLT Std Lt"/>
            </a:defRPr>
          </a:lvl1pPr>
          <a:lvl2pPr marL="457200" indent="0">
            <a:defRPr sz="1100">
              <a:latin typeface="HelveticaNeueLT Std Lt"/>
            </a:defRPr>
          </a:lvl2pPr>
          <a:lvl3pPr marL="914400" indent="0">
            <a:defRPr sz="1100">
              <a:latin typeface="HelveticaNeueLT Std Lt"/>
            </a:defRPr>
          </a:lvl3pPr>
          <a:lvl4pPr marL="1371600" indent="0">
            <a:defRPr sz="1100">
              <a:latin typeface="HelveticaNeueLT Std Lt"/>
            </a:defRPr>
          </a:lvl4pPr>
          <a:lvl5pPr marL="1828800" indent="0">
            <a:defRPr sz="1100">
              <a:latin typeface="HelveticaNeueLT Std Lt"/>
            </a:defRPr>
          </a:lvl5pPr>
          <a:lvl6pPr marL="2286000" indent="0">
            <a:defRPr sz="1100">
              <a:latin typeface="HelveticaNeueLT Std Lt"/>
            </a:defRPr>
          </a:lvl6pPr>
          <a:lvl7pPr marL="2743200" indent="0">
            <a:defRPr sz="1100">
              <a:latin typeface="HelveticaNeueLT Std Lt"/>
            </a:defRPr>
          </a:lvl7pPr>
          <a:lvl8pPr marL="3200400" indent="0">
            <a:defRPr sz="1100">
              <a:latin typeface="HelveticaNeueLT Std Lt"/>
            </a:defRPr>
          </a:lvl8pPr>
          <a:lvl9pPr marL="3657600" indent="0">
            <a:defRPr sz="1100">
              <a:latin typeface="HelveticaNeueLT Std Lt"/>
            </a:defRPr>
          </a:lvl9pPr>
        </a:lstStyle>
        <a:p xmlns:a="http://schemas.openxmlformats.org/drawingml/2006/main">
          <a:endParaRPr lang="en-US" sz="1100" b="1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B7C80D-A39B-478D-BE51-E7805EECA600}" type="datetimeFigureOut">
              <a:rPr lang="en-US" smtClean="0"/>
              <a:pPr/>
              <a:t>11/16/2015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880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944880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DE6010-2C16-4865-8407-3B2287EEAC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58051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CE2A8C-8AAC-44A2-8DB1-72EE1481F3B1}" type="datetimeFigureOut">
              <a:rPr lang="en-US" smtClean="0"/>
              <a:pPr/>
              <a:t>11/16/2015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724956"/>
            <a:ext cx="5486400" cy="44762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83DC20-5570-40FE-A57D-AA2E1323E01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3899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42975" y="746125"/>
            <a:ext cx="4972050" cy="3730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BB02F6-42DE-364A-880D-4105CA28C279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71961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Informat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-9815" y="6793427"/>
            <a:ext cx="9154155" cy="72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00" dirty="0" smtClean="0">
              <a:solidFill>
                <a:srgbClr val="70A345"/>
              </a:solidFill>
              <a:latin typeface="Helvetica Light"/>
            </a:endParaRPr>
          </a:p>
        </p:txBody>
      </p:sp>
      <p:sp>
        <p:nvSpPr>
          <p:cNvPr id="13" name="Pie 6"/>
          <p:cNvSpPr>
            <a:spLocks/>
          </p:cNvSpPr>
          <p:nvPr userDrawn="1"/>
        </p:nvSpPr>
        <p:spPr>
          <a:xfrm rot="10800000">
            <a:off x="7993593" y="6530669"/>
            <a:ext cx="676800" cy="336857"/>
          </a:xfrm>
          <a:custGeom>
            <a:avLst/>
            <a:gdLst>
              <a:gd name="connsiteX0" fmla="*/ 914400 w 914400"/>
              <a:gd name="connsiteY0" fmla="*/ 457200 h 914400"/>
              <a:gd name="connsiteX1" fmla="*/ 457200 w 914400"/>
              <a:gd name="connsiteY1" fmla="*/ 914400 h 914400"/>
              <a:gd name="connsiteX2" fmla="*/ 0 w 914400"/>
              <a:gd name="connsiteY2" fmla="*/ 457200 h 914400"/>
              <a:gd name="connsiteX3" fmla="*/ 457200 w 914400"/>
              <a:gd name="connsiteY3" fmla="*/ 0 h 914400"/>
              <a:gd name="connsiteX4" fmla="*/ 457200 w 914400"/>
              <a:gd name="connsiteY4" fmla="*/ 457200 h 914400"/>
              <a:gd name="connsiteX5" fmla="*/ 914400 w 914400"/>
              <a:gd name="connsiteY5" fmla="*/ 457200 h 914400"/>
              <a:gd name="connsiteX0" fmla="*/ 457200 w 914400"/>
              <a:gd name="connsiteY0" fmla="*/ 0 h 914400"/>
              <a:gd name="connsiteX1" fmla="*/ 457200 w 914400"/>
              <a:gd name="connsiteY1" fmla="*/ 457200 h 914400"/>
              <a:gd name="connsiteX2" fmla="*/ 914400 w 914400"/>
              <a:gd name="connsiteY2" fmla="*/ 457200 h 914400"/>
              <a:gd name="connsiteX3" fmla="*/ 457200 w 914400"/>
              <a:gd name="connsiteY3" fmla="*/ 914400 h 914400"/>
              <a:gd name="connsiteX4" fmla="*/ 0 w 914400"/>
              <a:gd name="connsiteY4" fmla="*/ 457200 h 914400"/>
              <a:gd name="connsiteX5" fmla="*/ 548640 w 914400"/>
              <a:gd name="connsiteY5" fmla="*/ 91440 h 914400"/>
              <a:gd name="connsiteX0" fmla="*/ 457200 w 914400"/>
              <a:gd name="connsiteY0" fmla="*/ 0 h 914400"/>
              <a:gd name="connsiteX1" fmla="*/ 457200 w 914400"/>
              <a:gd name="connsiteY1" fmla="*/ 457200 h 914400"/>
              <a:gd name="connsiteX2" fmla="*/ 914400 w 914400"/>
              <a:gd name="connsiteY2" fmla="*/ 457200 h 914400"/>
              <a:gd name="connsiteX3" fmla="*/ 457200 w 914400"/>
              <a:gd name="connsiteY3" fmla="*/ 914400 h 914400"/>
              <a:gd name="connsiteX4" fmla="*/ 0 w 914400"/>
              <a:gd name="connsiteY4" fmla="*/ 457200 h 914400"/>
              <a:gd name="connsiteX0" fmla="*/ 457200 w 914400"/>
              <a:gd name="connsiteY0" fmla="*/ 0 h 457200"/>
              <a:gd name="connsiteX1" fmla="*/ 914400 w 914400"/>
              <a:gd name="connsiteY1" fmla="*/ 0 h 457200"/>
              <a:gd name="connsiteX2" fmla="*/ 457200 w 914400"/>
              <a:gd name="connsiteY2" fmla="*/ 457200 h 457200"/>
              <a:gd name="connsiteX3" fmla="*/ 0 w 914400"/>
              <a:gd name="connsiteY3" fmla="*/ 0 h 457200"/>
              <a:gd name="connsiteX0" fmla="*/ 457200 w 914400"/>
              <a:gd name="connsiteY0" fmla="*/ 0 h 457200"/>
              <a:gd name="connsiteX1" fmla="*/ 914400 w 914400"/>
              <a:gd name="connsiteY1" fmla="*/ 0 h 457200"/>
              <a:gd name="connsiteX2" fmla="*/ 457200 w 914400"/>
              <a:gd name="connsiteY2" fmla="*/ 457200 h 457200"/>
              <a:gd name="connsiteX3" fmla="*/ 0 w 914400"/>
              <a:gd name="connsiteY3" fmla="*/ 0 h 457200"/>
              <a:gd name="connsiteX4" fmla="*/ 457200 w 914400"/>
              <a:gd name="connsiteY4" fmla="*/ 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4400" h="457200">
                <a:moveTo>
                  <a:pt x="457200" y="0"/>
                </a:moveTo>
                <a:lnTo>
                  <a:pt x="914400" y="0"/>
                </a:lnTo>
                <a:cubicBezTo>
                  <a:pt x="914400" y="252505"/>
                  <a:pt x="709705" y="457200"/>
                  <a:pt x="457200" y="457200"/>
                </a:cubicBezTo>
                <a:cubicBezTo>
                  <a:pt x="204695" y="457200"/>
                  <a:pt x="0" y="252505"/>
                  <a:pt x="0" y="0"/>
                </a:cubicBezTo>
                <a:lnTo>
                  <a:pt x="457200" y="0"/>
                </a:lnTo>
                <a:close/>
              </a:path>
            </a:pathLst>
          </a:custGeom>
          <a:solidFill>
            <a:srgbClr val="70A3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u="none" dirty="0">
              <a:solidFill>
                <a:srgbClr val="0F2400"/>
              </a:solidFill>
            </a:endParaRPr>
          </a:p>
        </p:txBody>
      </p:sp>
      <p:sp>
        <p:nvSpPr>
          <p:cNvPr id="15" name="Pie 6"/>
          <p:cNvSpPr>
            <a:spLocks/>
          </p:cNvSpPr>
          <p:nvPr userDrawn="1"/>
        </p:nvSpPr>
        <p:spPr>
          <a:xfrm rot="10800000">
            <a:off x="7191913" y="6530669"/>
            <a:ext cx="676800" cy="336857"/>
          </a:xfrm>
          <a:custGeom>
            <a:avLst/>
            <a:gdLst>
              <a:gd name="connsiteX0" fmla="*/ 914400 w 914400"/>
              <a:gd name="connsiteY0" fmla="*/ 457200 h 914400"/>
              <a:gd name="connsiteX1" fmla="*/ 457200 w 914400"/>
              <a:gd name="connsiteY1" fmla="*/ 914400 h 914400"/>
              <a:gd name="connsiteX2" fmla="*/ 0 w 914400"/>
              <a:gd name="connsiteY2" fmla="*/ 457200 h 914400"/>
              <a:gd name="connsiteX3" fmla="*/ 457200 w 914400"/>
              <a:gd name="connsiteY3" fmla="*/ 0 h 914400"/>
              <a:gd name="connsiteX4" fmla="*/ 457200 w 914400"/>
              <a:gd name="connsiteY4" fmla="*/ 457200 h 914400"/>
              <a:gd name="connsiteX5" fmla="*/ 914400 w 914400"/>
              <a:gd name="connsiteY5" fmla="*/ 457200 h 914400"/>
              <a:gd name="connsiteX0" fmla="*/ 457200 w 914400"/>
              <a:gd name="connsiteY0" fmla="*/ 0 h 914400"/>
              <a:gd name="connsiteX1" fmla="*/ 457200 w 914400"/>
              <a:gd name="connsiteY1" fmla="*/ 457200 h 914400"/>
              <a:gd name="connsiteX2" fmla="*/ 914400 w 914400"/>
              <a:gd name="connsiteY2" fmla="*/ 457200 h 914400"/>
              <a:gd name="connsiteX3" fmla="*/ 457200 w 914400"/>
              <a:gd name="connsiteY3" fmla="*/ 914400 h 914400"/>
              <a:gd name="connsiteX4" fmla="*/ 0 w 914400"/>
              <a:gd name="connsiteY4" fmla="*/ 457200 h 914400"/>
              <a:gd name="connsiteX5" fmla="*/ 548640 w 914400"/>
              <a:gd name="connsiteY5" fmla="*/ 91440 h 914400"/>
              <a:gd name="connsiteX0" fmla="*/ 457200 w 914400"/>
              <a:gd name="connsiteY0" fmla="*/ 0 h 914400"/>
              <a:gd name="connsiteX1" fmla="*/ 457200 w 914400"/>
              <a:gd name="connsiteY1" fmla="*/ 457200 h 914400"/>
              <a:gd name="connsiteX2" fmla="*/ 914400 w 914400"/>
              <a:gd name="connsiteY2" fmla="*/ 457200 h 914400"/>
              <a:gd name="connsiteX3" fmla="*/ 457200 w 914400"/>
              <a:gd name="connsiteY3" fmla="*/ 914400 h 914400"/>
              <a:gd name="connsiteX4" fmla="*/ 0 w 914400"/>
              <a:gd name="connsiteY4" fmla="*/ 457200 h 914400"/>
              <a:gd name="connsiteX0" fmla="*/ 457200 w 914400"/>
              <a:gd name="connsiteY0" fmla="*/ 0 h 457200"/>
              <a:gd name="connsiteX1" fmla="*/ 914400 w 914400"/>
              <a:gd name="connsiteY1" fmla="*/ 0 h 457200"/>
              <a:gd name="connsiteX2" fmla="*/ 457200 w 914400"/>
              <a:gd name="connsiteY2" fmla="*/ 457200 h 457200"/>
              <a:gd name="connsiteX3" fmla="*/ 0 w 914400"/>
              <a:gd name="connsiteY3" fmla="*/ 0 h 457200"/>
              <a:gd name="connsiteX0" fmla="*/ 457200 w 914400"/>
              <a:gd name="connsiteY0" fmla="*/ 0 h 457200"/>
              <a:gd name="connsiteX1" fmla="*/ 914400 w 914400"/>
              <a:gd name="connsiteY1" fmla="*/ 0 h 457200"/>
              <a:gd name="connsiteX2" fmla="*/ 457200 w 914400"/>
              <a:gd name="connsiteY2" fmla="*/ 457200 h 457200"/>
              <a:gd name="connsiteX3" fmla="*/ 0 w 914400"/>
              <a:gd name="connsiteY3" fmla="*/ 0 h 457200"/>
              <a:gd name="connsiteX4" fmla="*/ 457200 w 914400"/>
              <a:gd name="connsiteY4" fmla="*/ 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4400" h="457200">
                <a:moveTo>
                  <a:pt x="457200" y="0"/>
                </a:moveTo>
                <a:lnTo>
                  <a:pt x="914400" y="0"/>
                </a:lnTo>
                <a:cubicBezTo>
                  <a:pt x="914400" y="252505"/>
                  <a:pt x="709705" y="457200"/>
                  <a:pt x="457200" y="457200"/>
                </a:cubicBezTo>
                <a:cubicBezTo>
                  <a:pt x="204695" y="457200"/>
                  <a:pt x="0" y="252505"/>
                  <a:pt x="0" y="0"/>
                </a:cubicBezTo>
                <a:lnTo>
                  <a:pt x="457200" y="0"/>
                </a:lnTo>
                <a:close/>
              </a:path>
            </a:pathLst>
          </a:custGeom>
          <a:solidFill>
            <a:srgbClr val="70A3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u="none" dirty="0">
              <a:solidFill>
                <a:srgbClr val="0F2400"/>
              </a:solidFill>
            </a:endParaRPr>
          </a:p>
        </p:txBody>
      </p:sp>
      <p:sp>
        <p:nvSpPr>
          <p:cNvPr id="16" name="Pie 5"/>
          <p:cNvSpPr/>
          <p:nvPr userDrawn="1"/>
        </p:nvSpPr>
        <p:spPr>
          <a:xfrm rot="16200000" flipV="1">
            <a:off x="8811790" y="6529899"/>
            <a:ext cx="336856" cy="338400"/>
          </a:xfrm>
          <a:custGeom>
            <a:avLst/>
            <a:gdLst>
              <a:gd name="connsiteX0" fmla="*/ 914400 w 914400"/>
              <a:gd name="connsiteY0" fmla="*/ 457200 h 914400"/>
              <a:gd name="connsiteX1" fmla="*/ 457200 w 914400"/>
              <a:gd name="connsiteY1" fmla="*/ 914400 h 914400"/>
              <a:gd name="connsiteX2" fmla="*/ 0 w 914400"/>
              <a:gd name="connsiteY2" fmla="*/ 457200 h 914400"/>
              <a:gd name="connsiteX3" fmla="*/ 457200 w 914400"/>
              <a:gd name="connsiteY3" fmla="*/ 0 h 914400"/>
              <a:gd name="connsiteX4" fmla="*/ 457200 w 914400"/>
              <a:gd name="connsiteY4" fmla="*/ 457200 h 914400"/>
              <a:gd name="connsiteX5" fmla="*/ 914400 w 914400"/>
              <a:gd name="connsiteY5" fmla="*/ 457200 h 914400"/>
              <a:gd name="connsiteX0" fmla="*/ 0 w 914400"/>
              <a:gd name="connsiteY0" fmla="*/ 457200 h 914400"/>
              <a:gd name="connsiteX1" fmla="*/ 457200 w 914400"/>
              <a:gd name="connsiteY1" fmla="*/ 0 h 914400"/>
              <a:gd name="connsiteX2" fmla="*/ 457200 w 914400"/>
              <a:gd name="connsiteY2" fmla="*/ 457200 h 914400"/>
              <a:gd name="connsiteX3" fmla="*/ 914400 w 914400"/>
              <a:gd name="connsiteY3" fmla="*/ 457200 h 914400"/>
              <a:gd name="connsiteX4" fmla="*/ 457200 w 914400"/>
              <a:gd name="connsiteY4" fmla="*/ 914400 h 914400"/>
              <a:gd name="connsiteX5" fmla="*/ 91440 w 914400"/>
              <a:gd name="connsiteY5" fmla="*/ 548640 h 914400"/>
              <a:gd name="connsiteX0" fmla="*/ 0 w 914400"/>
              <a:gd name="connsiteY0" fmla="*/ 457200 h 914400"/>
              <a:gd name="connsiteX1" fmla="*/ 457200 w 914400"/>
              <a:gd name="connsiteY1" fmla="*/ 0 h 914400"/>
              <a:gd name="connsiteX2" fmla="*/ 457200 w 914400"/>
              <a:gd name="connsiteY2" fmla="*/ 457200 h 914400"/>
              <a:gd name="connsiteX3" fmla="*/ 914400 w 914400"/>
              <a:gd name="connsiteY3" fmla="*/ 457200 h 914400"/>
              <a:gd name="connsiteX4" fmla="*/ 457200 w 914400"/>
              <a:gd name="connsiteY4" fmla="*/ 914400 h 914400"/>
              <a:gd name="connsiteX0" fmla="*/ 0 w 457200"/>
              <a:gd name="connsiteY0" fmla="*/ 0 h 914400"/>
              <a:gd name="connsiteX1" fmla="*/ 0 w 457200"/>
              <a:gd name="connsiteY1" fmla="*/ 457200 h 914400"/>
              <a:gd name="connsiteX2" fmla="*/ 457200 w 457200"/>
              <a:gd name="connsiteY2" fmla="*/ 457200 h 914400"/>
              <a:gd name="connsiteX3" fmla="*/ 0 w 457200"/>
              <a:gd name="connsiteY3" fmla="*/ 914400 h 914400"/>
              <a:gd name="connsiteX0" fmla="*/ 3017 w 457200"/>
              <a:gd name="connsiteY0" fmla="*/ 457200 h 457200"/>
              <a:gd name="connsiteX1" fmla="*/ 0 w 457200"/>
              <a:gd name="connsiteY1" fmla="*/ 0 h 457200"/>
              <a:gd name="connsiteX2" fmla="*/ 457200 w 457200"/>
              <a:gd name="connsiteY2" fmla="*/ 0 h 457200"/>
              <a:gd name="connsiteX3" fmla="*/ 0 w 457200"/>
              <a:gd name="connsiteY3" fmla="*/ 457200 h 457200"/>
              <a:gd name="connsiteX0" fmla="*/ 3017 w 457200"/>
              <a:gd name="connsiteY0" fmla="*/ 457200 h 457200"/>
              <a:gd name="connsiteX1" fmla="*/ 0 w 457200"/>
              <a:gd name="connsiteY1" fmla="*/ 0 h 457200"/>
              <a:gd name="connsiteX2" fmla="*/ 457200 w 457200"/>
              <a:gd name="connsiteY2" fmla="*/ 0 h 457200"/>
              <a:gd name="connsiteX3" fmla="*/ 0 w 457200"/>
              <a:gd name="connsiteY3" fmla="*/ 457200 h 457200"/>
              <a:gd name="connsiteX4" fmla="*/ 3017 w 457200"/>
              <a:gd name="connsiteY4" fmla="*/ 45720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57200" h="457200">
                <a:moveTo>
                  <a:pt x="3017" y="457200"/>
                </a:moveTo>
                <a:cubicBezTo>
                  <a:pt x="2011" y="304800"/>
                  <a:pt x="1006" y="152400"/>
                  <a:pt x="0" y="0"/>
                </a:cubicBezTo>
                <a:lnTo>
                  <a:pt x="457200" y="0"/>
                </a:lnTo>
                <a:cubicBezTo>
                  <a:pt x="457200" y="252505"/>
                  <a:pt x="252505" y="457200"/>
                  <a:pt x="0" y="457200"/>
                </a:cubicBezTo>
                <a:lnTo>
                  <a:pt x="3017" y="457200"/>
                </a:lnTo>
                <a:close/>
              </a:path>
            </a:pathLst>
          </a:custGeom>
          <a:solidFill>
            <a:srgbClr val="A6A6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u="none" dirty="0">
              <a:solidFill>
                <a:srgbClr val="0F24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 hasCustomPrompt="1"/>
          </p:nvPr>
        </p:nvSpPr>
        <p:spPr>
          <a:xfrm>
            <a:off x="149225" y="144463"/>
            <a:ext cx="8558213" cy="809262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400" b="1" spc="-15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Click to edit Title</a:t>
            </a:r>
            <a:endParaRPr lang="en-GB" dirty="0"/>
          </a:p>
        </p:txBody>
      </p:sp>
      <p:sp>
        <p:nvSpPr>
          <p:cNvPr id="5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8803067" y="6539223"/>
            <a:ext cx="39659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bg1"/>
                </a:solidFill>
                <a:latin typeface="+mj-lt"/>
              </a:defRPr>
            </a:lvl1pPr>
          </a:lstStyle>
          <a:p>
            <a:fld id="{CC930B62-26DB-4825-9C44-8540903EB921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6" name="Picture 5"/>
          <p:cNvPicPr>
            <a:picLocks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781" y="6221043"/>
            <a:ext cx="1455651" cy="417120"/>
          </a:xfrm>
          <a:prstGeom prst="rect">
            <a:avLst/>
          </a:prstGeom>
        </p:spPr>
      </p:pic>
      <p:sp>
        <p:nvSpPr>
          <p:cNvPr id="12" name="Text Placeholder 11"/>
          <p:cNvSpPr>
            <a:spLocks noGrp="1"/>
          </p:cNvSpPr>
          <p:nvPr>
            <p:ph type="body" sz="quarter" idx="11" hasCustomPrompt="1"/>
          </p:nvPr>
        </p:nvSpPr>
        <p:spPr>
          <a:xfrm>
            <a:off x="149642" y="1136650"/>
            <a:ext cx="2700338" cy="5857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en-US" sz="2100" kern="1200" dirty="0" smtClean="0">
                <a:solidFill>
                  <a:schemeClr val="tx2"/>
                </a:solidFill>
                <a:latin typeface="Helvetica LT Std" pitchFamily="34" charset="0"/>
                <a:ea typeface="+mn-ea"/>
                <a:cs typeface="Helvetica Neue Light"/>
              </a:defRPr>
            </a:lvl1pPr>
          </a:lstStyle>
          <a:p>
            <a:pPr lvl="0"/>
            <a:r>
              <a:rPr lang="en-US" dirty="0" smtClean="0"/>
              <a:t>Click to add subtitle</a:t>
            </a:r>
            <a:endParaRPr lang="en-GB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2" hasCustomPrompt="1"/>
          </p:nvPr>
        </p:nvSpPr>
        <p:spPr>
          <a:xfrm>
            <a:off x="149225" y="1720205"/>
            <a:ext cx="4197350" cy="24288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en-US" sz="1200" kern="1200" baseline="0" smtClean="0">
                <a:solidFill>
                  <a:srgbClr val="494949"/>
                </a:solidFill>
                <a:latin typeface="+mn-lt"/>
                <a:ea typeface="Times New Roman" pitchFamily="18" charset="0"/>
                <a:cs typeface="Arial" pitchFamily="34" charset="0"/>
              </a:defRPr>
            </a:lvl1pPr>
          </a:lstStyle>
          <a:p>
            <a:pPr lvl="0"/>
            <a:r>
              <a:rPr lang="en-US" dirty="0" smtClean="0"/>
              <a:t>Click to edit body copy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30992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8.xml"/><Relationship Id="rId4" Type="http://schemas.openxmlformats.org/officeDocument/2006/relationships/chart" Target="../charts/char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0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Relationship Id="rId4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0" y="2743200"/>
            <a:ext cx="4876800" cy="27432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dirty="0" smtClean="0">
                <a:solidFill>
                  <a:schemeClr val="accent3">
                    <a:lumMod val="50000"/>
                  </a:schemeClr>
                </a:solidFill>
              </a:rPr>
              <a:t>“ When sex workers are also mothers”</a:t>
            </a:r>
          </a:p>
          <a:p>
            <a:pPr marL="0" indent="0" algn="ctr">
              <a:buNone/>
            </a:pPr>
            <a:endParaRPr lang="en-US" sz="1800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1026" name="Picture 2" descr="C:\Users\USER\Desktop\IMG_20150210_124826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38200" y="838200"/>
            <a:ext cx="3028950" cy="53848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81145051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C:\Users\po2\Desktop\PPT Template 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0212"/>
            <a:ext cx="925555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55" y="124828"/>
            <a:ext cx="8229600" cy="789572"/>
          </a:xfrm>
        </p:spPr>
        <p:txBody>
          <a:bodyPr>
            <a:normAutofit/>
          </a:bodyPr>
          <a:lstStyle/>
          <a:p>
            <a:pPr algn="l"/>
            <a:r>
              <a:rPr lang="en-US" sz="4000" spc="-150" dirty="0" smtClean="0">
                <a:solidFill>
                  <a:schemeClr val="accent3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ANC Check Up </a:t>
            </a:r>
            <a:endParaRPr lang="en-US" sz="4000" spc="-150" dirty="0">
              <a:solidFill>
                <a:schemeClr val="accent3">
                  <a:lumMod val="50000"/>
                </a:schemeClr>
              </a:solidFill>
              <a:latin typeface="+mn-lt"/>
              <a:ea typeface="+mn-ea"/>
              <a:cs typeface="+mn-cs"/>
            </a:endParaRPr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1469661471"/>
              </p:ext>
            </p:extLst>
          </p:nvPr>
        </p:nvGraphicFramePr>
        <p:xfrm>
          <a:off x="4876800" y="1295400"/>
          <a:ext cx="3657600" cy="2362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extBox 1"/>
          <p:cNvSpPr txBox="1"/>
          <p:nvPr/>
        </p:nvSpPr>
        <p:spPr>
          <a:xfrm>
            <a:off x="7318098" y="1066799"/>
            <a:ext cx="920197" cy="373511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smtClean="0"/>
              <a:t>Base = 172</a:t>
            </a:r>
            <a:endParaRPr lang="en-US" b="1" dirty="0"/>
          </a:p>
        </p:txBody>
      </p:sp>
      <p:graphicFrame>
        <p:nvGraphicFramePr>
          <p:cNvPr id="12" name="Chart 11"/>
          <p:cNvGraphicFramePr/>
          <p:nvPr>
            <p:extLst>
              <p:ext uri="{D42A27DB-BD31-4B8C-83A1-F6EECF244321}">
                <p14:modId xmlns:p14="http://schemas.microsoft.com/office/powerpoint/2010/main" val="1819517947"/>
              </p:ext>
            </p:extLst>
          </p:nvPr>
        </p:nvGraphicFramePr>
        <p:xfrm>
          <a:off x="381000" y="1371600"/>
          <a:ext cx="41148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3" name="Chart 12"/>
          <p:cNvGraphicFramePr/>
          <p:nvPr>
            <p:extLst>
              <p:ext uri="{D42A27DB-BD31-4B8C-83A1-F6EECF244321}">
                <p14:modId xmlns:p14="http://schemas.microsoft.com/office/powerpoint/2010/main" val="2516444092"/>
              </p:ext>
            </p:extLst>
          </p:nvPr>
        </p:nvGraphicFramePr>
        <p:xfrm>
          <a:off x="3276600" y="4191000"/>
          <a:ext cx="3276600" cy="22314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692139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3" name="Picture 3" descr="C:\Users\po2\AppData\Local\Microsoft\Windows\Temporary Internet Files\Content.Outlook\Y3XP7RSH\PPT Template (3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4000" dirty="0" smtClean="0">
                <a:solidFill>
                  <a:schemeClr val="accent3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Place of Delivery</a:t>
            </a:r>
            <a:endParaRPr lang="en-US" sz="4000" dirty="0">
              <a:solidFill>
                <a:schemeClr val="accent3">
                  <a:lumMod val="50000"/>
                </a:schemeClr>
              </a:solidFill>
              <a:latin typeface="+mn-lt"/>
              <a:ea typeface="+mn-ea"/>
              <a:cs typeface="+mn-cs"/>
            </a:endParaRPr>
          </a:p>
        </p:txBody>
      </p:sp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4154628999"/>
              </p:ext>
            </p:extLst>
          </p:nvPr>
        </p:nvGraphicFramePr>
        <p:xfrm>
          <a:off x="609600" y="1752600"/>
          <a:ext cx="3962400" cy="3276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Chart 6"/>
          <p:cNvGraphicFramePr/>
          <p:nvPr>
            <p:extLst>
              <p:ext uri="{D42A27DB-BD31-4B8C-83A1-F6EECF244321}">
                <p14:modId xmlns:p14="http://schemas.microsoft.com/office/powerpoint/2010/main" val="2652478687"/>
              </p:ext>
            </p:extLst>
          </p:nvPr>
        </p:nvGraphicFramePr>
        <p:xfrm>
          <a:off x="4953000" y="2057400"/>
          <a:ext cx="3657600" cy="2590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203335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3" descr="C:\Users\po2\AppData\Local\Microsoft\Windows\Temporary Internet Files\Content.Outlook\Y3XP7RSH\PPT Template (3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4000" spc="-150" dirty="0" smtClean="0">
                <a:solidFill>
                  <a:schemeClr val="accent3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Results of Pregnancy</a:t>
            </a:r>
            <a:endParaRPr lang="en-US" sz="4000" spc="-150" dirty="0">
              <a:solidFill>
                <a:schemeClr val="accent3">
                  <a:lumMod val="50000"/>
                </a:schemeClr>
              </a:solidFill>
              <a:latin typeface="+mn-lt"/>
              <a:ea typeface="+mn-ea"/>
              <a:cs typeface="+mn-cs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52297394"/>
              </p:ext>
            </p:extLst>
          </p:nvPr>
        </p:nvGraphicFramePr>
        <p:xfrm>
          <a:off x="1279622" y="2449513"/>
          <a:ext cx="6416577" cy="2157860"/>
        </p:xfrm>
        <a:graphic>
          <a:graphicData uri="http://schemas.openxmlformats.org/drawingml/2006/table">
            <a:tbl>
              <a:tblPr firstRow="1" firstCol="1" bandRow="1">
                <a:tableStyleId>{69C7853C-536D-4A76-A0AE-DD22124D55A5}</a:tableStyleId>
              </a:tblPr>
              <a:tblGrid>
                <a:gridCol w="2377978"/>
                <a:gridCol w="4038599"/>
              </a:tblGrid>
              <a:tr h="374322"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Results  </a:t>
                      </a:r>
                      <a:r>
                        <a:rPr lang="en-US" sz="2000" dirty="0">
                          <a:effectLst/>
                        </a:rPr>
                        <a:t>of </a:t>
                      </a:r>
                      <a:r>
                        <a:rPr lang="en-US" sz="2000" dirty="0" smtClean="0">
                          <a:effectLst/>
                        </a:rPr>
                        <a:t>Last Pregnancy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52304">
                <a:tc rowSpan="2">
                  <a:txBody>
                    <a:bodyPr/>
                    <a:lstStyle/>
                    <a:p>
                      <a:endParaRPr lang="en-US" sz="140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Total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432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172</a:t>
                      </a: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35230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Live Birth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96%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5230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Still Birth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1%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5230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Abortion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3%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33731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pPr algn="l"/>
            <a:r>
              <a:rPr lang="en-GB" sz="2400" dirty="0"/>
              <a:t/>
            </a:r>
            <a:br>
              <a:rPr lang="en-GB" sz="2400" dirty="0"/>
            </a:br>
            <a:r>
              <a:rPr lang="en-GB" dirty="0" smtClean="0"/>
              <a:t> </a:t>
            </a:r>
            <a:r>
              <a:rPr lang="en-GB" spc="-150" dirty="0" smtClean="0">
                <a:solidFill>
                  <a:schemeClr val="accent3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Exclusive Breastfeeding </a:t>
            </a:r>
            <a:r>
              <a:rPr lang="en-GB" dirty="0"/>
              <a:t/>
            </a:r>
            <a:br>
              <a:rPr lang="en-GB" dirty="0"/>
            </a:br>
            <a:endParaRPr lang="en-US" dirty="0"/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3240611777"/>
              </p:ext>
            </p:extLst>
          </p:nvPr>
        </p:nvGraphicFramePr>
        <p:xfrm>
          <a:off x="457200" y="1295400"/>
          <a:ext cx="3048000" cy="2590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2125808795"/>
              </p:ext>
            </p:extLst>
          </p:nvPr>
        </p:nvGraphicFramePr>
        <p:xfrm>
          <a:off x="381000" y="3886200"/>
          <a:ext cx="3286148" cy="21895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Chart 6"/>
          <p:cNvGraphicFramePr/>
          <p:nvPr>
            <p:extLst>
              <p:ext uri="{D42A27DB-BD31-4B8C-83A1-F6EECF244321}">
                <p14:modId xmlns:p14="http://schemas.microsoft.com/office/powerpoint/2010/main" val="2718773869"/>
              </p:ext>
            </p:extLst>
          </p:nvPr>
        </p:nvGraphicFramePr>
        <p:xfrm>
          <a:off x="4267200" y="1905000"/>
          <a:ext cx="4191000" cy="42852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174809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4000" spc="-150" dirty="0">
                <a:solidFill>
                  <a:schemeClr val="accent3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Immunisation </a:t>
            </a:r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1637035396"/>
              </p:ext>
            </p:extLst>
          </p:nvPr>
        </p:nvGraphicFramePr>
        <p:xfrm>
          <a:off x="4495800" y="1828800"/>
          <a:ext cx="4419600" cy="304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996735450"/>
              </p:ext>
            </p:extLst>
          </p:nvPr>
        </p:nvGraphicFramePr>
        <p:xfrm>
          <a:off x="457200" y="2057400"/>
          <a:ext cx="3962400" cy="2895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160761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Initiatives of GOAL….</a:t>
            </a:r>
            <a:endParaRPr lang="en-US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 fontScale="77500" lnSpcReduction="20000"/>
          </a:bodyPr>
          <a:lstStyle/>
          <a:p>
            <a:r>
              <a:rPr lang="en-IE" sz="2400" dirty="0">
                <a:solidFill>
                  <a:schemeClr val="accent3">
                    <a:lumMod val="50000"/>
                  </a:schemeClr>
                </a:solidFill>
              </a:rPr>
              <a:t>GOAL </a:t>
            </a:r>
            <a:r>
              <a:rPr lang="en-US" sz="2400" dirty="0">
                <a:solidFill>
                  <a:schemeClr val="accent3">
                    <a:lumMod val="50000"/>
                  </a:schemeClr>
                </a:solidFill>
              </a:rPr>
              <a:t>initiated projects in two small red-light areas in </a:t>
            </a:r>
            <a:r>
              <a:rPr lang="en-US" sz="2400" dirty="0" smtClean="0">
                <a:solidFill>
                  <a:schemeClr val="accent3">
                    <a:lumMod val="50000"/>
                  </a:schemeClr>
                </a:solidFill>
              </a:rPr>
              <a:t>2013.</a:t>
            </a:r>
          </a:p>
          <a:p>
            <a:pPr marL="0" indent="0">
              <a:buNone/>
            </a:pPr>
            <a:endParaRPr lang="en-US" sz="2400" dirty="0" smtClean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en-US" sz="2400" dirty="0">
                <a:solidFill>
                  <a:schemeClr val="accent3">
                    <a:lumMod val="50000"/>
                  </a:schemeClr>
                </a:solidFill>
              </a:rPr>
              <a:t>Engaged with Sex workers, live in partners, brothel </a:t>
            </a:r>
            <a:r>
              <a:rPr lang="en-US" sz="2400" dirty="0" smtClean="0">
                <a:solidFill>
                  <a:schemeClr val="accent3">
                    <a:lumMod val="50000"/>
                  </a:schemeClr>
                </a:solidFill>
              </a:rPr>
              <a:t>owners </a:t>
            </a:r>
            <a:r>
              <a:rPr lang="en-US" sz="2400" dirty="0">
                <a:solidFill>
                  <a:schemeClr val="accent3">
                    <a:lumMod val="50000"/>
                  </a:schemeClr>
                </a:solidFill>
              </a:rPr>
              <a:t>and Government Authorities for upholding rights of children in the red-light areas</a:t>
            </a:r>
            <a:r>
              <a:rPr lang="en-US" sz="2400" dirty="0" smtClean="0">
                <a:solidFill>
                  <a:schemeClr val="accent3">
                    <a:lumMod val="50000"/>
                  </a:schemeClr>
                </a:solidFill>
              </a:rPr>
              <a:t>.</a:t>
            </a:r>
            <a:r>
              <a:rPr lang="en-US" sz="2400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endParaRPr lang="en-US" sz="2400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en-US" sz="2400" dirty="0" smtClean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en-US" sz="2400" dirty="0" smtClean="0">
                <a:solidFill>
                  <a:schemeClr val="accent3">
                    <a:lumMod val="50000"/>
                  </a:schemeClr>
                </a:solidFill>
              </a:rPr>
              <a:t>Conducted evidence </a:t>
            </a:r>
            <a:r>
              <a:rPr lang="en-US" sz="2400" dirty="0">
                <a:solidFill>
                  <a:schemeClr val="accent3">
                    <a:lumMod val="50000"/>
                  </a:schemeClr>
                </a:solidFill>
              </a:rPr>
              <a:t>based advocacy and awareness </a:t>
            </a:r>
            <a:r>
              <a:rPr lang="en-US" sz="2400" dirty="0" smtClean="0">
                <a:solidFill>
                  <a:schemeClr val="accent3">
                    <a:lumMod val="50000"/>
                  </a:schemeClr>
                </a:solidFill>
              </a:rPr>
              <a:t>raising</a:t>
            </a:r>
            <a:r>
              <a:rPr lang="en-US" sz="2400" dirty="0" smtClean="0">
                <a:solidFill>
                  <a:schemeClr val="accent3">
                    <a:lumMod val="50000"/>
                  </a:schemeClr>
                </a:solidFill>
              </a:rPr>
              <a:t>.</a:t>
            </a:r>
            <a:endParaRPr lang="en-US" sz="2400" dirty="0">
              <a:solidFill>
                <a:schemeClr val="accent3">
                  <a:lumMod val="50000"/>
                </a:schemeClr>
              </a:solidFill>
            </a:endParaRPr>
          </a:p>
          <a:p>
            <a:pPr lvl="0"/>
            <a:endParaRPr lang="en-US" sz="2400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lvl="0"/>
            <a:r>
              <a:rPr lang="en-IE" sz="2400" dirty="0" smtClean="0">
                <a:solidFill>
                  <a:schemeClr val="accent3">
                    <a:lumMod val="50000"/>
                  </a:schemeClr>
                </a:solidFill>
              </a:rPr>
              <a:t>Collectivisation </a:t>
            </a:r>
            <a:r>
              <a:rPr lang="en-IE" sz="2400" dirty="0">
                <a:solidFill>
                  <a:schemeClr val="accent3">
                    <a:lumMod val="50000"/>
                  </a:schemeClr>
                </a:solidFill>
              </a:rPr>
              <a:t>of sex workers and their children</a:t>
            </a:r>
            <a:r>
              <a:rPr lang="en-IE" sz="2400" dirty="0" smtClean="0">
                <a:solidFill>
                  <a:schemeClr val="accent3">
                    <a:lumMod val="50000"/>
                  </a:schemeClr>
                </a:solidFill>
              </a:rPr>
              <a:t>.</a:t>
            </a:r>
          </a:p>
          <a:p>
            <a:pPr marL="0" lvl="0" indent="0">
              <a:buNone/>
            </a:pPr>
            <a:endParaRPr lang="en-IE" sz="2400" dirty="0">
              <a:solidFill>
                <a:schemeClr val="accent3">
                  <a:lumMod val="50000"/>
                </a:schemeClr>
              </a:solidFill>
            </a:endParaRPr>
          </a:p>
          <a:p>
            <a:pPr lvl="0"/>
            <a:r>
              <a:rPr lang="en-IE" sz="2400" dirty="0">
                <a:solidFill>
                  <a:schemeClr val="accent3">
                    <a:lumMod val="50000"/>
                  </a:schemeClr>
                </a:solidFill>
              </a:rPr>
              <a:t>Focused on Maternal Child Health supports to secure the right to survival and national identify of children of sex-workers. </a:t>
            </a:r>
            <a:endParaRPr lang="en-IE" sz="2400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marL="0" lvl="0" indent="0">
              <a:buNone/>
            </a:pPr>
            <a:endParaRPr lang="en-IE" sz="2400" dirty="0">
              <a:solidFill>
                <a:schemeClr val="accent3">
                  <a:lumMod val="50000"/>
                </a:schemeClr>
              </a:solidFill>
            </a:endParaRPr>
          </a:p>
          <a:p>
            <a:pPr lvl="0"/>
            <a:r>
              <a:rPr lang="en-US" sz="2400" dirty="0">
                <a:solidFill>
                  <a:schemeClr val="accent3">
                    <a:lumMod val="50000"/>
                  </a:schemeClr>
                </a:solidFill>
              </a:rPr>
              <a:t>GOAL deployed community health </a:t>
            </a:r>
            <a:r>
              <a:rPr lang="en-US" sz="2400" dirty="0" smtClean="0">
                <a:solidFill>
                  <a:schemeClr val="accent3">
                    <a:lumMod val="50000"/>
                  </a:schemeClr>
                </a:solidFill>
              </a:rPr>
              <a:t>workers,</a:t>
            </a:r>
          </a:p>
          <a:p>
            <a:pPr marL="0" lvl="0" indent="0">
              <a:buNone/>
            </a:pPr>
            <a:endParaRPr lang="en-US" sz="2400" dirty="0">
              <a:solidFill>
                <a:schemeClr val="accent3">
                  <a:lumMod val="50000"/>
                </a:schemeClr>
              </a:solidFill>
            </a:endParaRPr>
          </a:p>
          <a:p>
            <a:pPr lvl="0"/>
            <a:r>
              <a:rPr lang="en-US" sz="2400" dirty="0">
                <a:solidFill>
                  <a:schemeClr val="accent3">
                    <a:lumMod val="50000"/>
                  </a:schemeClr>
                </a:solidFill>
              </a:rPr>
              <a:t>Established referral linkages with Government health facilities to enhance MCH services for these red-light area populations</a:t>
            </a:r>
            <a:r>
              <a:rPr lang="en-US" sz="2400" dirty="0" smtClean="0">
                <a:solidFill>
                  <a:schemeClr val="accent3">
                    <a:lumMod val="50000"/>
                  </a:schemeClr>
                </a:solidFill>
              </a:rPr>
              <a:t>.</a:t>
            </a:r>
          </a:p>
          <a:p>
            <a:pPr lvl="0"/>
            <a:endParaRPr lang="en-IE" sz="2400" dirty="0">
              <a:solidFill>
                <a:schemeClr val="accent3">
                  <a:lumMod val="50000"/>
                </a:schemeClr>
              </a:solidFill>
            </a:endParaRPr>
          </a:p>
          <a:p>
            <a:endParaRPr lang="en-US" sz="2400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62165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9BBB59">
                    <a:lumMod val="75000"/>
                  </a:srgbClr>
                </a:solidFill>
              </a:rPr>
              <a:t>Initiatives of GOAL….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just">
              <a:lnSpc>
                <a:spcPct val="112000"/>
              </a:lnSpc>
              <a:spcBef>
                <a:spcPts val="0"/>
              </a:spcBef>
              <a:buFont typeface="Symbol"/>
              <a:buChar char=""/>
            </a:pPr>
            <a:r>
              <a:rPr lang="en-US" sz="2400" dirty="0" smtClean="0">
                <a:solidFill>
                  <a:schemeClr val="accent3">
                    <a:lumMod val="75000"/>
                  </a:schemeClr>
                </a:solidFill>
              </a:rPr>
              <a:t>GOAL </a:t>
            </a:r>
            <a:r>
              <a:rPr lang="en-US" sz="2400" dirty="0" smtClean="0">
                <a:solidFill>
                  <a:schemeClr val="accent3">
                    <a:lumMod val="75000"/>
                  </a:schemeClr>
                </a:solidFill>
              </a:rPr>
              <a:t>is also providing integrated solutions to Children in Red-light Areas.</a:t>
            </a:r>
          </a:p>
          <a:p>
            <a:pPr lvl="0" algn="just">
              <a:lnSpc>
                <a:spcPct val="112000"/>
              </a:lnSpc>
              <a:spcBef>
                <a:spcPts val="0"/>
              </a:spcBef>
              <a:buFont typeface="Symbol"/>
              <a:buChar char=""/>
            </a:pPr>
            <a:r>
              <a:rPr lang="en-US" sz="2400" dirty="0" smtClean="0">
                <a:solidFill>
                  <a:schemeClr val="accent3">
                    <a:lumMod val="75000"/>
                  </a:schemeClr>
                </a:solidFill>
              </a:rPr>
              <a:t>GOAL is </a:t>
            </a:r>
            <a:r>
              <a:rPr lang="en-US" sz="2400" b="1" kern="1400" dirty="0" smtClean="0">
                <a:solidFill>
                  <a:schemeClr val="accent3">
                    <a:lumMod val="75000"/>
                  </a:schemeClr>
                </a:solidFill>
                <a:ea typeface="Times New Roman"/>
                <a:cs typeface="Times New Roman"/>
              </a:rPr>
              <a:t>upholding </a:t>
            </a:r>
            <a:r>
              <a:rPr lang="en-US" sz="2400" b="1" kern="1400" dirty="0">
                <a:solidFill>
                  <a:schemeClr val="accent3">
                    <a:lumMod val="75000"/>
                  </a:schemeClr>
                </a:solidFill>
                <a:ea typeface="Times New Roman"/>
                <a:cs typeface="Times New Roman"/>
              </a:rPr>
              <a:t>rights of children </a:t>
            </a:r>
            <a:r>
              <a:rPr lang="en-US" sz="2400" b="1" kern="1400" dirty="0" smtClean="0">
                <a:solidFill>
                  <a:schemeClr val="accent3">
                    <a:lumMod val="75000"/>
                  </a:schemeClr>
                </a:solidFill>
                <a:ea typeface="Times New Roman"/>
                <a:cs typeface="Times New Roman"/>
              </a:rPr>
              <a:t>through </a:t>
            </a:r>
            <a:r>
              <a:rPr lang="en-US" sz="2400" kern="1400" dirty="0" smtClean="0">
                <a:solidFill>
                  <a:schemeClr val="accent3">
                    <a:lumMod val="75000"/>
                  </a:schemeClr>
                </a:solidFill>
                <a:ea typeface="Times New Roman"/>
                <a:cs typeface="Arial"/>
              </a:rPr>
              <a:t>promotion of </a:t>
            </a:r>
            <a:r>
              <a:rPr lang="en-US" sz="2400" kern="1400" dirty="0">
                <a:solidFill>
                  <a:schemeClr val="accent3">
                    <a:lumMod val="75000"/>
                  </a:schemeClr>
                </a:solidFill>
                <a:ea typeface="Times New Roman"/>
                <a:cs typeface="Arial"/>
              </a:rPr>
              <a:t>child safety net within the red-light </a:t>
            </a:r>
            <a:r>
              <a:rPr lang="en-US" sz="2400" kern="1400" dirty="0" smtClean="0">
                <a:solidFill>
                  <a:schemeClr val="accent3">
                    <a:lumMod val="75000"/>
                  </a:schemeClr>
                </a:solidFill>
                <a:ea typeface="Times New Roman"/>
                <a:cs typeface="Arial"/>
              </a:rPr>
              <a:t>areas through securing </a:t>
            </a:r>
            <a:r>
              <a:rPr lang="en-IE" sz="2400" kern="0" dirty="0" smtClean="0">
                <a:solidFill>
                  <a:schemeClr val="accent3">
                    <a:lumMod val="75000"/>
                  </a:schemeClr>
                </a:solidFill>
                <a:ea typeface="Calibri"/>
                <a:cs typeface="Arial"/>
              </a:rPr>
              <a:t>children’s </a:t>
            </a:r>
            <a:r>
              <a:rPr lang="en-IE" sz="2400" kern="0" dirty="0">
                <a:solidFill>
                  <a:schemeClr val="accent3">
                    <a:lumMod val="75000"/>
                  </a:schemeClr>
                </a:solidFill>
                <a:ea typeface="Calibri"/>
                <a:cs typeface="Arial"/>
              </a:rPr>
              <a:t>access to </a:t>
            </a:r>
            <a:r>
              <a:rPr lang="en-IE" sz="2400" kern="0" dirty="0" smtClean="0">
                <a:solidFill>
                  <a:schemeClr val="accent3">
                    <a:lumMod val="75000"/>
                  </a:schemeClr>
                </a:solidFill>
                <a:ea typeface="Calibri"/>
                <a:cs typeface="Arial"/>
              </a:rPr>
              <a:t>Government supported child </a:t>
            </a:r>
            <a:r>
              <a:rPr lang="en-IE" sz="2400" kern="0" dirty="0">
                <a:solidFill>
                  <a:schemeClr val="accent3">
                    <a:lumMod val="75000"/>
                  </a:schemeClr>
                </a:solidFill>
                <a:ea typeface="Calibri"/>
                <a:cs typeface="Arial"/>
              </a:rPr>
              <a:t>care </a:t>
            </a:r>
            <a:r>
              <a:rPr lang="en-IE" sz="2400" kern="0" dirty="0" smtClean="0">
                <a:solidFill>
                  <a:schemeClr val="accent3">
                    <a:lumMod val="75000"/>
                  </a:schemeClr>
                </a:solidFill>
                <a:ea typeface="Calibri"/>
                <a:cs typeface="Arial"/>
              </a:rPr>
              <a:t>services, birth registration, pre-primary education, </a:t>
            </a:r>
            <a:r>
              <a:rPr lang="en-IE" sz="2400" kern="0" dirty="0">
                <a:solidFill>
                  <a:schemeClr val="accent3">
                    <a:lumMod val="75000"/>
                  </a:schemeClr>
                </a:solidFill>
                <a:ea typeface="Calibri"/>
                <a:cs typeface="Arial"/>
              </a:rPr>
              <a:t>formal </a:t>
            </a:r>
            <a:r>
              <a:rPr lang="en-IE" sz="2400" kern="0" dirty="0" smtClean="0">
                <a:solidFill>
                  <a:schemeClr val="accent3">
                    <a:lumMod val="75000"/>
                  </a:schemeClr>
                </a:solidFill>
                <a:ea typeface="Calibri"/>
                <a:cs typeface="Arial"/>
              </a:rPr>
              <a:t>education. </a:t>
            </a:r>
            <a:endParaRPr lang="en-US" sz="2400" kern="1400" dirty="0">
              <a:solidFill>
                <a:schemeClr val="accent3">
                  <a:lumMod val="75000"/>
                </a:schemeClr>
              </a:solidFill>
              <a:ea typeface="Times New Roman"/>
              <a:cs typeface="Times New Roman"/>
            </a:endParaRPr>
          </a:p>
          <a:p>
            <a:pPr algn="just">
              <a:lnSpc>
                <a:spcPct val="112000"/>
              </a:lnSpc>
              <a:spcBef>
                <a:spcPts val="0"/>
              </a:spcBef>
              <a:spcAft>
                <a:spcPts val="900"/>
              </a:spcAft>
              <a:buFont typeface="Symbol"/>
              <a:buChar char=""/>
            </a:pPr>
            <a:r>
              <a:rPr lang="en-IE" sz="2400" dirty="0">
                <a:solidFill>
                  <a:schemeClr val="accent3">
                    <a:lumMod val="75000"/>
                  </a:schemeClr>
                </a:solidFill>
              </a:rPr>
              <a:t>Conducting community based rescue and reintegration activities to prevent entry of children into the sex </a:t>
            </a:r>
            <a:r>
              <a:rPr lang="en-IE" sz="2400" dirty="0" smtClean="0">
                <a:solidFill>
                  <a:schemeClr val="accent3">
                    <a:lumMod val="75000"/>
                  </a:schemeClr>
                </a:solidFill>
              </a:rPr>
              <a:t>trade.</a:t>
            </a:r>
            <a:endParaRPr lang="en-US" sz="2400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64462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Our Achievements</a:t>
            </a:r>
            <a:endParaRPr lang="en-US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lnSpc>
                <a:spcPct val="112000"/>
              </a:lnSpc>
              <a:spcBef>
                <a:spcPts val="0"/>
              </a:spcBef>
              <a:buFont typeface="Symbol"/>
              <a:buChar char=""/>
            </a:pPr>
            <a:r>
              <a:rPr lang="en-US" sz="2600" dirty="0">
                <a:solidFill>
                  <a:schemeClr val="accent3">
                    <a:lumMod val="75000"/>
                  </a:schemeClr>
                </a:solidFill>
              </a:rPr>
              <a:t>100% of participants accessed 4 Antenatal Checkups from Government Health Facilities.</a:t>
            </a:r>
          </a:p>
          <a:p>
            <a:pPr algn="just">
              <a:lnSpc>
                <a:spcPct val="112000"/>
              </a:lnSpc>
              <a:spcBef>
                <a:spcPts val="0"/>
              </a:spcBef>
              <a:buFont typeface="Symbol"/>
              <a:buChar char=""/>
            </a:pPr>
            <a:r>
              <a:rPr lang="en-US" sz="2600" dirty="0">
                <a:solidFill>
                  <a:schemeClr val="accent3">
                    <a:lumMod val="75000"/>
                  </a:schemeClr>
                </a:solidFill>
              </a:rPr>
              <a:t>87% of pregnant participants accessed institutional deliveries </a:t>
            </a:r>
            <a:r>
              <a:rPr lang="en-US" sz="2600" dirty="0" smtClean="0">
                <a:solidFill>
                  <a:schemeClr val="accent3">
                    <a:lumMod val="75000"/>
                  </a:schemeClr>
                </a:solidFill>
              </a:rPr>
              <a:t>in </a:t>
            </a:r>
            <a:r>
              <a:rPr lang="en-US" sz="2600" dirty="0">
                <a:solidFill>
                  <a:schemeClr val="accent3">
                    <a:lumMod val="75000"/>
                  </a:schemeClr>
                </a:solidFill>
              </a:rPr>
              <a:t>Government Run Hospitals </a:t>
            </a:r>
            <a:r>
              <a:rPr lang="en-US" sz="2600" dirty="0" smtClean="0">
                <a:solidFill>
                  <a:schemeClr val="accent3">
                    <a:lumMod val="75000"/>
                  </a:schemeClr>
                </a:solidFill>
              </a:rPr>
              <a:t>near the red-light areas.</a:t>
            </a:r>
          </a:p>
          <a:p>
            <a:pPr algn="just">
              <a:lnSpc>
                <a:spcPct val="112000"/>
              </a:lnSpc>
              <a:spcBef>
                <a:spcPts val="0"/>
              </a:spcBef>
              <a:buFont typeface="Symbol"/>
              <a:buChar char=""/>
            </a:pPr>
            <a:r>
              <a:rPr lang="en-US" sz="2600" dirty="0" smtClean="0">
                <a:solidFill>
                  <a:schemeClr val="accent3">
                    <a:lumMod val="75000"/>
                  </a:schemeClr>
                </a:solidFill>
              </a:rPr>
              <a:t>Rest </a:t>
            </a:r>
            <a:r>
              <a:rPr lang="en-US" sz="2600" dirty="0">
                <a:solidFill>
                  <a:schemeClr val="accent3">
                    <a:lumMod val="75000"/>
                  </a:schemeClr>
                </a:solidFill>
              </a:rPr>
              <a:t>of the </a:t>
            </a:r>
            <a:r>
              <a:rPr lang="en-US" sz="2600" dirty="0" smtClean="0">
                <a:solidFill>
                  <a:schemeClr val="accent3">
                    <a:lumMod val="75000"/>
                  </a:schemeClr>
                </a:solidFill>
              </a:rPr>
              <a:t>sex workers have moved to their native places during the third trimester.</a:t>
            </a:r>
            <a:endParaRPr lang="en-US" sz="2600" dirty="0">
              <a:solidFill>
                <a:schemeClr val="accent3">
                  <a:lumMod val="75000"/>
                </a:schemeClr>
              </a:solidFill>
            </a:endParaRPr>
          </a:p>
          <a:p>
            <a:pPr algn="just">
              <a:lnSpc>
                <a:spcPct val="112000"/>
              </a:lnSpc>
              <a:spcBef>
                <a:spcPts val="0"/>
              </a:spcBef>
              <a:buFont typeface="Symbol"/>
              <a:buChar char=""/>
            </a:pPr>
            <a:r>
              <a:rPr lang="en-US" sz="2600" dirty="0">
                <a:solidFill>
                  <a:schemeClr val="accent3">
                    <a:lumMod val="75000"/>
                  </a:schemeClr>
                </a:solidFill>
              </a:rPr>
              <a:t>Birth registration of 100% new born babies were initiated and 68% have obtained birth Registration from Municipal Authorities.</a:t>
            </a:r>
          </a:p>
          <a:p>
            <a:endParaRPr lang="en-US" kern="1400" dirty="0" smtClean="0">
              <a:solidFill>
                <a:srgbClr val="000000"/>
              </a:solidFill>
              <a:latin typeface="Arial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63808763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9BBB59">
                    <a:lumMod val="75000"/>
                  </a:srgbClr>
                </a:solidFill>
              </a:rPr>
              <a:t>Our Achievements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>
              <a:lnSpc>
                <a:spcPct val="112000"/>
              </a:lnSpc>
              <a:spcBef>
                <a:spcPts val="0"/>
              </a:spcBef>
              <a:spcAft>
                <a:spcPts val="1000"/>
              </a:spcAft>
              <a:buFont typeface="Symbol"/>
              <a:buChar char=""/>
            </a:pPr>
            <a:r>
              <a:rPr lang="en-IE" sz="2400" dirty="0">
                <a:solidFill>
                  <a:schemeClr val="accent3">
                    <a:lumMod val="75000"/>
                  </a:schemeClr>
                </a:solidFill>
              </a:rPr>
              <a:t>53% of the children within the 0-6 years of age are receiving pre-primary education and nutrition support ( ICDS) facilities within red-light areas. </a:t>
            </a:r>
          </a:p>
          <a:p>
            <a:pPr algn="just">
              <a:lnSpc>
                <a:spcPct val="112000"/>
              </a:lnSpc>
              <a:spcBef>
                <a:spcPts val="0"/>
              </a:spcBef>
              <a:spcAft>
                <a:spcPts val="1000"/>
              </a:spcAft>
              <a:buFont typeface="Symbol"/>
              <a:buChar char=""/>
            </a:pPr>
            <a:r>
              <a:rPr lang="en-IE" sz="2400" dirty="0" smtClean="0">
                <a:solidFill>
                  <a:schemeClr val="accent3">
                    <a:lumMod val="75000"/>
                  </a:schemeClr>
                </a:solidFill>
              </a:rPr>
              <a:t>GOAL </a:t>
            </a:r>
            <a:r>
              <a:rPr lang="en-IE" sz="2400" dirty="0">
                <a:solidFill>
                  <a:schemeClr val="accent3">
                    <a:lumMod val="75000"/>
                  </a:schemeClr>
                </a:solidFill>
              </a:rPr>
              <a:t>is advocating </a:t>
            </a:r>
            <a:r>
              <a:rPr lang="en-IE" sz="2400" dirty="0" smtClean="0">
                <a:solidFill>
                  <a:schemeClr val="accent3">
                    <a:lumMod val="75000"/>
                  </a:schemeClr>
                </a:solidFill>
              </a:rPr>
              <a:t>for shifting of </a:t>
            </a:r>
            <a:r>
              <a:rPr lang="en-IE" sz="2400" dirty="0">
                <a:solidFill>
                  <a:schemeClr val="accent3">
                    <a:lumMod val="75000"/>
                  </a:schemeClr>
                </a:solidFill>
              </a:rPr>
              <a:t>timings of ICDS centres during the evening hours so that it serve the purpose of crèche for the children 0-6 years</a:t>
            </a:r>
            <a:r>
              <a:rPr lang="en-IE" sz="2400" dirty="0" smtClean="0">
                <a:solidFill>
                  <a:schemeClr val="accent3">
                    <a:lumMod val="75000"/>
                  </a:schemeClr>
                </a:solidFill>
              </a:rPr>
              <a:t>.</a:t>
            </a:r>
          </a:p>
          <a:p>
            <a:pPr lvl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Symbol"/>
              <a:buChar char=""/>
            </a:pPr>
            <a:r>
              <a:rPr lang="en-IE" sz="2400" dirty="0">
                <a:solidFill>
                  <a:schemeClr val="accent3">
                    <a:lumMod val="75000"/>
                  </a:schemeClr>
                </a:solidFill>
              </a:rPr>
              <a:t>43% of </a:t>
            </a:r>
            <a:r>
              <a:rPr lang="en-IE" sz="2400" dirty="0" smtClean="0">
                <a:solidFill>
                  <a:schemeClr val="accent3">
                    <a:lumMod val="75000"/>
                  </a:schemeClr>
                </a:solidFill>
              </a:rPr>
              <a:t>6-18 </a:t>
            </a:r>
            <a:r>
              <a:rPr lang="en-IE" sz="2400" dirty="0">
                <a:solidFill>
                  <a:schemeClr val="accent3">
                    <a:lumMod val="75000"/>
                  </a:schemeClr>
                </a:solidFill>
              </a:rPr>
              <a:t>years children enrolled </a:t>
            </a:r>
            <a:r>
              <a:rPr lang="en-IE" sz="2400" dirty="0" smtClean="0">
                <a:solidFill>
                  <a:schemeClr val="accent3">
                    <a:lumMod val="75000"/>
                  </a:schemeClr>
                </a:solidFill>
              </a:rPr>
              <a:t>and are continuing in formal schools.</a:t>
            </a:r>
          </a:p>
          <a:p>
            <a:pPr marR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Symbol"/>
              <a:buChar char=""/>
            </a:pPr>
            <a:r>
              <a:rPr lang="en-US" sz="2400" dirty="0">
                <a:solidFill>
                  <a:schemeClr val="accent3">
                    <a:lumMod val="75000"/>
                  </a:schemeClr>
                </a:solidFill>
              </a:rPr>
              <a:t>GOAL is continuing community based monitoring, rescue and restoration protocols and established close coordination within justice system to promote a safe environment for children in red-light areas and prevented entry of </a:t>
            </a:r>
            <a:r>
              <a:rPr lang="en-US" sz="2400" dirty="0" smtClean="0">
                <a:solidFill>
                  <a:schemeClr val="accent3">
                    <a:lumMod val="75000"/>
                  </a:schemeClr>
                </a:solidFill>
              </a:rPr>
              <a:t>minors </a:t>
            </a:r>
            <a:r>
              <a:rPr lang="en-US" sz="2400" dirty="0">
                <a:solidFill>
                  <a:schemeClr val="accent3">
                    <a:lumMod val="75000"/>
                  </a:schemeClr>
                </a:solidFill>
              </a:rPr>
              <a:t>in sex </a:t>
            </a:r>
            <a:r>
              <a:rPr lang="en-US" sz="2400" dirty="0" smtClean="0">
                <a:solidFill>
                  <a:schemeClr val="accent3">
                    <a:lumMod val="75000"/>
                  </a:schemeClr>
                </a:solidFill>
              </a:rPr>
              <a:t>trade in two red-light areas. </a:t>
            </a:r>
            <a:endParaRPr lang="en-IE" sz="2400" dirty="0">
              <a:solidFill>
                <a:schemeClr val="accent3">
                  <a:lumMod val="75000"/>
                </a:schemeClr>
              </a:solidFill>
            </a:endParaRPr>
          </a:p>
          <a:p>
            <a:pPr lvl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Symbol"/>
              <a:buChar char=""/>
            </a:pPr>
            <a:endParaRPr lang="en-IE" sz="2400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lvl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Symbol"/>
              <a:buChar char=""/>
            </a:pPr>
            <a:endParaRPr lang="en-US" sz="2400" dirty="0">
              <a:solidFill>
                <a:schemeClr val="accent3">
                  <a:lumMod val="75000"/>
                </a:schemeClr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04931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dirty="0">
                <a:solidFill>
                  <a:srgbClr val="9BBB59">
                    <a:lumMod val="75000"/>
                  </a:srgbClr>
                </a:solidFill>
              </a:rPr>
              <a:t>Lessons learned: </a:t>
            </a:r>
            <a:endParaRPr lang="en-US" dirty="0">
              <a:solidFill>
                <a:srgbClr val="9BBB59">
                  <a:lumMod val="75000"/>
                </a:srgb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 fontScale="92500" lnSpcReduction="10000"/>
          </a:bodyPr>
          <a:lstStyle/>
          <a:p>
            <a:pPr marR="0" algn="just">
              <a:lnSpc>
                <a:spcPct val="102000"/>
              </a:lnSpc>
              <a:spcBef>
                <a:spcPts val="0"/>
              </a:spcBef>
              <a:spcAft>
                <a:spcPts val="1000"/>
              </a:spcAft>
              <a:buFont typeface="Symbol"/>
              <a:buChar char=""/>
            </a:pPr>
            <a:r>
              <a:rPr lang="en-IE" sz="2000" dirty="0">
                <a:solidFill>
                  <a:schemeClr val="accent3">
                    <a:lumMod val="75000"/>
                  </a:schemeClr>
                </a:solidFill>
              </a:rPr>
              <a:t>This small initiative </a:t>
            </a:r>
            <a:r>
              <a:rPr lang="en-GB" sz="2000" dirty="0">
                <a:solidFill>
                  <a:schemeClr val="accent3">
                    <a:lumMod val="75000"/>
                  </a:schemeClr>
                </a:solidFill>
              </a:rPr>
              <a:t>revealed the wide spectrum of </a:t>
            </a:r>
            <a:r>
              <a:rPr lang="en-IE" sz="2000" dirty="0">
                <a:solidFill>
                  <a:schemeClr val="accent3">
                    <a:lumMod val="75000"/>
                  </a:schemeClr>
                </a:solidFill>
              </a:rPr>
              <a:t>Reproductive, Mother and Child Health care needs of sex-workers</a:t>
            </a:r>
            <a:r>
              <a:rPr lang="en-IE" sz="2000" dirty="0" smtClean="0">
                <a:solidFill>
                  <a:schemeClr val="accent3">
                    <a:lumMod val="75000"/>
                  </a:schemeClr>
                </a:solidFill>
              </a:rPr>
              <a:t>.</a:t>
            </a:r>
          </a:p>
          <a:p>
            <a:pPr marL="0" marR="0" indent="0" algn="just">
              <a:lnSpc>
                <a:spcPct val="102000"/>
              </a:lnSpc>
              <a:spcBef>
                <a:spcPts val="0"/>
              </a:spcBef>
              <a:spcAft>
                <a:spcPts val="1000"/>
              </a:spcAft>
              <a:buNone/>
            </a:pPr>
            <a:endParaRPr lang="en-IE" sz="2000" dirty="0">
              <a:solidFill>
                <a:schemeClr val="accent3">
                  <a:lumMod val="75000"/>
                </a:schemeClr>
              </a:solidFill>
            </a:endParaRPr>
          </a:p>
          <a:p>
            <a:pPr marR="0" algn="just">
              <a:lnSpc>
                <a:spcPct val="102000"/>
              </a:lnSpc>
              <a:spcBef>
                <a:spcPts val="0"/>
              </a:spcBef>
              <a:spcAft>
                <a:spcPts val="1000"/>
              </a:spcAft>
              <a:buFont typeface="Symbol"/>
              <a:buChar char=""/>
            </a:pPr>
            <a:r>
              <a:rPr lang="en-IE" sz="2000" dirty="0">
                <a:solidFill>
                  <a:schemeClr val="accent3">
                    <a:lumMod val="75000"/>
                  </a:schemeClr>
                </a:solidFill>
              </a:rPr>
              <a:t>The findings demonstrate that deployment of targeted community based supports, persistent  engagement with  Government Health </a:t>
            </a:r>
            <a:r>
              <a:rPr lang="en-IE" sz="2000" dirty="0" smtClean="0">
                <a:solidFill>
                  <a:schemeClr val="accent3">
                    <a:lumMod val="75000"/>
                  </a:schemeClr>
                </a:solidFill>
              </a:rPr>
              <a:t>authorities were </a:t>
            </a:r>
            <a:r>
              <a:rPr lang="en-IE" sz="2000" dirty="0">
                <a:solidFill>
                  <a:schemeClr val="accent3">
                    <a:lumMod val="75000"/>
                  </a:schemeClr>
                </a:solidFill>
              </a:rPr>
              <a:t>effective to secure Mother and Child Health Services for Sex workers in two red-light areas</a:t>
            </a:r>
            <a:r>
              <a:rPr lang="en-IE" sz="2000" dirty="0" smtClean="0">
                <a:solidFill>
                  <a:schemeClr val="accent3">
                    <a:lumMod val="75000"/>
                  </a:schemeClr>
                </a:solidFill>
              </a:rPr>
              <a:t>.</a:t>
            </a:r>
          </a:p>
          <a:p>
            <a:pPr marL="0" marR="0" indent="0" algn="just">
              <a:lnSpc>
                <a:spcPct val="102000"/>
              </a:lnSpc>
              <a:spcBef>
                <a:spcPts val="0"/>
              </a:spcBef>
              <a:spcAft>
                <a:spcPts val="1000"/>
              </a:spcAft>
              <a:buNone/>
            </a:pPr>
            <a:endParaRPr lang="en-IE" sz="2000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algn="just">
              <a:lnSpc>
                <a:spcPct val="102000"/>
              </a:lnSpc>
              <a:spcBef>
                <a:spcPts val="0"/>
              </a:spcBef>
              <a:spcAft>
                <a:spcPts val="1000"/>
              </a:spcAft>
              <a:buFont typeface="Symbol"/>
              <a:buChar char=""/>
            </a:pPr>
            <a:r>
              <a:rPr lang="en-IE" sz="2000" dirty="0" smtClean="0">
                <a:solidFill>
                  <a:schemeClr val="accent3">
                    <a:lumMod val="75000"/>
                  </a:schemeClr>
                </a:solidFill>
              </a:rPr>
              <a:t>Replication of programme in more red lights areas is required to understand the replicability of the initiatives.</a:t>
            </a:r>
          </a:p>
          <a:p>
            <a:pPr algn="just">
              <a:lnSpc>
                <a:spcPct val="102000"/>
              </a:lnSpc>
              <a:spcBef>
                <a:spcPts val="0"/>
              </a:spcBef>
              <a:spcAft>
                <a:spcPts val="1000"/>
              </a:spcAft>
              <a:buFont typeface="Symbol"/>
              <a:buChar char=""/>
            </a:pPr>
            <a:endParaRPr lang="en-IE" sz="2000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algn="just">
              <a:lnSpc>
                <a:spcPct val="102000"/>
              </a:lnSpc>
              <a:spcBef>
                <a:spcPts val="0"/>
              </a:spcBef>
              <a:spcAft>
                <a:spcPts val="1000"/>
              </a:spcAft>
              <a:buFont typeface="Symbol"/>
              <a:buChar char=""/>
            </a:pPr>
            <a:r>
              <a:rPr lang="en-IE" sz="2000" dirty="0" smtClean="0">
                <a:solidFill>
                  <a:schemeClr val="accent3">
                    <a:lumMod val="75000"/>
                  </a:schemeClr>
                </a:solidFill>
              </a:rPr>
              <a:t>Policy </a:t>
            </a:r>
            <a:r>
              <a:rPr lang="en-IE" sz="2000" dirty="0">
                <a:solidFill>
                  <a:schemeClr val="accent3">
                    <a:lumMod val="75000"/>
                  </a:schemeClr>
                </a:solidFill>
              </a:rPr>
              <a:t>level commitment is required to achieve sustainable and replicable effects of the initiatives and GOAL is working towards securing policy commitment.</a:t>
            </a:r>
          </a:p>
          <a:p>
            <a:pPr marR="0" algn="just">
              <a:lnSpc>
                <a:spcPct val="102000"/>
              </a:lnSpc>
              <a:spcBef>
                <a:spcPts val="0"/>
              </a:spcBef>
              <a:spcAft>
                <a:spcPts val="1000"/>
              </a:spcAft>
              <a:buFont typeface="Symbol"/>
              <a:buChar char=""/>
            </a:pPr>
            <a:endParaRPr lang="en-IE" sz="2000" dirty="0">
              <a:solidFill>
                <a:schemeClr val="accent3">
                  <a:lumMod val="75000"/>
                </a:schemeClr>
              </a:solidFill>
            </a:endParaRPr>
          </a:p>
          <a:p>
            <a:pPr marL="0" marR="0" algn="just">
              <a:lnSpc>
                <a:spcPct val="110000"/>
              </a:lnSpc>
              <a:spcBef>
                <a:spcPts val="0"/>
              </a:spcBef>
              <a:spcAft>
                <a:spcPts val="900"/>
              </a:spcAft>
            </a:pPr>
            <a:endParaRPr lang="en-US" sz="1800" kern="1400" dirty="0">
              <a:solidFill>
                <a:srgbClr val="000000"/>
              </a:solidFill>
              <a:latin typeface="Gill Sans MT"/>
              <a:ea typeface="Times New Roman"/>
              <a:cs typeface="Times New Roman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41599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590800"/>
            <a:ext cx="8229600" cy="2286000"/>
          </a:xfrm>
        </p:spPr>
        <p:txBody>
          <a:bodyPr/>
          <a:lstStyle/>
          <a:p>
            <a:pPr algn="ctr">
              <a:buNone/>
            </a:pPr>
            <a:r>
              <a:rPr lang="en-US" dirty="0" smtClean="0"/>
              <a:t>  </a:t>
            </a:r>
            <a:r>
              <a:rPr lang="en-US" sz="3600" dirty="0" smtClean="0"/>
              <a:t> </a:t>
            </a:r>
            <a:r>
              <a:rPr lang="en-US" sz="4000" dirty="0" smtClean="0">
                <a:solidFill>
                  <a:schemeClr val="accent3">
                    <a:lumMod val="50000"/>
                  </a:schemeClr>
                </a:solidFill>
              </a:rPr>
              <a:t>Do we </a:t>
            </a:r>
            <a:r>
              <a:rPr lang="en-US" sz="4000" dirty="0" err="1" smtClean="0">
                <a:solidFill>
                  <a:schemeClr val="accent3">
                    <a:lumMod val="50000"/>
                  </a:schemeClr>
                </a:solidFill>
              </a:rPr>
              <a:t>recognise</a:t>
            </a:r>
            <a:r>
              <a:rPr lang="en-US" sz="4000" dirty="0" smtClean="0">
                <a:solidFill>
                  <a:schemeClr val="accent3">
                    <a:lumMod val="50000"/>
                  </a:schemeClr>
                </a:solidFill>
              </a:rPr>
              <a:t> rights to motherhood for </a:t>
            </a:r>
            <a:r>
              <a:rPr lang="en-US" sz="4000" smtClean="0">
                <a:solidFill>
                  <a:schemeClr val="accent3">
                    <a:lumMod val="50000"/>
                  </a:schemeClr>
                </a:solidFill>
              </a:rPr>
              <a:t>a </a:t>
            </a:r>
            <a:r>
              <a:rPr lang="en-US" sz="4000" smtClean="0">
                <a:solidFill>
                  <a:schemeClr val="accent3">
                    <a:lumMod val="50000"/>
                  </a:schemeClr>
                </a:solidFill>
              </a:rPr>
              <a:t>woman </a:t>
            </a:r>
            <a:r>
              <a:rPr lang="en-US" sz="4000" dirty="0" smtClean="0">
                <a:solidFill>
                  <a:schemeClr val="accent3">
                    <a:lumMod val="50000"/>
                  </a:schemeClr>
                </a:solidFill>
              </a:rPr>
              <a:t>involved in sex-trade?</a:t>
            </a:r>
            <a:endParaRPr lang="en-US" sz="4000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spc="-150" dirty="0" smtClean="0">
                <a:solidFill>
                  <a:schemeClr val="accent3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rmAutofit fontScale="77500" lnSpcReduction="20000"/>
          </a:bodyPr>
          <a:lstStyle/>
          <a:p>
            <a:pPr algn="just">
              <a:lnSpc>
                <a:spcPct val="102000"/>
              </a:lnSpc>
              <a:spcBef>
                <a:spcPts val="0"/>
              </a:spcBef>
              <a:spcAft>
                <a:spcPts val="1000"/>
              </a:spcAft>
              <a:buFont typeface="Symbol"/>
              <a:buChar char=""/>
            </a:pPr>
            <a:r>
              <a:rPr lang="en-US" sz="2400" dirty="0" smtClean="0">
                <a:solidFill>
                  <a:schemeClr val="accent3">
                    <a:lumMod val="75000"/>
                  </a:schemeClr>
                </a:solidFill>
              </a:rPr>
              <a:t>Sex </a:t>
            </a:r>
            <a:r>
              <a:rPr lang="en-US" sz="2400" dirty="0">
                <a:solidFill>
                  <a:schemeClr val="accent3">
                    <a:lumMod val="75000"/>
                  </a:schemeClr>
                </a:solidFill>
              </a:rPr>
              <a:t>Workers Rights to Safe Motherhood needs to be recognized and Respected by Civil Society Organisations  as well as by Government Authorities. </a:t>
            </a:r>
          </a:p>
          <a:p>
            <a:pPr algn="just">
              <a:lnSpc>
                <a:spcPct val="102000"/>
              </a:lnSpc>
              <a:spcBef>
                <a:spcPts val="0"/>
              </a:spcBef>
              <a:spcAft>
                <a:spcPts val="1000"/>
              </a:spcAft>
              <a:buFont typeface="Symbol"/>
              <a:buChar char=""/>
            </a:pPr>
            <a:r>
              <a:rPr lang="en-US" sz="2400" dirty="0">
                <a:solidFill>
                  <a:schemeClr val="accent3">
                    <a:lumMod val="75000"/>
                  </a:schemeClr>
                </a:solidFill>
              </a:rPr>
              <a:t>More focus needs to be given to understand  reproductive, maternal and child care needs of needs of sex workers</a:t>
            </a:r>
            <a:r>
              <a:rPr lang="en-US" sz="2400" dirty="0" smtClean="0">
                <a:solidFill>
                  <a:schemeClr val="accent3">
                    <a:lumMod val="75000"/>
                  </a:schemeClr>
                </a:solidFill>
              </a:rPr>
              <a:t>.</a:t>
            </a:r>
          </a:p>
          <a:p>
            <a:pPr marL="0" indent="0" algn="just">
              <a:lnSpc>
                <a:spcPct val="102000"/>
              </a:lnSpc>
              <a:spcBef>
                <a:spcPts val="0"/>
              </a:spcBef>
              <a:spcAft>
                <a:spcPts val="1000"/>
              </a:spcAft>
              <a:buNone/>
            </a:pPr>
            <a:endParaRPr lang="en-US" sz="2400" dirty="0">
              <a:solidFill>
                <a:schemeClr val="accent3">
                  <a:lumMod val="75000"/>
                </a:schemeClr>
              </a:solidFill>
            </a:endParaRPr>
          </a:p>
          <a:p>
            <a:pPr algn="just">
              <a:lnSpc>
                <a:spcPct val="102000"/>
              </a:lnSpc>
              <a:spcBef>
                <a:spcPts val="0"/>
              </a:spcBef>
              <a:spcAft>
                <a:spcPts val="1000"/>
              </a:spcAft>
              <a:buFont typeface="Symbol"/>
              <a:buChar char=""/>
            </a:pPr>
            <a:r>
              <a:rPr lang="en-US" sz="2400" dirty="0">
                <a:solidFill>
                  <a:schemeClr val="accent3">
                    <a:lumMod val="75000"/>
                  </a:schemeClr>
                </a:solidFill>
              </a:rPr>
              <a:t>Strengthened systemic support is required to ensure equal access to health and support services. </a:t>
            </a:r>
            <a:endParaRPr lang="en-US" sz="2400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marL="0" indent="0" algn="just">
              <a:lnSpc>
                <a:spcPct val="102000"/>
              </a:lnSpc>
              <a:spcBef>
                <a:spcPts val="0"/>
              </a:spcBef>
              <a:spcAft>
                <a:spcPts val="1000"/>
              </a:spcAft>
              <a:buNone/>
            </a:pPr>
            <a:endParaRPr lang="en-US" sz="2400" dirty="0">
              <a:solidFill>
                <a:schemeClr val="accent3">
                  <a:lumMod val="75000"/>
                </a:schemeClr>
              </a:solidFill>
            </a:endParaRPr>
          </a:p>
          <a:p>
            <a:pPr algn="just">
              <a:lnSpc>
                <a:spcPct val="102000"/>
              </a:lnSpc>
              <a:spcBef>
                <a:spcPts val="0"/>
              </a:spcBef>
              <a:spcAft>
                <a:spcPts val="1000"/>
              </a:spcAft>
              <a:buFont typeface="Symbol"/>
              <a:buChar char=""/>
            </a:pPr>
            <a:r>
              <a:rPr lang="en-US" sz="2400" dirty="0">
                <a:solidFill>
                  <a:schemeClr val="accent3">
                    <a:lumMod val="75000"/>
                  </a:schemeClr>
                </a:solidFill>
              </a:rPr>
              <a:t>Strengthened systemic support is required to secure children’s Rights to Birth Registration, child care and protection services within red-light areas. </a:t>
            </a:r>
            <a:endParaRPr lang="en-US" sz="2400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marL="0" indent="0" algn="just">
              <a:lnSpc>
                <a:spcPct val="102000"/>
              </a:lnSpc>
              <a:spcBef>
                <a:spcPts val="0"/>
              </a:spcBef>
              <a:spcAft>
                <a:spcPts val="1000"/>
              </a:spcAft>
              <a:buNone/>
            </a:pPr>
            <a:endParaRPr lang="en-US" sz="2400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algn="just">
              <a:lnSpc>
                <a:spcPct val="102000"/>
              </a:lnSpc>
              <a:spcBef>
                <a:spcPts val="0"/>
              </a:spcBef>
              <a:spcAft>
                <a:spcPts val="1000"/>
              </a:spcAft>
              <a:buFont typeface="Symbol"/>
              <a:buChar char=""/>
            </a:pPr>
            <a:r>
              <a:rPr lang="en-US" sz="2400" dirty="0">
                <a:solidFill>
                  <a:schemeClr val="accent3">
                    <a:lumMod val="75000"/>
                  </a:schemeClr>
                </a:solidFill>
              </a:rPr>
              <a:t>GOAL initiated the Mother and Child Health component within red-light areas but strengthened Civil Society Involvement is required to secure rights of sex workers in India and in the entire region of </a:t>
            </a:r>
            <a:r>
              <a:rPr lang="en-GB" sz="2400" dirty="0">
                <a:solidFill>
                  <a:schemeClr val="accent3">
                    <a:lumMod val="75000"/>
                  </a:schemeClr>
                </a:solidFill>
              </a:rPr>
              <a:t>Southeast Asia. </a:t>
            </a:r>
            <a:endParaRPr lang="en-US" sz="2400" dirty="0">
              <a:solidFill>
                <a:schemeClr val="accent3">
                  <a:lumMod val="75000"/>
                </a:schemeClr>
              </a:solidFill>
            </a:endParaRPr>
          </a:p>
          <a:p>
            <a:pPr algn="just">
              <a:lnSpc>
                <a:spcPct val="102000"/>
              </a:lnSpc>
              <a:spcBef>
                <a:spcPts val="0"/>
              </a:spcBef>
              <a:spcAft>
                <a:spcPts val="1000"/>
              </a:spcAft>
              <a:buFont typeface="Symbol"/>
              <a:buChar char=""/>
            </a:pPr>
            <a:endParaRPr lang="en-US" sz="2400" dirty="0">
              <a:solidFill>
                <a:schemeClr val="accent3">
                  <a:lumMod val="75000"/>
                </a:schemeClr>
              </a:solidFill>
            </a:endParaRPr>
          </a:p>
          <a:p>
            <a:endParaRPr lang="en-US" sz="2400" dirty="0" smtClean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sz="4000" b="1" dirty="0" smtClean="0">
                <a:solidFill>
                  <a:schemeClr val="accent3">
                    <a:lumMod val="50000"/>
                  </a:schemeClr>
                </a:solidFill>
              </a:rPr>
              <a:t>THANK YOU</a:t>
            </a:r>
            <a:endParaRPr lang="en-US" sz="4000" b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en-GB" sz="2600" dirty="0" smtClean="0">
                <a:solidFill>
                  <a:schemeClr val="accent3">
                    <a:lumMod val="50000"/>
                  </a:schemeClr>
                </a:solidFill>
              </a:rPr>
              <a:t>To </a:t>
            </a:r>
            <a:r>
              <a:rPr lang="en-US" sz="2600" dirty="0" smtClean="0">
                <a:solidFill>
                  <a:schemeClr val="accent3">
                    <a:lumMod val="50000"/>
                  </a:schemeClr>
                </a:solidFill>
              </a:rPr>
              <a:t>understand MCH issues related to the </a:t>
            </a:r>
            <a:r>
              <a:rPr lang="en-GB" sz="2600" dirty="0" smtClean="0">
                <a:solidFill>
                  <a:schemeClr val="accent3">
                    <a:lumMod val="50000"/>
                  </a:schemeClr>
                </a:solidFill>
              </a:rPr>
              <a:t>women involved in sex trade.</a:t>
            </a:r>
          </a:p>
          <a:p>
            <a:pPr lvl="0"/>
            <a:endParaRPr lang="en-US" sz="2600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lvl="0"/>
            <a:r>
              <a:rPr lang="en-GB" sz="2600" dirty="0" smtClean="0">
                <a:solidFill>
                  <a:schemeClr val="accent3">
                    <a:lumMod val="50000"/>
                  </a:schemeClr>
                </a:solidFill>
              </a:rPr>
              <a:t>To identify care and protection facilities available for babies born to women involved in sex trade.</a:t>
            </a:r>
          </a:p>
          <a:p>
            <a:pPr lvl="0"/>
            <a:endParaRPr lang="en-US" sz="2600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lvl="0"/>
            <a:r>
              <a:rPr lang="en-GB" sz="2600" dirty="0" smtClean="0">
                <a:solidFill>
                  <a:schemeClr val="accent3">
                    <a:lumMod val="50000"/>
                  </a:schemeClr>
                </a:solidFill>
              </a:rPr>
              <a:t>To understand situation of rights and entitlements for children born to sex workers.</a:t>
            </a:r>
          </a:p>
          <a:p>
            <a:pPr lvl="0"/>
            <a:endParaRPr lang="en-US" sz="2600" dirty="0" smtClean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en-US" sz="2600" dirty="0" smtClean="0">
                <a:solidFill>
                  <a:schemeClr val="accent3">
                    <a:lumMod val="50000"/>
                  </a:schemeClr>
                </a:solidFill>
              </a:rPr>
              <a:t>Exploring a broad outline for creating services and protection mechanism under the current RMNCH+A,ICDS and ICPS schemes to ensure rights of sex workers for a safe motherhood and entitlements of children of sex workers. 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09600" y="457200"/>
            <a:ext cx="5638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4000" dirty="0" smtClean="0">
                <a:solidFill>
                  <a:schemeClr val="accent3">
                    <a:lumMod val="50000"/>
                  </a:schemeClr>
                </a:solidFill>
              </a:rPr>
              <a:t>Objective of the Study</a:t>
            </a:r>
          </a:p>
        </p:txBody>
      </p:sp>
    </p:spTree>
    <p:extLst>
      <p:ext uri="{BB962C8B-B14F-4D97-AF65-F5344CB8AC3E}">
        <p14:creationId xmlns:p14="http://schemas.microsoft.com/office/powerpoint/2010/main" val="1400025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accent3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Profile of Respondents</a:t>
            </a:r>
            <a:endParaRPr lang="en-US" sz="4000" dirty="0">
              <a:solidFill>
                <a:schemeClr val="accent3">
                  <a:lumMod val="50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068763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sz="2400" dirty="0" smtClean="0">
                <a:solidFill>
                  <a:schemeClr val="accent3">
                    <a:lumMod val="50000"/>
                  </a:schemeClr>
                </a:solidFill>
              </a:rPr>
              <a:t>172 sex workers having children below 5 years were studied</a:t>
            </a:r>
          </a:p>
          <a:p>
            <a:pPr>
              <a:lnSpc>
                <a:spcPct val="80000"/>
              </a:lnSpc>
            </a:pPr>
            <a:endParaRPr lang="en-US" sz="2400" dirty="0" smtClean="0">
              <a:solidFill>
                <a:schemeClr val="accent3">
                  <a:lumMod val="50000"/>
                </a:schemeClr>
              </a:solidFill>
            </a:endParaRPr>
          </a:p>
          <a:p>
            <a:pPr>
              <a:lnSpc>
                <a:spcPct val="80000"/>
              </a:lnSpc>
            </a:pPr>
            <a:r>
              <a:rPr lang="en-US" sz="2400" dirty="0" smtClean="0">
                <a:solidFill>
                  <a:schemeClr val="accent3">
                    <a:lumMod val="50000"/>
                  </a:schemeClr>
                </a:solidFill>
              </a:rPr>
              <a:t>Majority of sex workers were in reproductive age group of 21-30 years</a:t>
            </a:r>
          </a:p>
          <a:p>
            <a:pPr>
              <a:lnSpc>
                <a:spcPct val="80000"/>
              </a:lnSpc>
            </a:pPr>
            <a:endParaRPr lang="en-US" sz="2400" dirty="0" smtClean="0">
              <a:solidFill>
                <a:schemeClr val="accent3">
                  <a:lumMod val="50000"/>
                </a:schemeClr>
              </a:solidFill>
            </a:endParaRPr>
          </a:p>
          <a:p>
            <a:pPr>
              <a:lnSpc>
                <a:spcPct val="80000"/>
              </a:lnSpc>
            </a:pPr>
            <a:r>
              <a:rPr lang="en-US" sz="2400" dirty="0" smtClean="0">
                <a:solidFill>
                  <a:schemeClr val="accent3">
                    <a:lumMod val="50000"/>
                  </a:schemeClr>
                </a:solidFill>
              </a:rPr>
              <a:t>Majority of sex workers were illiterate or semi literate .</a:t>
            </a:r>
          </a:p>
          <a:p>
            <a:pPr>
              <a:lnSpc>
                <a:spcPct val="80000"/>
              </a:lnSpc>
            </a:pPr>
            <a:endParaRPr lang="en-US" sz="2400" dirty="0" smtClean="0">
              <a:solidFill>
                <a:schemeClr val="accent3">
                  <a:lumMod val="50000"/>
                </a:schemeClr>
              </a:solidFill>
            </a:endParaRPr>
          </a:p>
          <a:p>
            <a:pPr>
              <a:lnSpc>
                <a:spcPct val="80000"/>
              </a:lnSpc>
            </a:pPr>
            <a:r>
              <a:rPr lang="en-US" sz="2400" dirty="0" smtClean="0">
                <a:solidFill>
                  <a:schemeClr val="accent3">
                    <a:lumMod val="50000"/>
                  </a:schemeClr>
                </a:solidFill>
              </a:rPr>
              <a:t>Most of the respondents who had ever married reported marrying before 18 years of age (44%).</a:t>
            </a:r>
            <a:endParaRPr lang="en-US" sz="9600" b="1" dirty="0" smtClean="0"/>
          </a:p>
          <a:p>
            <a:pPr algn="just"/>
            <a:endParaRPr lang="en-US" b="1" dirty="0" smtClean="0"/>
          </a:p>
          <a:p>
            <a:pPr marL="177800" indent="-177800"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776920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accent3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Area Profile</a:t>
            </a:r>
            <a:endParaRPr lang="en-US" sz="4000" dirty="0">
              <a:solidFill>
                <a:schemeClr val="accent3">
                  <a:lumMod val="50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177800" indent="-177800" algn="just"/>
            <a:r>
              <a:rPr lang="en-US" sz="2400" dirty="0" smtClean="0">
                <a:solidFill>
                  <a:schemeClr val="accent3">
                    <a:lumMod val="50000"/>
                  </a:schemeClr>
                </a:solidFill>
              </a:rPr>
              <a:t>Poor sanitation and hygiene facilities in area</a:t>
            </a:r>
          </a:p>
          <a:p>
            <a:pPr marL="177800" indent="-177800" algn="just"/>
            <a:endParaRPr lang="en-US" sz="2400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marL="177800" indent="-177800" algn="just"/>
            <a:r>
              <a:rPr lang="en-US" sz="2400" dirty="0" smtClean="0">
                <a:solidFill>
                  <a:schemeClr val="accent3">
                    <a:lumMod val="50000"/>
                  </a:schemeClr>
                </a:solidFill>
              </a:rPr>
              <a:t>Rooms are over crowded and poorly ventilated</a:t>
            </a:r>
          </a:p>
          <a:p>
            <a:pPr marL="177800" indent="-177800" algn="just"/>
            <a:endParaRPr lang="en-US" sz="2400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marL="177800" indent="-177800" algn="just"/>
            <a:r>
              <a:rPr lang="en-US" sz="2400" dirty="0" smtClean="0">
                <a:solidFill>
                  <a:schemeClr val="accent3">
                    <a:lumMod val="50000"/>
                  </a:schemeClr>
                </a:solidFill>
              </a:rPr>
              <a:t>Diseases and Infections are common; during rains cases of malaria &amp; dengue are common due to water logging in various parts of area</a:t>
            </a:r>
          </a:p>
          <a:p>
            <a:pPr marL="177800" indent="-177800" algn="just"/>
            <a:endParaRPr lang="en-US" sz="2400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marL="177800" indent="-177800" algn="just"/>
            <a:r>
              <a:rPr lang="en-US" sz="2400" dirty="0" smtClean="0">
                <a:solidFill>
                  <a:schemeClr val="accent3">
                    <a:lumMod val="50000"/>
                  </a:schemeClr>
                </a:solidFill>
              </a:rPr>
              <a:t>Low access to individual toilets and toilet ratio of 40:1 in brothels with common toilets for whole floor</a:t>
            </a:r>
          </a:p>
          <a:p>
            <a:pPr marL="177800" indent="-177800" algn="just">
              <a:buNone/>
            </a:pPr>
            <a:endParaRPr lang="en-US" sz="2400" dirty="0" smtClean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accent3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Reproductive Health</a:t>
            </a:r>
            <a:endParaRPr lang="en-US" sz="4000" dirty="0">
              <a:solidFill>
                <a:schemeClr val="accent3">
                  <a:lumMod val="50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77800" indent="-177800" algn="just"/>
            <a:r>
              <a:rPr lang="en-US" sz="2400" dirty="0" smtClean="0">
                <a:solidFill>
                  <a:schemeClr val="accent3">
                    <a:lumMod val="50000"/>
                  </a:schemeClr>
                </a:solidFill>
              </a:rPr>
              <a:t>Knowledge about STI and HIV were significantly high.</a:t>
            </a:r>
          </a:p>
          <a:p>
            <a:pPr marL="177800" indent="-177800" algn="just">
              <a:buFont typeface="Arial" pitchFamily="34" charset="0"/>
              <a:buNone/>
            </a:pPr>
            <a:endParaRPr lang="en-US" sz="2400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marL="177800" indent="-177800" algn="just"/>
            <a:r>
              <a:rPr lang="en-US" sz="2400" dirty="0" smtClean="0">
                <a:solidFill>
                  <a:schemeClr val="accent3">
                    <a:lumMod val="50000"/>
                  </a:schemeClr>
                </a:solidFill>
              </a:rPr>
              <a:t>Menstruation  perceived as a major issue due to poor personal hygiene, low usage of sanitary napkins.</a:t>
            </a:r>
          </a:p>
          <a:p>
            <a:pPr marL="177800" indent="-177800" algn="just">
              <a:buFont typeface="Arial" pitchFamily="34" charset="0"/>
              <a:buNone/>
            </a:pPr>
            <a:endParaRPr lang="en-US" sz="2400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marL="177800" indent="-177800" algn="just"/>
            <a:r>
              <a:rPr lang="en-US" sz="2400" dirty="0" smtClean="0">
                <a:solidFill>
                  <a:schemeClr val="accent3">
                    <a:lumMod val="50000"/>
                  </a:schemeClr>
                </a:solidFill>
              </a:rPr>
              <a:t>Period days are lean in terms of sex trade as clients tends to avoid such sex workers.</a:t>
            </a:r>
          </a:p>
          <a:p>
            <a:pPr marL="177800" indent="-177800" algn="just">
              <a:buFont typeface="Arial" pitchFamily="34" charset="0"/>
              <a:buNone/>
            </a:pPr>
            <a:endParaRPr lang="en-US" sz="2400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marL="177800" indent="-177800" algn="just"/>
            <a:r>
              <a:rPr lang="en-US" sz="2400" dirty="0" smtClean="0">
                <a:solidFill>
                  <a:schemeClr val="accent3">
                    <a:lumMod val="50000"/>
                  </a:schemeClr>
                </a:solidFill>
              </a:rPr>
              <a:t>Cases of </a:t>
            </a:r>
            <a:r>
              <a:rPr lang="en-US" sz="2400" dirty="0" err="1" smtClean="0">
                <a:solidFill>
                  <a:schemeClr val="accent3">
                    <a:lumMod val="50000"/>
                  </a:schemeClr>
                </a:solidFill>
              </a:rPr>
              <a:t>menophilia</a:t>
            </a:r>
            <a:r>
              <a:rPr lang="en-US" sz="2400" dirty="0" smtClean="0">
                <a:solidFill>
                  <a:schemeClr val="accent3">
                    <a:lumMod val="50000"/>
                  </a:schemeClr>
                </a:solidFill>
              </a:rPr>
              <a:t>( People who prefer sex with menstruating female) were reported </a:t>
            </a:r>
          </a:p>
          <a:p>
            <a:pPr marL="177800" indent="-177800" algn="just"/>
            <a:endParaRPr lang="en-US" sz="2400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accent3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Contraceptive Usage</a:t>
            </a:r>
            <a:endParaRPr lang="en-US" sz="4000" dirty="0">
              <a:solidFill>
                <a:schemeClr val="accent3">
                  <a:lumMod val="50000"/>
                </a:schemeClr>
              </a:solidFill>
              <a:latin typeface="+mn-lt"/>
              <a:ea typeface="+mn-ea"/>
              <a:cs typeface="+mn-cs"/>
            </a:endParaRPr>
          </a:p>
        </p:txBody>
      </p:sp>
      <p:graphicFrame>
        <p:nvGraphicFramePr>
          <p:cNvPr id="7" name="Chart 6"/>
          <p:cNvGraphicFramePr/>
          <p:nvPr>
            <p:extLst>
              <p:ext uri="{D42A27DB-BD31-4B8C-83A1-F6EECF244321}">
                <p14:modId xmlns:p14="http://schemas.microsoft.com/office/powerpoint/2010/main" val="3374232565"/>
              </p:ext>
            </p:extLst>
          </p:nvPr>
        </p:nvGraphicFramePr>
        <p:xfrm>
          <a:off x="533400" y="1752600"/>
          <a:ext cx="8153400" cy="4267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 txBox="1">
            <a:spLocks/>
          </p:cNvSpPr>
          <p:nvPr/>
        </p:nvSpPr>
        <p:spPr>
          <a:xfrm>
            <a:off x="163080" y="1219200"/>
            <a:ext cx="8558213" cy="809262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Reproductive Health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Behaviour</a:t>
            </a:r>
            <a:endParaRPr kumimoji="0" lang="en-GB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0" y="144463"/>
            <a:ext cx="8558213" cy="809262"/>
          </a:xfrm>
          <a:prstGeom prst="rect">
            <a:avLst/>
          </a:prstGeom>
        </p:spPr>
        <p:txBody>
          <a:bodyPr anchor="ctr"/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b="1" kern="1200" spc="-15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4000" b="0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Getting Pregnant…</a:t>
            </a:r>
            <a:endParaRPr lang="en-IN" sz="4000" b="0" dirty="0">
              <a:solidFill>
                <a:schemeClr val="accent3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6200" y="838200"/>
            <a:ext cx="4419600" cy="5943600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 anchorCtr="0"/>
          <a:lstStyle/>
          <a:p>
            <a:pPr marL="177800" indent="-177800" algn="just" defTabSz="536433">
              <a:buFont typeface="Arial" pitchFamily="34" charset="0"/>
              <a:buChar char="•"/>
              <a:defRPr/>
            </a:pPr>
            <a:endParaRPr lang="en-US" sz="2000" kern="0" dirty="0" smtClean="0">
              <a:solidFill>
                <a:schemeClr val="accent3">
                  <a:lumMod val="50000"/>
                </a:schemeClr>
              </a:solidFill>
              <a:latin typeface="+mj-lt"/>
            </a:endParaRPr>
          </a:p>
          <a:p>
            <a:pPr marL="177800" indent="-177800" algn="just" defTabSz="536433">
              <a:buFont typeface="Arial" pitchFamily="34" charset="0"/>
              <a:buChar char="•"/>
              <a:defRPr/>
            </a:pPr>
            <a:r>
              <a:rPr lang="en-US" sz="2000" kern="0" dirty="0" smtClean="0">
                <a:solidFill>
                  <a:schemeClr val="accent3">
                    <a:lumMod val="50000"/>
                  </a:schemeClr>
                </a:solidFill>
                <a:latin typeface="+mj-lt"/>
              </a:rPr>
              <a:t>75</a:t>
            </a:r>
            <a:r>
              <a:rPr lang="en-US" sz="2000" kern="0" dirty="0">
                <a:solidFill>
                  <a:schemeClr val="accent3">
                    <a:lumMod val="50000"/>
                  </a:schemeClr>
                </a:solidFill>
                <a:latin typeface="+mj-lt"/>
              </a:rPr>
              <a:t>% had been pregnant since their introduction to the sex </a:t>
            </a:r>
            <a:r>
              <a:rPr lang="en-US" sz="2000" kern="0" dirty="0" smtClean="0">
                <a:solidFill>
                  <a:schemeClr val="accent3">
                    <a:lumMod val="50000"/>
                  </a:schemeClr>
                </a:solidFill>
                <a:latin typeface="+mj-lt"/>
              </a:rPr>
              <a:t>industry</a:t>
            </a:r>
            <a:r>
              <a:rPr lang="en-US" sz="1400" kern="0" dirty="0" smtClean="0">
                <a:solidFill>
                  <a:schemeClr val="accent3">
                    <a:lumMod val="50000"/>
                  </a:schemeClr>
                </a:solidFill>
                <a:latin typeface="+mj-lt"/>
              </a:rPr>
              <a:t>.( GOAL PAR, 2010)</a:t>
            </a:r>
          </a:p>
          <a:p>
            <a:pPr algn="just" defTabSz="536433">
              <a:defRPr/>
            </a:pPr>
            <a:endParaRPr lang="en-US" sz="2000" kern="0" dirty="0">
              <a:solidFill>
                <a:schemeClr val="accent3">
                  <a:lumMod val="50000"/>
                </a:schemeClr>
              </a:solidFill>
              <a:latin typeface="+mj-lt"/>
            </a:endParaRPr>
          </a:p>
          <a:p>
            <a:pPr marL="177800" marR="0" lvl="0" indent="-177800" algn="just" defTabSz="53643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000" i="0" u="none" strike="noStrike" kern="0" cap="none" spc="0" normalizeH="0" baseline="0" noProof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Pregnancy is perceived as occupational</a:t>
            </a:r>
            <a:r>
              <a:rPr kumimoji="0" lang="en-US" sz="2000" i="0" u="none" strike="noStrike" kern="0" cap="none" spc="0" normalizeH="0" noProof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hazards and </a:t>
            </a:r>
            <a:r>
              <a:rPr kumimoji="0" lang="en-US" sz="2000" i="0" u="none" strike="noStrike" kern="0" cap="none" spc="0" normalizeH="0" baseline="0" noProof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big burden due to financial constraints</a:t>
            </a:r>
          </a:p>
          <a:p>
            <a:pPr marL="177800" marR="0" lvl="0" indent="-177800" algn="just" defTabSz="53643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2000" i="0" u="none" strike="noStrike" kern="0" cap="none" spc="0" normalizeH="0" baseline="0" noProof="0" dirty="0" smtClean="0">
              <a:ln>
                <a:noFill/>
              </a:ln>
              <a:solidFill>
                <a:schemeClr val="accent3">
                  <a:lumMod val="50000"/>
                </a:schemeClr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177800" marR="0" lvl="0" indent="-177800" algn="just" defTabSz="53643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000" i="0" u="none" strike="noStrike" kern="0" cap="none" spc="0" normalizeH="0" baseline="0" noProof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Wish to</a:t>
            </a:r>
            <a:r>
              <a:rPr kumimoji="0" lang="en-US" sz="2000" i="0" u="none" strike="noStrike" kern="0" cap="none" spc="0" normalizeH="0" noProof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have their own child with the hope of a better future</a:t>
            </a:r>
            <a:endParaRPr kumimoji="0" lang="en-US" sz="2000" i="0" u="none" strike="noStrike" kern="0" cap="none" spc="0" normalizeH="0" baseline="0" noProof="0" dirty="0" smtClean="0">
              <a:ln>
                <a:noFill/>
              </a:ln>
              <a:solidFill>
                <a:schemeClr val="accent3">
                  <a:lumMod val="50000"/>
                </a:schemeClr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177800" marR="0" lvl="0" indent="-177800" algn="just" defTabSz="53643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2000" kern="0" dirty="0" smtClean="0">
              <a:solidFill>
                <a:schemeClr val="accent3">
                  <a:lumMod val="50000"/>
                </a:schemeClr>
              </a:solidFill>
              <a:latin typeface="+mj-lt"/>
            </a:endParaRPr>
          </a:p>
          <a:p>
            <a:pPr marR="0" lvl="0" algn="just" defTabSz="53643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2000" i="0" u="none" strike="noStrike" kern="0" cap="none" spc="0" normalizeH="0" baseline="0" noProof="0" dirty="0" smtClean="0">
              <a:ln>
                <a:noFill/>
              </a:ln>
              <a:solidFill>
                <a:schemeClr val="accent3">
                  <a:lumMod val="50000"/>
                </a:schemeClr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177800" marR="0" lvl="0" indent="-177800" algn="just" defTabSz="53643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000" i="0" u="none" strike="noStrike" kern="0" cap="none" spc="0" normalizeH="0" baseline="0" noProof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Multiple abortions reported amongst sex workers</a:t>
            </a:r>
          </a:p>
          <a:p>
            <a:pPr marR="0" lvl="0" algn="just" defTabSz="53643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2000" i="0" u="none" strike="noStrike" kern="0" cap="none" spc="0" normalizeH="0" baseline="0" noProof="0" dirty="0" smtClean="0">
              <a:ln>
                <a:noFill/>
              </a:ln>
              <a:solidFill>
                <a:schemeClr val="accent3">
                  <a:lumMod val="50000"/>
                </a:schemeClr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R="0" lvl="0" algn="just" defTabSz="53643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2000" i="0" u="none" strike="noStrike" kern="0" cap="none" spc="0" normalizeH="0" baseline="0" noProof="0" dirty="0" smtClean="0">
              <a:ln>
                <a:noFill/>
              </a:ln>
              <a:solidFill>
                <a:schemeClr val="accent3">
                  <a:lumMod val="50000"/>
                </a:schemeClr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177800" marR="0" lvl="0" indent="-177800" algn="just" defTabSz="53643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000" i="0" u="none" strike="noStrike" kern="0" cap="none" spc="0" normalizeH="0" baseline="0" noProof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Preference given to private health facilities (54%) for getting abortion due to privacy issues </a:t>
            </a:r>
          </a:p>
        </p:txBody>
      </p:sp>
      <p:graphicFrame>
        <p:nvGraphicFramePr>
          <p:cNvPr id="12" name="Chart 11"/>
          <p:cNvGraphicFramePr/>
          <p:nvPr>
            <p:extLst>
              <p:ext uri="{D42A27DB-BD31-4B8C-83A1-F6EECF244321}">
                <p14:modId xmlns:p14="http://schemas.microsoft.com/office/powerpoint/2010/main" val="830043590"/>
              </p:ext>
            </p:extLst>
          </p:nvPr>
        </p:nvGraphicFramePr>
        <p:xfrm>
          <a:off x="4724400" y="3886200"/>
          <a:ext cx="3906838" cy="2667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Chart 9"/>
          <p:cNvGraphicFramePr/>
          <p:nvPr>
            <p:extLst>
              <p:ext uri="{D42A27DB-BD31-4B8C-83A1-F6EECF244321}">
                <p14:modId xmlns:p14="http://schemas.microsoft.com/office/powerpoint/2010/main" val="2825635220"/>
              </p:ext>
            </p:extLst>
          </p:nvPr>
        </p:nvGraphicFramePr>
        <p:xfrm>
          <a:off x="4648200" y="990600"/>
          <a:ext cx="4114800" cy="2895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7467600" y="4191000"/>
            <a:ext cx="1447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 smtClean="0"/>
              <a:t>26% of Sex Workers had </a:t>
            </a:r>
            <a:r>
              <a:rPr lang="en-US" sz="1100" b="1" kern="0" dirty="0" smtClean="0"/>
              <a:t>abortions</a:t>
            </a:r>
            <a:endParaRPr lang="en-US" sz="11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5" name="Picture 3" descr="C:\Users\po2\AppData\Local\Microsoft\Windows\Temporary Internet Files\Content.Outlook\Y3XP7RSH\PPT Template (3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91439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ontent Placeholder 1"/>
          <p:cNvSpPr txBox="1">
            <a:spLocks/>
          </p:cNvSpPr>
          <p:nvPr/>
        </p:nvSpPr>
        <p:spPr>
          <a:xfrm>
            <a:off x="149225" y="144463"/>
            <a:ext cx="8558213" cy="8092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spc="-150" dirty="0" smtClean="0">
                <a:solidFill>
                  <a:schemeClr val="accent3">
                    <a:lumMod val="50000"/>
                  </a:schemeClr>
                </a:solidFill>
              </a:rPr>
              <a:t>Sexual Activity during Pregnancy</a:t>
            </a:r>
            <a:endParaRPr lang="en-IN" sz="4000" spc="-15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57200" y="1219200"/>
            <a:ext cx="4191000" cy="48768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 anchorCtr="0"/>
          <a:lstStyle/>
          <a:p>
            <a:pPr marL="177800" indent="-177800" algn="just"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accent3">
                    <a:lumMod val="50000"/>
                  </a:schemeClr>
                </a:solidFill>
              </a:rPr>
              <a:t>Participation in sex trade  during pregnancy is common among sex workers owing to financial circumstances</a:t>
            </a:r>
          </a:p>
          <a:p>
            <a:pPr marL="177800" indent="-177800" algn="just">
              <a:buFont typeface="Arial" pitchFamily="34" charset="0"/>
              <a:buChar char="•"/>
            </a:pPr>
            <a:endParaRPr lang="en-US" sz="2000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marL="177800" indent="-177800" algn="just"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accent3">
                    <a:lumMod val="50000"/>
                  </a:schemeClr>
                </a:solidFill>
              </a:rPr>
              <a:t>Safe sexual practices during pregnancy is another major concern as indicated by non-usage of condoms in third trimester of pregnancy</a:t>
            </a:r>
          </a:p>
          <a:p>
            <a:pPr marL="177800" indent="-177800" algn="just">
              <a:buFont typeface="Arial" pitchFamily="34" charset="0"/>
              <a:buChar char="•"/>
            </a:pPr>
            <a:endParaRPr lang="en-US" sz="2000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marL="177800" indent="-177800" algn="just"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accent3">
                    <a:lumMod val="50000"/>
                  </a:schemeClr>
                </a:solidFill>
              </a:rPr>
              <a:t>Sex workers reported to have clients suffering from maiesiophilia (erotic attraction to pregnancy)</a:t>
            </a:r>
          </a:p>
          <a:p>
            <a:pPr marL="177800" indent="-177800" algn="just">
              <a:buFont typeface="Arial" pitchFamily="34" charset="0"/>
              <a:buChar char="•"/>
            </a:pPr>
            <a:endParaRPr lang="en-US" sz="2000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marL="177800" indent="-177800" algn="just"/>
            <a:endParaRPr lang="en-US" sz="2000" dirty="0" smtClean="0">
              <a:solidFill>
                <a:schemeClr val="accent3">
                  <a:lumMod val="50000"/>
                </a:schemeClr>
              </a:solidFill>
            </a:endParaRPr>
          </a:p>
        </p:txBody>
      </p:sp>
      <p:graphicFrame>
        <p:nvGraphicFramePr>
          <p:cNvPr id="7" name="Chart 6"/>
          <p:cNvGraphicFramePr/>
          <p:nvPr>
            <p:extLst>
              <p:ext uri="{D42A27DB-BD31-4B8C-83A1-F6EECF244321}">
                <p14:modId xmlns:p14="http://schemas.microsoft.com/office/powerpoint/2010/main" val="272048716"/>
              </p:ext>
            </p:extLst>
          </p:nvPr>
        </p:nvGraphicFramePr>
        <p:xfrm>
          <a:off x="4953000" y="1219200"/>
          <a:ext cx="3816000" cy="2057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Chart 7"/>
          <p:cNvGraphicFramePr/>
          <p:nvPr>
            <p:extLst>
              <p:ext uri="{D42A27DB-BD31-4B8C-83A1-F6EECF244321}">
                <p14:modId xmlns:p14="http://schemas.microsoft.com/office/powerpoint/2010/main" val="529385962"/>
              </p:ext>
            </p:extLst>
          </p:nvPr>
        </p:nvGraphicFramePr>
        <p:xfrm>
          <a:off x="5105400" y="3810000"/>
          <a:ext cx="3640062" cy="2057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260382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.xml><?xml version="1.0" encoding="utf-8"?>
<a:themeOverride xmlns:a="http://schemas.openxmlformats.org/drawingml/2006/main">
  <a:clrScheme name="Foundry">
    <a:dk1>
      <a:sysClr val="windowText" lastClr="000000"/>
    </a:dk1>
    <a:lt1>
      <a:sysClr val="window" lastClr="FFFFFF"/>
    </a:lt1>
    <a:dk2>
      <a:srgbClr val="676A55"/>
    </a:dk2>
    <a:lt2>
      <a:srgbClr val="EAEBDE"/>
    </a:lt2>
    <a:accent1>
      <a:srgbClr val="72A376"/>
    </a:accent1>
    <a:accent2>
      <a:srgbClr val="B0CCB0"/>
    </a:accent2>
    <a:accent3>
      <a:srgbClr val="A8CDD7"/>
    </a:accent3>
    <a:accent4>
      <a:srgbClr val="C0BEAF"/>
    </a:accent4>
    <a:accent5>
      <a:srgbClr val="CEC597"/>
    </a:accent5>
    <a:accent6>
      <a:srgbClr val="E8B7B7"/>
    </a:accent6>
    <a:hlink>
      <a:srgbClr val="DB5353"/>
    </a:hlink>
    <a:folHlink>
      <a:srgbClr val="903638"/>
    </a:folHlink>
  </a:clrScheme>
  <a:fontScheme name="Kadence Brand Fonts 2013">
    <a:majorFont>
      <a:latin typeface="HelveticaNeueLT Std"/>
      <a:ea typeface=""/>
      <a:cs typeface=""/>
    </a:majorFont>
    <a:minorFont>
      <a:latin typeface="HelveticaNeueLT Std Lt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818</TotalTime>
  <Words>1074</Words>
  <Application>Microsoft Office PowerPoint</Application>
  <PresentationFormat>On-screen Show (4:3)</PresentationFormat>
  <Paragraphs>138</Paragraphs>
  <Slides>21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31" baseType="lpstr">
      <vt:lpstr>Arial</vt:lpstr>
      <vt:lpstr>Calibri</vt:lpstr>
      <vt:lpstr>Gill Sans MT</vt:lpstr>
      <vt:lpstr>Helvetica Light</vt:lpstr>
      <vt:lpstr>Helvetica LT Std</vt:lpstr>
      <vt:lpstr>Helvetica Neue Light</vt:lpstr>
      <vt:lpstr>HelveticaNeueLT Std Lt</vt:lpstr>
      <vt:lpstr>Symbol</vt:lpstr>
      <vt:lpstr>Times New Roman</vt:lpstr>
      <vt:lpstr>Office Theme</vt:lpstr>
      <vt:lpstr>PowerPoint Presentation</vt:lpstr>
      <vt:lpstr>PowerPoint Presentation</vt:lpstr>
      <vt:lpstr>PowerPoint Presentation</vt:lpstr>
      <vt:lpstr>Profile of Respondents</vt:lpstr>
      <vt:lpstr>Area Profile</vt:lpstr>
      <vt:lpstr>Reproductive Health</vt:lpstr>
      <vt:lpstr>Contraceptive Usage</vt:lpstr>
      <vt:lpstr>PowerPoint Presentation</vt:lpstr>
      <vt:lpstr>PowerPoint Presentation</vt:lpstr>
      <vt:lpstr>ANC Check Up </vt:lpstr>
      <vt:lpstr>Place of Delivery</vt:lpstr>
      <vt:lpstr>Results of Pregnancy</vt:lpstr>
      <vt:lpstr>  Exclusive Breastfeeding  </vt:lpstr>
      <vt:lpstr>Immunisation </vt:lpstr>
      <vt:lpstr>Initiatives of GOAL….</vt:lpstr>
      <vt:lpstr>Initiatives of GOAL….</vt:lpstr>
      <vt:lpstr>Our Achievements</vt:lpstr>
      <vt:lpstr>Our Achievements</vt:lpstr>
      <vt:lpstr>Lessons learned: </vt:lpstr>
      <vt:lpstr>Conclusion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 red light areas children born without entitlements to a mother who entertains clients,   in some cases, mother entertains clients till a few hours before the child is born.</dc:title>
  <dc:creator>Swati</dc:creator>
  <cp:lastModifiedBy>Mary Van Lieshout</cp:lastModifiedBy>
  <cp:revision>132</cp:revision>
  <cp:lastPrinted>2015-02-10T06:51:30Z</cp:lastPrinted>
  <dcterms:created xsi:type="dcterms:W3CDTF">2006-08-16T00:00:00Z</dcterms:created>
  <dcterms:modified xsi:type="dcterms:W3CDTF">2015-11-16T15:38:30Z</dcterms:modified>
</cp:coreProperties>
</file>