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8" r:id="rId2"/>
    <p:sldId id="259" r:id="rId3"/>
    <p:sldId id="257" r:id="rId4"/>
    <p:sldId id="266" r:id="rId5"/>
    <p:sldId id="280" r:id="rId6"/>
    <p:sldId id="283" r:id="rId7"/>
    <p:sldId id="265" r:id="rId8"/>
    <p:sldId id="267" r:id="rId9"/>
    <p:sldId id="269" r:id="rId10"/>
    <p:sldId id="270" r:id="rId11"/>
    <p:sldId id="271" r:id="rId12"/>
    <p:sldId id="279" r:id="rId13"/>
    <p:sldId id="272" r:id="rId14"/>
    <p:sldId id="273" r:id="rId15"/>
    <p:sldId id="286" r:id="rId16"/>
    <p:sldId id="287" r:id="rId17"/>
    <p:sldId id="288" r:id="rId18"/>
    <p:sldId id="289" r:id="rId19"/>
    <p:sldId id="290" r:id="rId20"/>
    <p:sldId id="284" r:id="rId21"/>
    <p:sldId id="285" r:id="rId2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037383177570183E-2"/>
          <c:y val="0.15878095001397993"/>
          <c:w val="0.95482866043613823"/>
          <c:h val="0.5851485053308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Contraceptive Usage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Male Condom</c:v>
                </c:pt>
                <c:pt idx="1">
                  <c:v>Female Condom</c:v>
                </c:pt>
                <c:pt idx="2">
                  <c:v>Female Sterilization</c:v>
                </c:pt>
                <c:pt idx="3">
                  <c:v>Pills</c:v>
                </c:pt>
                <c:pt idx="4">
                  <c:v>Injectables</c:v>
                </c:pt>
                <c:pt idx="5">
                  <c:v>Withdrawal</c:v>
                </c:pt>
                <c:pt idx="6">
                  <c:v>IUD</c:v>
                </c:pt>
                <c:pt idx="7">
                  <c:v>Emergency Contraceptive Pills</c:v>
                </c:pt>
              </c:strCache>
            </c:strRef>
          </c:cat>
          <c:val>
            <c:numRef>
              <c:f>Sheet1!$B$2:$B$9</c:f>
              <c:numCache>
                <c:formatCode>#,##0%</c:formatCode>
                <c:ptCount val="8"/>
                <c:pt idx="0">
                  <c:v>0.65517241379310542</c:v>
                </c:pt>
                <c:pt idx="1">
                  <c:v>0.11206896551724142</c:v>
                </c:pt>
                <c:pt idx="2">
                  <c:v>8.6206896551724227E-2</c:v>
                </c:pt>
                <c:pt idx="3">
                  <c:v>7.7586206896551879E-2</c:v>
                </c:pt>
                <c:pt idx="4">
                  <c:v>6.8965517241379323E-2</c:v>
                </c:pt>
                <c:pt idx="5">
                  <c:v>6.8965517241379323E-2</c:v>
                </c:pt>
                <c:pt idx="6">
                  <c:v>2.5862068965517241E-2</c:v>
                </c:pt>
                <c:pt idx="7">
                  <c:v>1.7241379310344845E-2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1973568"/>
        <c:axId val="341679880"/>
      </c:barChart>
      <c:catAx>
        <c:axId val="14197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1679880"/>
        <c:crosses val="autoZero"/>
        <c:auto val="1"/>
        <c:lblAlgn val="ctr"/>
        <c:lblOffset val="100"/>
        <c:noMultiLvlLbl val="0"/>
      </c:catAx>
      <c:valAx>
        <c:axId val="341679880"/>
        <c:scaling>
          <c:orientation val="minMax"/>
        </c:scaling>
        <c:delete val="1"/>
        <c:axPos val="l"/>
        <c:numFmt formatCode="#,##0%" sourceLinked="1"/>
        <c:majorTickMark val="out"/>
        <c:minorTickMark val="none"/>
        <c:tickLblPos val="nextTo"/>
        <c:crossAx val="14197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Birth Registration</a:t>
            </a:r>
          </a:p>
        </c:rich>
      </c:tx>
      <c:layout>
        <c:manualLayout>
          <c:xMode val="edge"/>
          <c:yMode val="edge"/>
          <c:x val="1.4844731924997161E-3"/>
          <c:y val="1.64020879298283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9403367644363"/>
          <c:y val="0.31808593573340666"/>
          <c:w val="0.31610751825203531"/>
          <c:h val="0.54710916620544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#,##0%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2000" b="0" dirty="0"/>
              <a:t>Ever breastfed</a:t>
            </a:r>
          </a:p>
        </c:rich>
      </c:tx>
      <c:layout>
        <c:manualLayout>
          <c:xMode val="edge"/>
          <c:yMode val="edge"/>
          <c:x val="1.329841010119227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945198941858854E-2"/>
          <c:y val="0.2707455994868681"/>
          <c:w val="0.44541723406018574"/>
          <c:h val="0.635963457458743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#,##0%</c:formatCode>
                <c:ptCount val="2"/>
                <c:pt idx="0">
                  <c:v>0.83000000000000063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303333352865862"/>
          <c:y val="0.50113314465908998"/>
          <c:w val="0.37216038012866787"/>
          <c:h val="0.2983626463793366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Gave honey/sugar water before </a:t>
            </a:r>
            <a:r>
              <a:rPr lang="en-US" sz="1800" dirty="0" err="1"/>
              <a:t>colostrums</a:t>
            </a:r>
            <a:endParaRPr lang="en-US" sz="1800" dirty="0"/>
          </a:p>
        </c:rich>
      </c:tx>
      <c:layout>
        <c:manualLayout>
          <c:xMode val="edge"/>
          <c:yMode val="edge"/>
          <c:x val="1.329841010119227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945198941858854E-2"/>
          <c:y val="0.2707455994868681"/>
          <c:w val="0.44541723406018574"/>
          <c:h val="0.63596345745874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#,##0%</c:formatCode>
                <c:ptCount val="2"/>
                <c:pt idx="0">
                  <c:v>0.68</c:v>
                </c:pt>
                <c:pt idx="1">
                  <c:v>0.32000000000000051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303333352865862"/>
          <c:y val="0.50113314465908998"/>
          <c:w val="0.37216038012866798"/>
          <c:h val="0.2983626463793368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Age of Initiating Complementary Feeding</a:t>
            </a:r>
          </a:p>
        </c:rich>
      </c:tx>
      <c:layout>
        <c:manualLayout>
          <c:xMode val="edge"/>
          <c:yMode val="edge"/>
          <c:x val="3.1433384259803602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98149440180924"/>
          <c:y val="0.22012450366781067"/>
          <c:w val="0.98518840739313185"/>
          <c:h val="0.38458913789622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of Initiation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Month 1</c:v>
                </c:pt>
                <c:pt idx="1">
                  <c:v>Month 3</c:v>
                </c:pt>
                <c:pt idx="2">
                  <c:v>Month 4</c:v>
                </c:pt>
                <c:pt idx="3">
                  <c:v>Month 5</c:v>
                </c:pt>
                <c:pt idx="4">
                  <c:v>Month 6</c:v>
                </c:pt>
                <c:pt idx="5">
                  <c:v>After 6 months</c:v>
                </c:pt>
              </c:strCache>
            </c:strRef>
          </c:cat>
          <c:val>
            <c:numRef>
              <c:f>Sheet1!$B$2:$B$7</c:f>
              <c:numCache>
                <c:formatCode>#,##0%</c:formatCode>
                <c:ptCount val="6"/>
                <c:pt idx="0">
                  <c:v>3.5714285714285719E-2</c:v>
                </c:pt>
                <c:pt idx="1">
                  <c:v>1.7857142857142856E-2</c:v>
                </c:pt>
                <c:pt idx="2">
                  <c:v>7.1428571428571438E-2</c:v>
                </c:pt>
                <c:pt idx="3">
                  <c:v>3.5714285714285719E-2</c:v>
                </c:pt>
                <c:pt idx="4">
                  <c:v>0.19642857142857137</c:v>
                </c:pt>
                <c:pt idx="5">
                  <c:v>0.64000000000000101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166264"/>
        <c:axId val="341166656"/>
      </c:barChart>
      <c:catAx>
        <c:axId val="341166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166656"/>
        <c:crosses val="autoZero"/>
        <c:auto val="1"/>
        <c:lblAlgn val="ctr"/>
        <c:lblOffset val="100"/>
        <c:noMultiLvlLbl val="0"/>
      </c:catAx>
      <c:valAx>
        <c:axId val="341166656"/>
        <c:scaling>
          <c:orientation val="minMax"/>
        </c:scaling>
        <c:delete val="1"/>
        <c:axPos val="l"/>
        <c:numFmt formatCode="#,##0%" sourceLinked="1"/>
        <c:majorTickMark val="out"/>
        <c:minorTickMark val="none"/>
        <c:tickLblPos val="nextTo"/>
        <c:crossAx val="341166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Place of vaccination received</a:t>
            </a:r>
          </a:p>
        </c:rich>
      </c:tx>
      <c:layout>
        <c:manualLayout>
          <c:xMode val="edge"/>
          <c:yMode val="edge"/>
          <c:x val="4.4248518169960442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879446103719793E-2"/>
          <c:y val="0.28546864207763506"/>
          <c:w val="0.88148231100161378"/>
          <c:h val="0.39456273381214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 of Immunzation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Govt. Facility</c:v>
                </c:pt>
                <c:pt idx="1">
                  <c:v>Pvt. Facility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#,##0%</c:formatCode>
                <c:ptCount val="3"/>
                <c:pt idx="0">
                  <c:v>0.77941176470588269</c:v>
                </c:pt>
                <c:pt idx="1">
                  <c:v>0.12000000000000002</c:v>
                </c:pt>
                <c:pt idx="2">
                  <c:v>0.10294117647058841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167440"/>
        <c:axId val="341167832"/>
      </c:barChart>
      <c:catAx>
        <c:axId val="34116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167832"/>
        <c:crosses val="autoZero"/>
        <c:auto val="1"/>
        <c:lblAlgn val="ctr"/>
        <c:lblOffset val="100"/>
        <c:noMultiLvlLbl val="0"/>
      </c:catAx>
      <c:valAx>
        <c:axId val="341167832"/>
        <c:scaling>
          <c:orientation val="minMax"/>
        </c:scaling>
        <c:delete val="1"/>
        <c:axPos val="l"/>
        <c:numFmt formatCode="#,##0%" sourceLinked="1"/>
        <c:majorTickMark val="out"/>
        <c:minorTickMark val="none"/>
        <c:tickLblPos val="nextTo"/>
        <c:crossAx val="34116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Vaccinations received by child </a:t>
            </a:r>
          </a:p>
        </c:rich>
      </c:tx>
      <c:layout>
        <c:manualLayout>
          <c:xMode val="edge"/>
          <c:yMode val="edge"/>
          <c:x val="3.1746038358964398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5605677579776217"/>
          <c:w val="0.89814814814814814"/>
          <c:h val="0.4208976504720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OPV at Birth</c:v>
                </c:pt>
                <c:pt idx="1">
                  <c:v>BCG at Birth</c:v>
                </c:pt>
                <c:pt idx="2">
                  <c:v>DPT</c:v>
                </c:pt>
                <c:pt idx="3">
                  <c:v>Measles</c:v>
                </c:pt>
                <c:pt idx="4">
                  <c:v>OPV Booster</c:v>
                </c:pt>
                <c:pt idx="5">
                  <c:v>DPT Booster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0.93</c:v>
                </c:pt>
                <c:pt idx="1">
                  <c:v>0.91</c:v>
                </c:pt>
                <c:pt idx="2">
                  <c:v>0.58000000000000007</c:v>
                </c:pt>
                <c:pt idx="3">
                  <c:v>0.48000000000000032</c:v>
                </c:pt>
                <c:pt idx="4">
                  <c:v>0.43000000000000038</c:v>
                </c:pt>
                <c:pt idx="5">
                  <c:v>0.43000000000000038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41957408"/>
        <c:axId val="341957800"/>
      </c:barChart>
      <c:catAx>
        <c:axId val="341957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1957800"/>
        <c:crosses val="autoZero"/>
        <c:auto val="1"/>
        <c:lblAlgn val="ctr"/>
        <c:lblOffset val="100"/>
        <c:noMultiLvlLbl val="0"/>
      </c:catAx>
      <c:valAx>
        <c:axId val="341957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4195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Instances of </a:t>
            </a:r>
            <a:r>
              <a:rPr lang="en-US" dirty="0" smtClean="0"/>
              <a:t>Abortion </a:t>
            </a:r>
          </a:p>
          <a:p>
            <a:pPr>
              <a:defRPr/>
            </a:pPr>
            <a:r>
              <a:rPr lang="en-US" sz="1000" dirty="0" smtClean="0"/>
              <a:t>( Entire</a:t>
            </a:r>
            <a:r>
              <a:rPr lang="en-US" sz="1000" baseline="0" dirty="0" smtClean="0"/>
              <a:t> Professional Life)</a:t>
            </a:r>
            <a:endParaRPr lang="en-US" sz="1000" dirty="0"/>
          </a:p>
        </c:rich>
      </c:tx>
      <c:layout>
        <c:manualLayout>
          <c:xMode val="edge"/>
          <c:yMode val="edge"/>
          <c:x val="2.3963851109520391E-2"/>
          <c:y val="2.893700787401590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537103316630919E-2"/>
          <c:y val="0.23288354598053057"/>
          <c:w val="0.90438519747770518"/>
          <c:h val="0.45843220074228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 Aborton</c:v>
                </c:pt>
                <c:pt idx="1">
                  <c:v>2 Abortions</c:v>
                </c:pt>
                <c:pt idx="2">
                  <c:v>3 Abortions</c:v>
                </c:pt>
                <c:pt idx="3">
                  <c:v>4 Abortions</c:v>
                </c:pt>
              </c:strCache>
            </c:strRef>
          </c:cat>
          <c:val>
            <c:numRef>
              <c:f>Sheet1!$B$2:$B$5</c:f>
              <c:numCache>
                <c:formatCode>#,##0%</c:formatCode>
                <c:ptCount val="4"/>
                <c:pt idx="0">
                  <c:v>0.13</c:v>
                </c:pt>
                <c:pt idx="1">
                  <c:v>0.1</c:v>
                </c:pt>
                <c:pt idx="2">
                  <c:v>2.0000000000000011E-2</c:v>
                </c:pt>
                <c:pt idx="3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681056"/>
        <c:axId val="341680664"/>
      </c:barChart>
      <c:valAx>
        <c:axId val="341680664"/>
        <c:scaling>
          <c:orientation val="minMax"/>
        </c:scaling>
        <c:delete val="1"/>
        <c:axPos val="l"/>
        <c:numFmt formatCode="#,##0%" sourceLinked="1"/>
        <c:majorTickMark val="out"/>
        <c:minorTickMark val="none"/>
        <c:tickLblPos val="nextTo"/>
        <c:crossAx val="341681056"/>
        <c:crosses val="autoZero"/>
        <c:crossBetween val="between"/>
      </c:valAx>
      <c:catAx>
        <c:axId val="34168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16806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lang="en-US" sz="2000"/>
            </a:pPr>
            <a:r>
              <a:rPr lang="en-US" sz="2000" dirty="0" smtClean="0"/>
              <a:t>No.</a:t>
            </a:r>
            <a:r>
              <a:rPr lang="en-US" sz="2000" baseline="0" dirty="0" smtClean="0"/>
              <a:t> of Pregnancies-N-172</a:t>
            </a:r>
            <a:endParaRPr lang="en-US" sz="2000" dirty="0"/>
          </a:p>
        </c:rich>
      </c:tx>
      <c:layout>
        <c:manualLayout>
          <c:xMode val="edge"/>
          <c:yMode val="edge"/>
          <c:x val="2.3963851109520391E-2"/>
          <c:y val="2.893700787401589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537103316630919E-2"/>
          <c:y val="0.23288354598053057"/>
          <c:w val="0.42100155094249581"/>
          <c:h val="0.661573865766779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Upto 5 pregnancies</c:v>
                </c:pt>
                <c:pt idx="1">
                  <c:v>5-9 pregnanies</c:v>
                </c:pt>
                <c:pt idx="2">
                  <c:v>More than 9 pregnancies</c:v>
                </c:pt>
              </c:strCache>
            </c:strRef>
          </c:cat>
          <c:val>
            <c:numRef>
              <c:f>Sheet1!$B$2:$B$4</c:f>
              <c:numCache>
                <c:formatCode>#,##0%</c:formatCode>
                <c:ptCount val="3"/>
                <c:pt idx="0">
                  <c:v>0.89</c:v>
                </c:pt>
                <c:pt idx="1">
                  <c:v>9.0000000000000024E-2</c:v>
                </c:pt>
                <c:pt idx="2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49605106179909425"/>
          <c:y val="0.50641390600202285"/>
          <c:w val="0.50027320448580281"/>
          <c:h val="0.26579758319483182"/>
        </c:manualLayout>
      </c:layout>
      <c:overlay val="0"/>
      <c:txPr>
        <a:bodyPr/>
        <a:lstStyle/>
        <a:p>
          <a:pPr>
            <a:defRPr lang="en-US" sz="1400" b="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Participation in sex trade during pregnancy*</a:t>
            </a:r>
          </a:p>
        </c:rich>
      </c:tx>
      <c:layout>
        <c:manualLayout>
          <c:xMode val="edge"/>
          <c:yMode val="edge"/>
          <c:x val="1.6858881629724103E-3"/>
          <c:y val="3.34876271322175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087654788671738"/>
          <c:y val="0.26934892287979556"/>
          <c:w val="0.31707888968966641"/>
          <c:h val="0.588258508849201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416247379454932"/>
          <c:y val="0.10619894646218504"/>
          <c:w val="0.30279009433962312"/>
          <c:h val="0.2858050772803722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Participation in sex trade during 3rd Trimester*</a:t>
            </a:r>
          </a:p>
        </c:rich>
      </c:tx>
      <c:layout>
        <c:manualLayout>
          <c:xMode val="edge"/>
          <c:yMode val="edge"/>
          <c:x val="1.6858881629724107E-3"/>
          <c:y val="3.34876271322175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087654788671738"/>
          <c:y val="0.26934892287979567"/>
          <c:w val="0.31707888968966674"/>
          <c:h val="0.588258508849201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0.69000000000000061</c:v>
                </c:pt>
                <c:pt idx="1">
                  <c:v>0.3100000000000005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Place of ANC Check-up</a:t>
            </a:r>
          </a:p>
        </c:rich>
      </c:tx>
      <c:layout>
        <c:manualLayout>
          <c:xMode val="edge"/>
          <c:yMode val="edge"/>
          <c:x val="1.9685039370078756E-4"/>
          <c:y val="2.83882302844299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77761870675231"/>
          <c:y val="0.21883916726367636"/>
          <c:w val="0.3685836145481815"/>
          <c:h val="0.659196501318264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Govt. Facility</c:v>
                </c:pt>
                <c:pt idx="1">
                  <c:v>Pvt. Facility</c:v>
                </c:pt>
                <c:pt idx="2">
                  <c:v>At Home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#,##0%</c:formatCode>
                <c:ptCount val="4"/>
                <c:pt idx="0">
                  <c:v>0.75000000000000111</c:v>
                </c:pt>
                <c:pt idx="1">
                  <c:v>0.12000000000000002</c:v>
                </c:pt>
                <c:pt idx="2">
                  <c:v>9.0000000000000024E-2</c:v>
                </c:pt>
                <c:pt idx="3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509377236936363"/>
          <c:y val="0.23745972280122574"/>
          <c:w val="0.40606049243844539"/>
          <c:h val="0.650343061704165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No of ANC Check-ups</a:t>
            </a:r>
          </a:p>
        </c:rich>
      </c:tx>
      <c:layout>
        <c:manualLayout>
          <c:xMode val="edge"/>
          <c:yMode val="edge"/>
          <c:x val="4.7672533580361423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82062753519446"/>
          <c:y val="0.24875622690020893"/>
          <c:w val="0.32829813886900538"/>
          <c:h val="0.589596657560661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Less than 3</c:v>
                </c:pt>
                <c:pt idx="1">
                  <c:v>3</c:v>
                </c:pt>
                <c:pt idx="2">
                  <c:v>More than 3</c:v>
                </c:pt>
                <c:pt idx="3">
                  <c:v>DK/CS</c:v>
                </c:pt>
              </c:strCache>
            </c:strRef>
          </c:cat>
          <c:val>
            <c:numRef>
              <c:f>Sheet1!$B$2:$B$5</c:f>
              <c:numCache>
                <c:formatCode>#,##0%</c:formatCode>
                <c:ptCount val="4"/>
                <c:pt idx="0">
                  <c:v>7.0000000000000021E-2</c:v>
                </c:pt>
                <c:pt idx="1">
                  <c:v>0.23</c:v>
                </c:pt>
                <c:pt idx="2">
                  <c:v>0.26</c:v>
                </c:pt>
                <c:pt idx="3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043753839280726"/>
          <c:y val="0.12670152559055117"/>
          <c:w val="0.47513630398472989"/>
          <c:h val="0.6621500883818108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HIV </a:t>
            </a:r>
            <a:r>
              <a:rPr lang="en-US" sz="1400" dirty="0" err="1"/>
              <a:t>Counselling</a:t>
            </a:r>
            <a:r>
              <a:rPr lang="en-US" sz="1400" dirty="0"/>
              <a:t> received</a:t>
            </a:r>
          </a:p>
        </c:rich>
      </c:tx>
      <c:layout>
        <c:manualLayout>
          <c:xMode val="edge"/>
          <c:yMode val="edge"/>
          <c:x val="4.27269425967427E-4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#,##0%</c:formatCode>
                <c:ptCount val="2"/>
                <c:pt idx="0">
                  <c:v>0.66037735849056811</c:v>
                </c:pt>
                <c:pt idx="1">
                  <c:v>0.33962264150943589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695845105976056"/>
          <c:y val="0.45002157396116688"/>
          <c:w val="0.21604492351841881"/>
          <c:h val="0.247332466801559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100"/>
            </a:pPr>
            <a:r>
              <a:rPr lang="en-US" sz="1400" dirty="0"/>
              <a:t>Place of delivery</a:t>
            </a:r>
          </a:p>
        </c:rich>
      </c:tx>
      <c:layout>
        <c:manualLayout>
          <c:xMode val="edge"/>
          <c:yMode val="edge"/>
          <c:x val="1.9971215665790694E-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49421298362771"/>
          <c:y val="0.23073669321568688"/>
          <c:w val="0.31706957810351932"/>
          <c:h val="0.765527809116474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2"/>
              <c:layout>
                <c:manualLayout>
                  <c:x val="-1.3621694727633063E-2"/>
                  <c:y val="9.3245225554981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837577442910995E-2"/>
                  <c:y val="2.000195588091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Government Facility</c:v>
                </c:pt>
                <c:pt idx="1">
                  <c:v>Residence</c:v>
                </c:pt>
                <c:pt idx="2">
                  <c:v>Private &amp; NGO Facility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#,##0%</c:formatCode>
                <c:ptCount val="4"/>
                <c:pt idx="0">
                  <c:v>0.72058823529411764</c:v>
                </c:pt>
                <c:pt idx="1">
                  <c:v>0.14705882352941191</c:v>
                </c:pt>
                <c:pt idx="2">
                  <c:v>7.0000000000000021E-2</c:v>
                </c:pt>
                <c:pt idx="3">
                  <c:v>5.8823529411764705E-2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949191201414192"/>
          <c:y val="0.28017770575168732"/>
          <c:w val="0.46696513060401007"/>
          <c:h val="0.59880175796049662"/>
        </c:manualLayout>
      </c:layout>
      <c:overlay val="0"/>
      <c:txPr>
        <a:bodyPr/>
        <a:lstStyle/>
        <a:p>
          <a:pPr>
            <a:defRPr lang="en-US"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0.87209</cdr:x>
      <cdr:y>0</cdr:y>
    </cdr:from>
    <cdr:to>
      <cdr:x>1</cdr:x>
      <cdr:y>0.07137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4600" y="0"/>
          <a:ext cx="906463" cy="29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1pPr>
          <a:lvl2pPr marL="536433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2pPr>
          <a:lvl3pPr marL="1072866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3pPr>
          <a:lvl4pPr marL="1609298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4pPr>
          <a:lvl5pPr marL="2145731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5pPr>
          <a:lvl6pPr marL="2682164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6pPr>
          <a:lvl7pPr marL="3218597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7pPr>
          <a:lvl8pPr marL="3755029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8pPr>
          <a:lvl9pPr marL="4291462" algn="l" defTabSz="536433" rtl="0" eaLnBrk="1" latinLnBrk="0" hangingPunct="1">
            <a:defRPr sz="2100" kern="1200">
              <a:solidFill>
                <a:sysClr val="windowText" lastClr="000000"/>
              </a:solidFill>
              <a:latin typeface="HelveticaNeueLT Std Lt"/>
            </a:defRPr>
          </a:lvl9pPr>
        </a:lstStyle>
        <a:p xmlns:a="http://schemas.openxmlformats.org/drawingml/2006/main">
          <a:r>
            <a:rPr lang="en-US" sz="1100" b="1" dirty="0" smtClean="0"/>
            <a:t>Base = 172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0.7381</cdr:x>
      <cdr:y>0</cdr:y>
    </cdr:from>
    <cdr:to>
      <cdr:x>0.92397</cdr:x>
      <cdr:y>0.10577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0"/>
          <a:ext cx="594858" cy="189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HelveticaNeueLT Std Lt"/>
            </a:defRPr>
          </a:lvl1pPr>
          <a:lvl2pPr marL="457200" indent="0">
            <a:defRPr sz="1100">
              <a:latin typeface="HelveticaNeueLT Std Lt"/>
            </a:defRPr>
          </a:lvl2pPr>
          <a:lvl3pPr marL="914400" indent="0">
            <a:defRPr sz="1100">
              <a:latin typeface="HelveticaNeueLT Std Lt"/>
            </a:defRPr>
          </a:lvl3pPr>
          <a:lvl4pPr marL="1371600" indent="0">
            <a:defRPr sz="1100">
              <a:latin typeface="HelveticaNeueLT Std Lt"/>
            </a:defRPr>
          </a:lvl4pPr>
          <a:lvl5pPr marL="1828800" indent="0">
            <a:defRPr sz="1100">
              <a:latin typeface="HelveticaNeueLT Std Lt"/>
            </a:defRPr>
          </a:lvl5pPr>
          <a:lvl6pPr marL="2286000" indent="0">
            <a:defRPr sz="1100">
              <a:latin typeface="HelveticaNeueLT Std Lt"/>
            </a:defRPr>
          </a:lvl6pPr>
          <a:lvl7pPr marL="2743200" indent="0">
            <a:defRPr sz="1100">
              <a:latin typeface="HelveticaNeueLT Std Lt"/>
            </a:defRPr>
          </a:lvl7pPr>
          <a:lvl8pPr marL="3200400" indent="0">
            <a:defRPr sz="1100">
              <a:latin typeface="HelveticaNeueLT Std Lt"/>
            </a:defRPr>
          </a:lvl8pPr>
          <a:lvl9pPr marL="3657600" indent="0">
            <a:defRPr sz="1100">
              <a:latin typeface="HelveticaNeueLT Std Lt"/>
            </a:defRPr>
          </a:lvl9pPr>
        </a:lstStyle>
        <a:p xmlns:a="http://schemas.openxmlformats.org/drawingml/2006/main"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7C80D-A39B-478D-BE51-E7805EECA600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E6010-2C16-4865-8407-3B2287EEA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5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2A8C-8AAC-44A2-8DB1-72EE1481F3B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3DC20-5570-40FE-A57D-AA2E1323E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8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B02F6-42DE-364A-880D-4105CA28C2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9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815" y="6793427"/>
            <a:ext cx="9154155" cy="7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 smtClean="0">
              <a:solidFill>
                <a:srgbClr val="70A345"/>
              </a:solidFill>
              <a:latin typeface="Helvetica Light"/>
            </a:endParaRPr>
          </a:p>
        </p:txBody>
      </p:sp>
      <p:sp>
        <p:nvSpPr>
          <p:cNvPr id="13" name="Pie 6"/>
          <p:cNvSpPr>
            <a:spLocks/>
          </p:cNvSpPr>
          <p:nvPr userDrawn="1"/>
        </p:nvSpPr>
        <p:spPr>
          <a:xfrm rot="10800000">
            <a:off x="7993593" y="6530669"/>
            <a:ext cx="676800" cy="336857"/>
          </a:xfrm>
          <a:custGeom>
            <a:avLst/>
            <a:gdLst>
              <a:gd name="connsiteX0" fmla="*/ 914400 w 914400"/>
              <a:gd name="connsiteY0" fmla="*/ 457200 h 914400"/>
              <a:gd name="connsiteX1" fmla="*/ 457200 w 914400"/>
              <a:gd name="connsiteY1" fmla="*/ 914400 h 914400"/>
              <a:gd name="connsiteX2" fmla="*/ 0 w 914400"/>
              <a:gd name="connsiteY2" fmla="*/ 457200 h 914400"/>
              <a:gd name="connsiteX3" fmla="*/ 457200 w 914400"/>
              <a:gd name="connsiteY3" fmla="*/ 0 h 914400"/>
              <a:gd name="connsiteX4" fmla="*/ 457200 w 914400"/>
              <a:gd name="connsiteY4" fmla="*/ 457200 h 914400"/>
              <a:gd name="connsiteX5" fmla="*/ 914400 w 914400"/>
              <a:gd name="connsiteY5" fmla="*/ 457200 h 914400"/>
              <a:gd name="connsiteX0" fmla="*/ 457200 w 914400"/>
              <a:gd name="connsiteY0" fmla="*/ 0 h 914400"/>
              <a:gd name="connsiteX1" fmla="*/ 457200 w 914400"/>
              <a:gd name="connsiteY1" fmla="*/ 45720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5" fmla="*/ 548640 w 914400"/>
              <a:gd name="connsiteY5" fmla="*/ 91440 h 914400"/>
              <a:gd name="connsiteX0" fmla="*/ 457200 w 914400"/>
              <a:gd name="connsiteY0" fmla="*/ 0 h 914400"/>
              <a:gd name="connsiteX1" fmla="*/ 457200 w 914400"/>
              <a:gd name="connsiteY1" fmla="*/ 45720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0" fmla="*/ 457200 w 914400"/>
              <a:gd name="connsiteY0" fmla="*/ 0 h 457200"/>
              <a:gd name="connsiteX1" fmla="*/ 914400 w 914400"/>
              <a:gd name="connsiteY1" fmla="*/ 0 h 457200"/>
              <a:gd name="connsiteX2" fmla="*/ 457200 w 914400"/>
              <a:gd name="connsiteY2" fmla="*/ 457200 h 457200"/>
              <a:gd name="connsiteX3" fmla="*/ 0 w 914400"/>
              <a:gd name="connsiteY3" fmla="*/ 0 h 457200"/>
              <a:gd name="connsiteX0" fmla="*/ 457200 w 914400"/>
              <a:gd name="connsiteY0" fmla="*/ 0 h 457200"/>
              <a:gd name="connsiteX1" fmla="*/ 914400 w 914400"/>
              <a:gd name="connsiteY1" fmla="*/ 0 h 457200"/>
              <a:gd name="connsiteX2" fmla="*/ 457200 w 914400"/>
              <a:gd name="connsiteY2" fmla="*/ 457200 h 457200"/>
              <a:gd name="connsiteX3" fmla="*/ 0 w 914400"/>
              <a:gd name="connsiteY3" fmla="*/ 0 h 457200"/>
              <a:gd name="connsiteX4" fmla="*/ 457200 w 9144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457200" y="0"/>
                </a:moveTo>
                <a:lnTo>
                  <a:pt x="914400" y="0"/>
                </a:lnTo>
                <a:cubicBezTo>
                  <a:pt x="914400" y="252505"/>
                  <a:pt x="709705" y="457200"/>
                  <a:pt x="457200" y="457200"/>
                </a:cubicBezTo>
                <a:cubicBezTo>
                  <a:pt x="204695" y="457200"/>
                  <a:pt x="0" y="252505"/>
                  <a:pt x="0" y="0"/>
                </a:cubicBezTo>
                <a:lnTo>
                  <a:pt x="457200" y="0"/>
                </a:lnTo>
                <a:close/>
              </a:path>
            </a:pathLst>
          </a:custGeom>
          <a:solidFill>
            <a:srgbClr val="70A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none" dirty="0">
              <a:solidFill>
                <a:srgbClr val="0F2400"/>
              </a:solidFill>
            </a:endParaRPr>
          </a:p>
        </p:txBody>
      </p:sp>
      <p:sp>
        <p:nvSpPr>
          <p:cNvPr id="15" name="Pie 6"/>
          <p:cNvSpPr>
            <a:spLocks/>
          </p:cNvSpPr>
          <p:nvPr userDrawn="1"/>
        </p:nvSpPr>
        <p:spPr>
          <a:xfrm rot="10800000">
            <a:off x="7191913" y="6530669"/>
            <a:ext cx="676800" cy="336857"/>
          </a:xfrm>
          <a:custGeom>
            <a:avLst/>
            <a:gdLst>
              <a:gd name="connsiteX0" fmla="*/ 914400 w 914400"/>
              <a:gd name="connsiteY0" fmla="*/ 457200 h 914400"/>
              <a:gd name="connsiteX1" fmla="*/ 457200 w 914400"/>
              <a:gd name="connsiteY1" fmla="*/ 914400 h 914400"/>
              <a:gd name="connsiteX2" fmla="*/ 0 w 914400"/>
              <a:gd name="connsiteY2" fmla="*/ 457200 h 914400"/>
              <a:gd name="connsiteX3" fmla="*/ 457200 w 914400"/>
              <a:gd name="connsiteY3" fmla="*/ 0 h 914400"/>
              <a:gd name="connsiteX4" fmla="*/ 457200 w 914400"/>
              <a:gd name="connsiteY4" fmla="*/ 457200 h 914400"/>
              <a:gd name="connsiteX5" fmla="*/ 914400 w 914400"/>
              <a:gd name="connsiteY5" fmla="*/ 457200 h 914400"/>
              <a:gd name="connsiteX0" fmla="*/ 457200 w 914400"/>
              <a:gd name="connsiteY0" fmla="*/ 0 h 914400"/>
              <a:gd name="connsiteX1" fmla="*/ 457200 w 914400"/>
              <a:gd name="connsiteY1" fmla="*/ 45720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5" fmla="*/ 548640 w 914400"/>
              <a:gd name="connsiteY5" fmla="*/ 91440 h 914400"/>
              <a:gd name="connsiteX0" fmla="*/ 457200 w 914400"/>
              <a:gd name="connsiteY0" fmla="*/ 0 h 914400"/>
              <a:gd name="connsiteX1" fmla="*/ 457200 w 914400"/>
              <a:gd name="connsiteY1" fmla="*/ 45720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0" fmla="*/ 457200 w 914400"/>
              <a:gd name="connsiteY0" fmla="*/ 0 h 457200"/>
              <a:gd name="connsiteX1" fmla="*/ 914400 w 914400"/>
              <a:gd name="connsiteY1" fmla="*/ 0 h 457200"/>
              <a:gd name="connsiteX2" fmla="*/ 457200 w 914400"/>
              <a:gd name="connsiteY2" fmla="*/ 457200 h 457200"/>
              <a:gd name="connsiteX3" fmla="*/ 0 w 914400"/>
              <a:gd name="connsiteY3" fmla="*/ 0 h 457200"/>
              <a:gd name="connsiteX0" fmla="*/ 457200 w 914400"/>
              <a:gd name="connsiteY0" fmla="*/ 0 h 457200"/>
              <a:gd name="connsiteX1" fmla="*/ 914400 w 914400"/>
              <a:gd name="connsiteY1" fmla="*/ 0 h 457200"/>
              <a:gd name="connsiteX2" fmla="*/ 457200 w 914400"/>
              <a:gd name="connsiteY2" fmla="*/ 457200 h 457200"/>
              <a:gd name="connsiteX3" fmla="*/ 0 w 914400"/>
              <a:gd name="connsiteY3" fmla="*/ 0 h 457200"/>
              <a:gd name="connsiteX4" fmla="*/ 457200 w 9144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57200">
                <a:moveTo>
                  <a:pt x="457200" y="0"/>
                </a:moveTo>
                <a:lnTo>
                  <a:pt x="914400" y="0"/>
                </a:lnTo>
                <a:cubicBezTo>
                  <a:pt x="914400" y="252505"/>
                  <a:pt x="709705" y="457200"/>
                  <a:pt x="457200" y="457200"/>
                </a:cubicBezTo>
                <a:cubicBezTo>
                  <a:pt x="204695" y="457200"/>
                  <a:pt x="0" y="252505"/>
                  <a:pt x="0" y="0"/>
                </a:cubicBezTo>
                <a:lnTo>
                  <a:pt x="457200" y="0"/>
                </a:lnTo>
                <a:close/>
              </a:path>
            </a:pathLst>
          </a:custGeom>
          <a:solidFill>
            <a:srgbClr val="70A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none" dirty="0">
              <a:solidFill>
                <a:srgbClr val="0F2400"/>
              </a:solidFill>
            </a:endParaRPr>
          </a:p>
        </p:txBody>
      </p:sp>
      <p:sp>
        <p:nvSpPr>
          <p:cNvPr id="16" name="Pie 5"/>
          <p:cNvSpPr/>
          <p:nvPr userDrawn="1"/>
        </p:nvSpPr>
        <p:spPr>
          <a:xfrm rot="16200000" flipV="1">
            <a:off x="8811790" y="6529899"/>
            <a:ext cx="336856" cy="338400"/>
          </a:xfrm>
          <a:custGeom>
            <a:avLst/>
            <a:gdLst>
              <a:gd name="connsiteX0" fmla="*/ 914400 w 914400"/>
              <a:gd name="connsiteY0" fmla="*/ 457200 h 914400"/>
              <a:gd name="connsiteX1" fmla="*/ 457200 w 914400"/>
              <a:gd name="connsiteY1" fmla="*/ 914400 h 914400"/>
              <a:gd name="connsiteX2" fmla="*/ 0 w 914400"/>
              <a:gd name="connsiteY2" fmla="*/ 457200 h 914400"/>
              <a:gd name="connsiteX3" fmla="*/ 457200 w 914400"/>
              <a:gd name="connsiteY3" fmla="*/ 0 h 914400"/>
              <a:gd name="connsiteX4" fmla="*/ 457200 w 914400"/>
              <a:gd name="connsiteY4" fmla="*/ 457200 h 914400"/>
              <a:gd name="connsiteX5" fmla="*/ 914400 w 914400"/>
              <a:gd name="connsiteY5" fmla="*/ 457200 h 914400"/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457200 w 914400"/>
              <a:gd name="connsiteY2" fmla="*/ 457200 h 914400"/>
              <a:gd name="connsiteX3" fmla="*/ 914400 w 914400"/>
              <a:gd name="connsiteY3" fmla="*/ 457200 h 914400"/>
              <a:gd name="connsiteX4" fmla="*/ 457200 w 914400"/>
              <a:gd name="connsiteY4" fmla="*/ 914400 h 914400"/>
              <a:gd name="connsiteX5" fmla="*/ 91440 w 914400"/>
              <a:gd name="connsiteY5" fmla="*/ 548640 h 914400"/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457200 w 914400"/>
              <a:gd name="connsiteY2" fmla="*/ 457200 h 914400"/>
              <a:gd name="connsiteX3" fmla="*/ 914400 w 914400"/>
              <a:gd name="connsiteY3" fmla="*/ 457200 h 914400"/>
              <a:gd name="connsiteX4" fmla="*/ 457200 w 914400"/>
              <a:gd name="connsiteY4" fmla="*/ 914400 h 914400"/>
              <a:gd name="connsiteX0" fmla="*/ 0 w 457200"/>
              <a:gd name="connsiteY0" fmla="*/ 0 h 914400"/>
              <a:gd name="connsiteX1" fmla="*/ 0 w 457200"/>
              <a:gd name="connsiteY1" fmla="*/ 457200 h 914400"/>
              <a:gd name="connsiteX2" fmla="*/ 457200 w 457200"/>
              <a:gd name="connsiteY2" fmla="*/ 457200 h 914400"/>
              <a:gd name="connsiteX3" fmla="*/ 0 w 457200"/>
              <a:gd name="connsiteY3" fmla="*/ 914400 h 914400"/>
              <a:gd name="connsiteX0" fmla="*/ 3017 w 457200"/>
              <a:gd name="connsiteY0" fmla="*/ 457200 h 457200"/>
              <a:gd name="connsiteX1" fmla="*/ 0 w 457200"/>
              <a:gd name="connsiteY1" fmla="*/ 0 h 457200"/>
              <a:gd name="connsiteX2" fmla="*/ 457200 w 457200"/>
              <a:gd name="connsiteY2" fmla="*/ 0 h 457200"/>
              <a:gd name="connsiteX3" fmla="*/ 0 w 457200"/>
              <a:gd name="connsiteY3" fmla="*/ 457200 h 457200"/>
              <a:gd name="connsiteX0" fmla="*/ 3017 w 457200"/>
              <a:gd name="connsiteY0" fmla="*/ 457200 h 457200"/>
              <a:gd name="connsiteX1" fmla="*/ 0 w 457200"/>
              <a:gd name="connsiteY1" fmla="*/ 0 h 457200"/>
              <a:gd name="connsiteX2" fmla="*/ 457200 w 457200"/>
              <a:gd name="connsiteY2" fmla="*/ 0 h 457200"/>
              <a:gd name="connsiteX3" fmla="*/ 0 w 457200"/>
              <a:gd name="connsiteY3" fmla="*/ 457200 h 457200"/>
              <a:gd name="connsiteX4" fmla="*/ 3017 w 457200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" h="457200">
                <a:moveTo>
                  <a:pt x="3017" y="457200"/>
                </a:moveTo>
                <a:cubicBezTo>
                  <a:pt x="2011" y="304800"/>
                  <a:pt x="1006" y="152400"/>
                  <a:pt x="0" y="0"/>
                </a:cubicBezTo>
                <a:lnTo>
                  <a:pt x="457200" y="0"/>
                </a:lnTo>
                <a:cubicBezTo>
                  <a:pt x="457200" y="252505"/>
                  <a:pt x="252505" y="457200"/>
                  <a:pt x="0" y="457200"/>
                </a:cubicBezTo>
                <a:lnTo>
                  <a:pt x="3017" y="45720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none" dirty="0">
              <a:solidFill>
                <a:srgbClr val="0F2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49225" y="144463"/>
            <a:ext cx="8558213" cy="8092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803067" y="6539223"/>
            <a:ext cx="396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CC930B62-26DB-4825-9C44-8540903EB9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1" y="6221043"/>
            <a:ext cx="1455651" cy="41712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9642" y="1136650"/>
            <a:ext cx="2700338" cy="585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100" kern="1200" dirty="0" smtClean="0">
                <a:solidFill>
                  <a:schemeClr val="tx2"/>
                </a:solidFill>
                <a:latin typeface="Helvetica LT Std" pitchFamily="34" charset="0"/>
                <a:ea typeface="+mn-ea"/>
                <a:cs typeface="Helvetica Neue Light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49225" y="1720205"/>
            <a:ext cx="4197350" cy="2428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smtClean="0">
                <a:solidFill>
                  <a:srgbClr val="494949"/>
                </a:solidFill>
                <a:latin typeface="+mn-lt"/>
                <a:ea typeface="Times New Roman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body copy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09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743200"/>
            <a:ext cx="48768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“ When sex workers are also mothers”</a:t>
            </a:r>
          </a:p>
          <a:p>
            <a:pPr marL="0" indent="0" algn="ctr">
              <a:buNone/>
            </a:pPr>
            <a:endParaRPr lang="en-US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IMG_20150210_1248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0"/>
            <a:ext cx="3028950" cy="538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1450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o2\Desktop\PPT Templat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212"/>
            <a:ext cx="9255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5" y="124828"/>
            <a:ext cx="8229600" cy="789572"/>
          </a:xfrm>
        </p:spPr>
        <p:txBody>
          <a:bodyPr>
            <a:normAutofit/>
          </a:bodyPr>
          <a:lstStyle/>
          <a:p>
            <a:pPr algn="l"/>
            <a:r>
              <a:rPr lang="en-US" sz="4000" spc="-15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ANC Check Up </a:t>
            </a:r>
            <a:endParaRPr lang="en-US" sz="4000" spc="-15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69661471"/>
              </p:ext>
            </p:extLst>
          </p:nvPr>
        </p:nvGraphicFramePr>
        <p:xfrm>
          <a:off x="4876800" y="1295400"/>
          <a:ext cx="3657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318098" y="1066799"/>
            <a:ext cx="920197" cy="37351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Base = 172</a:t>
            </a:r>
            <a:endParaRPr lang="en-US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819517947"/>
              </p:ext>
            </p:extLst>
          </p:nvPr>
        </p:nvGraphicFramePr>
        <p:xfrm>
          <a:off x="381000" y="1371600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516444092"/>
              </p:ext>
            </p:extLst>
          </p:nvPr>
        </p:nvGraphicFramePr>
        <p:xfrm>
          <a:off x="3276600" y="4191000"/>
          <a:ext cx="3276600" cy="2231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21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po2\AppData\Local\Microsoft\Windows\Temporary Internet Files\Content.Outlook\Y3XP7RSH\PPT Template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Place of Delivery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54628999"/>
              </p:ext>
            </p:extLst>
          </p:nvPr>
        </p:nvGraphicFramePr>
        <p:xfrm>
          <a:off x="609600" y="1752600"/>
          <a:ext cx="3962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52478687"/>
              </p:ext>
            </p:extLst>
          </p:nvPr>
        </p:nvGraphicFramePr>
        <p:xfrm>
          <a:off x="4953000" y="2057400"/>
          <a:ext cx="3657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33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po2\AppData\Local\Microsoft\Windows\Temporary Internet Files\Content.Outlook\Y3XP7RSH\PPT Template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spc="-15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Results of Pregnancy</a:t>
            </a:r>
            <a:endParaRPr lang="en-US" sz="4000" spc="-15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297394"/>
              </p:ext>
            </p:extLst>
          </p:nvPr>
        </p:nvGraphicFramePr>
        <p:xfrm>
          <a:off x="1279622" y="2449513"/>
          <a:ext cx="6416577" cy="215786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377978"/>
                <a:gridCol w="4038599"/>
              </a:tblGrid>
              <a:tr h="37432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Results  </a:t>
                      </a:r>
                      <a:r>
                        <a:rPr lang="en-US" sz="2000" dirty="0">
                          <a:effectLst/>
                        </a:rPr>
                        <a:t>of </a:t>
                      </a:r>
                      <a:r>
                        <a:rPr lang="en-US" sz="2000" dirty="0" smtClean="0">
                          <a:effectLst/>
                        </a:rPr>
                        <a:t>Last Pregnancy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304">
                <a:tc rowSpan="2"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172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2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Live Birth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2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Still Birth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2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Abortion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7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/>
              <a:t/>
            </a:r>
            <a:br>
              <a:rPr lang="en-GB" sz="2400" dirty="0"/>
            </a:br>
            <a:r>
              <a:rPr lang="en-GB" dirty="0" smtClean="0"/>
              <a:t> </a:t>
            </a:r>
            <a:r>
              <a:rPr lang="en-GB" spc="-15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Exclusive Breastfeeding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40611777"/>
              </p:ext>
            </p:extLst>
          </p:nvPr>
        </p:nvGraphicFramePr>
        <p:xfrm>
          <a:off x="457200" y="1295400"/>
          <a:ext cx="3048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25808795"/>
              </p:ext>
            </p:extLst>
          </p:nvPr>
        </p:nvGraphicFramePr>
        <p:xfrm>
          <a:off x="381000" y="3886200"/>
          <a:ext cx="3286148" cy="218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18773869"/>
              </p:ext>
            </p:extLst>
          </p:nvPr>
        </p:nvGraphicFramePr>
        <p:xfrm>
          <a:off x="4267200" y="1905000"/>
          <a:ext cx="4191000" cy="428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48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spc="-15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Immunisation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37035396"/>
              </p:ext>
            </p:extLst>
          </p:nvPr>
        </p:nvGraphicFramePr>
        <p:xfrm>
          <a:off x="4495800" y="1828800"/>
          <a:ext cx="441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96735450"/>
              </p:ext>
            </p:extLst>
          </p:nvPr>
        </p:nvGraphicFramePr>
        <p:xfrm>
          <a:off x="457200" y="2057400"/>
          <a:ext cx="3962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07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Initiatives of GOAL….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IE" sz="2400" dirty="0">
                <a:solidFill>
                  <a:schemeClr val="accent3">
                    <a:lumMod val="50000"/>
                  </a:schemeClr>
                </a:solidFill>
              </a:rPr>
              <a:t>GOAL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initiated projects in two small red-light areas in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2013.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Engaged with Sex workers, live in partners, brothel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owners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and Government Authorities for upholding rights of children in the red-light areas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Conducted evidence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based advocacy and awareness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raising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IE" sz="2400" dirty="0" smtClean="0">
                <a:solidFill>
                  <a:schemeClr val="accent3">
                    <a:lumMod val="50000"/>
                  </a:schemeClr>
                </a:solidFill>
              </a:rPr>
              <a:t>Collectivisation </a:t>
            </a:r>
            <a:r>
              <a:rPr lang="en-IE" sz="2400" dirty="0">
                <a:solidFill>
                  <a:schemeClr val="accent3">
                    <a:lumMod val="50000"/>
                  </a:schemeClr>
                </a:solidFill>
              </a:rPr>
              <a:t>of sex workers and their children</a:t>
            </a:r>
            <a:r>
              <a:rPr lang="en-IE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endParaRPr lang="en-IE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IE" sz="2400" dirty="0">
                <a:solidFill>
                  <a:schemeClr val="accent3">
                    <a:lumMod val="50000"/>
                  </a:schemeClr>
                </a:solidFill>
              </a:rPr>
              <a:t>Focused on Maternal Child Health supports to secure the right to survival and national identify of children of sex-workers. </a:t>
            </a:r>
            <a:endParaRPr lang="en-I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IE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GOAL deployed community health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workers,</a:t>
            </a:r>
          </a:p>
          <a:p>
            <a:pPr marL="0" lvl="0" indent="0"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Established referral linkages with Government health facilities to enhance MCH services for these red-light area populations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/>
            <a:endParaRPr lang="en-IE" sz="24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1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BBB59">
                    <a:lumMod val="75000"/>
                  </a:srgbClr>
                </a:solidFill>
              </a:rPr>
              <a:t>Initiatives of GOAL….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is also providing integrated solutions to Children in Red-light Areas.</a:t>
            </a:r>
          </a:p>
          <a:p>
            <a:pPr lvl="0"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GOAL is </a:t>
            </a:r>
            <a:r>
              <a:rPr lang="en-US" sz="2400" b="1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cs typeface="Times New Roman"/>
              </a:rPr>
              <a:t>upholding </a:t>
            </a:r>
            <a:r>
              <a:rPr lang="en-US" sz="2400" b="1" kern="1400" dirty="0">
                <a:solidFill>
                  <a:schemeClr val="accent3">
                    <a:lumMod val="75000"/>
                  </a:schemeClr>
                </a:solidFill>
                <a:ea typeface="Times New Roman"/>
                <a:cs typeface="Times New Roman"/>
              </a:rPr>
              <a:t>rights of children </a:t>
            </a:r>
            <a:r>
              <a:rPr lang="en-US" sz="2400" b="1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cs typeface="Times New Roman"/>
              </a:rPr>
              <a:t>through </a:t>
            </a:r>
            <a:r>
              <a:rPr lang="en-US" sz="2400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cs typeface="Arial"/>
              </a:rPr>
              <a:t>promotion of </a:t>
            </a:r>
            <a:r>
              <a:rPr lang="en-US" sz="2400" kern="1400" dirty="0">
                <a:solidFill>
                  <a:schemeClr val="accent3">
                    <a:lumMod val="75000"/>
                  </a:schemeClr>
                </a:solidFill>
                <a:ea typeface="Times New Roman"/>
                <a:cs typeface="Arial"/>
              </a:rPr>
              <a:t>child safety net within the red-light </a:t>
            </a:r>
            <a:r>
              <a:rPr lang="en-US" sz="2400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cs typeface="Arial"/>
              </a:rPr>
              <a:t>areas through securing </a:t>
            </a:r>
            <a:r>
              <a:rPr lang="en-IE" sz="2400" kern="0" dirty="0" smtClean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children’s </a:t>
            </a:r>
            <a:r>
              <a:rPr lang="en-IE" sz="2400" kern="0" dirty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access to </a:t>
            </a:r>
            <a:r>
              <a:rPr lang="en-IE" sz="2400" kern="0" dirty="0" smtClean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Government supported child </a:t>
            </a:r>
            <a:r>
              <a:rPr lang="en-IE" sz="2400" kern="0" dirty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care </a:t>
            </a:r>
            <a:r>
              <a:rPr lang="en-IE" sz="2400" kern="0" dirty="0" smtClean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services, birth registration, pre-primary education, </a:t>
            </a:r>
            <a:r>
              <a:rPr lang="en-IE" sz="2400" kern="0" dirty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formal </a:t>
            </a:r>
            <a:r>
              <a:rPr lang="en-IE" sz="2400" kern="0" dirty="0" smtClean="0">
                <a:solidFill>
                  <a:schemeClr val="accent3">
                    <a:lumMod val="75000"/>
                  </a:schemeClr>
                </a:solidFill>
                <a:ea typeface="Calibri"/>
                <a:cs typeface="Arial"/>
              </a:rPr>
              <a:t>education. </a:t>
            </a:r>
            <a:endParaRPr lang="en-US" sz="2400" kern="1400" dirty="0">
              <a:solidFill>
                <a:schemeClr val="accent3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algn="just">
              <a:lnSpc>
                <a:spcPct val="112000"/>
              </a:lnSpc>
              <a:spcBef>
                <a:spcPts val="0"/>
              </a:spcBef>
              <a:spcAft>
                <a:spcPts val="900"/>
              </a:spcAft>
              <a:buFont typeface="Symbol"/>
              <a:buChar char=""/>
            </a:pP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Conducting community based rescue and reintegration activities to prevent entry of children into the sex </a:t>
            </a: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trade.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4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Our Achievements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100% of participants accessed 4 Antenatal Checkups from Government Health Facilities.</a:t>
            </a:r>
          </a:p>
          <a:p>
            <a:pPr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87% of pregnant participants accessed institutional deliveries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in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Government Run Hospitals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near the red-light areas.</a:t>
            </a:r>
          </a:p>
          <a:p>
            <a:pPr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Rest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of the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sex workers have moved to their native places during the third trimester.</a:t>
            </a:r>
            <a:endParaRPr lang="en-US" sz="26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12000"/>
              </a:lnSpc>
              <a:spcBef>
                <a:spcPts val="0"/>
              </a:spcBef>
              <a:buFont typeface="Symbol"/>
              <a:buChar char=""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Birth registration of 100% new born babies were initiated and 68% have obtained birth Registration from Municipal Authorities.</a:t>
            </a:r>
          </a:p>
          <a:p>
            <a:endParaRPr lang="en-US" kern="1400" dirty="0" smtClean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808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BBB59">
                    <a:lumMod val="75000"/>
                  </a:srgbClr>
                </a:solidFill>
              </a:rPr>
              <a:t>Our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53% of the children within the 0-6 years of age are receiving pre-primary education and nutrition support ( ICDS) facilities within red-light areas. </a:t>
            </a:r>
          </a:p>
          <a:p>
            <a:pPr algn="just">
              <a:lnSpc>
                <a:spcPct val="11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is advocating </a:t>
            </a: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for shifting of </a:t>
            </a: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timings of ICDS centres during the evening hours so that it serve the purpose of crèche for the children 0-6 years</a:t>
            </a: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43% of </a:t>
            </a: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6-18 </a:t>
            </a:r>
            <a:r>
              <a:rPr lang="en-IE" sz="2400" dirty="0">
                <a:solidFill>
                  <a:schemeClr val="accent3">
                    <a:lumMod val="75000"/>
                  </a:schemeClr>
                </a:solidFill>
              </a:rPr>
              <a:t>years children enrolled </a:t>
            </a:r>
            <a:r>
              <a:rPr lang="en-IE" sz="2400" dirty="0" smtClean="0">
                <a:solidFill>
                  <a:schemeClr val="accent3">
                    <a:lumMod val="75000"/>
                  </a:schemeClr>
                </a:solidFill>
              </a:rPr>
              <a:t>and are continuing in formal schools.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GOAL is continuing community based monitoring, rescue and restoration protocols and established close coordination within justice system to promote a safe environment for children in red-light areas and prevented entry of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minors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in sex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trade in two red-light areas. </a:t>
            </a:r>
            <a:endParaRPr lang="en-IE" sz="2400" dirty="0">
              <a:solidFill>
                <a:schemeClr val="accent3">
                  <a:lumMod val="75000"/>
                </a:schemeClr>
              </a:solidFill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IE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9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9BBB59">
                    <a:lumMod val="75000"/>
                  </a:srgbClr>
                </a:solidFill>
              </a:rPr>
              <a:t>Lessons learned: </a:t>
            </a:r>
            <a:endParaRPr lang="en-US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R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000" dirty="0">
                <a:solidFill>
                  <a:schemeClr val="accent3">
                    <a:lumMod val="75000"/>
                  </a:schemeClr>
                </a:solidFill>
              </a:rPr>
              <a:t>This small initiative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revealed the wide spectrum of </a:t>
            </a:r>
            <a:r>
              <a:rPr lang="en-IE" sz="2000" dirty="0">
                <a:solidFill>
                  <a:schemeClr val="accent3">
                    <a:lumMod val="75000"/>
                  </a:schemeClr>
                </a:solidFill>
              </a:rPr>
              <a:t>Reproductive, Mother and Child Health care needs of sex-workers</a:t>
            </a:r>
            <a:r>
              <a:rPr lang="en-IE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marR="0" indent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IE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R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000" dirty="0">
                <a:solidFill>
                  <a:schemeClr val="accent3">
                    <a:lumMod val="75000"/>
                  </a:schemeClr>
                </a:solidFill>
              </a:rPr>
              <a:t>The findings demonstrate that deployment of targeted community based supports, persistent  engagement with  Government Health </a:t>
            </a:r>
            <a:r>
              <a:rPr lang="en-IE" sz="2000" dirty="0" smtClean="0">
                <a:solidFill>
                  <a:schemeClr val="accent3">
                    <a:lumMod val="75000"/>
                  </a:schemeClr>
                </a:solidFill>
              </a:rPr>
              <a:t>authorities were </a:t>
            </a:r>
            <a:r>
              <a:rPr lang="en-IE" sz="2000" dirty="0">
                <a:solidFill>
                  <a:schemeClr val="accent3">
                    <a:lumMod val="75000"/>
                  </a:schemeClr>
                </a:solidFill>
              </a:rPr>
              <a:t>effective to secure Mother and Child Health Services for Sex workers in two red-light areas</a:t>
            </a:r>
            <a:r>
              <a:rPr lang="en-IE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marR="0" indent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IE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000" dirty="0" smtClean="0">
                <a:solidFill>
                  <a:schemeClr val="accent3">
                    <a:lumMod val="75000"/>
                  </a:schemeClr>
                </a:solidFill>
              </a:rPr>
              <a:t>Replication of programme in more red lights areas is required to understand the replicability of the initiatives.</a:t>
            </a: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IE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IE" sz="2000" dirty="0" smtClean="0">
                <a:solidFill>
                  <a:schemeClr val="accent3">
                    <a:lumMod val="75000"/>
                  </a:schemeClr>
                </a:solidFill>
              </a:rPr>
              <a:t>Policy </a:t>
            </a:r>
            <a:r>
              <a:rPr lang="en-IE" sz="2000" dirty="0">
                <a:solidFill>
                  <a:schemeClr val="accent3">
                    <a:lumMod val="75000"/>
                  </a:schemeClr>
                </a:solidFill>
              </a:rPr>
              <a:t>level commitment is required to achieve sustainable and replicable effects of the initiatives and GOAL is working towards securing policy commitment.</a:t>
            </a:r>
          </a:p>
          <a:p>
            <a:pPr marR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IE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endParaRPr lang="en-US" sz="1800" kern="1400" dirty="0">
              <a:solidFill>
                <a:srgbClr val="000000"/>
              </a:solidFill>
              <a:latin typeface="Gill Sans MT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5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2286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en-US" sz="3600" dirty="0" smtClean="0"/>
              <a:t>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Do we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recognise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rights to motherhood for </a:t>
            </a:r>
            <a:r>
              <a:rPr lang="en-US" sz="400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n-US" sz="4000" smtClean="0">
                <a:solidFill>
                  <a:schemeClr val="accent3">
                    <a:lumMod val="50000"/>
                  </a:schemeClr>
                </a:solidFill>
              </a:rPr>
              <a:t>woman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involved in sex-trade?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-15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Sex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Workers Rights to Safe Motherhood needs to be recognized and Respected by Civil Society Organisations  as well as by Government Authorities. </a:t>
            </a: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More focus needs to be given to understand  reproductive, maternal and child care needs of needs of sex workers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Strengthened systemic support is required to ensure equal access to health and support services. 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Strengthened systemic support is required to secure children’s Rights to Birth Registration, child care and protection services within red-light areas. 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GOAL initiated the Mother and Child Health component within red-light areas but strengthened Civil Society Involvement is required to secure rights of sex workers in India and in the entire region of 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Southeast Asia. 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THANK YOU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To 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understand MCH issues related to the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women involved in sex trade.</a:t>
            </a:r>
          </a:p>
          <a:p>
            <a:pPr lvl="0"/>
            <a:endParaRPr lang="en-US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To identify care and protection facilities available for babies born to women involved in sex trade.</a:t>
            </a:r>
          </a:p>
          <a:p>
            <a:pPr lvl="0"/>
            <a:endParaRPr lang="en-US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To understand situation of rights and entitlements for children born to sex workers.</a:t>
            </a:r>
          </a:p>
          <a:p>
            <a:pPr lvl="0"/>
            <a:endParaRPr lang="en-US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Exploring a broad outline for creating services and protection mechanism under the current RMNCH+A,ICDS and ICPS schemes to ensure rights of sex workers for a safe motherhood and entitlements of children of sex workers.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Objective of the Study</a:t>
            </a:r>
          </a:p>
        </p:txBody>
      </p:sp>
    </p:spTree>
    <p:extLst>
      <p:ext uri="{BB962C8B-B14F-4D97-AF65-F5344CB8AC3E}">
        <p14:creationId xmlns:p14="http://schemas.microsoft.com/office/powerpoint/2010/main" val="14000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Profile of Respondents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172 sex workers having children below 5 years were studied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Majority of sex workers were in reproductive age group of 21-30 years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Majority of sex workers were illiterate or semi literate 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Most of the respondents who had ever married reported marrying before 18 years of age (44%).</a:t>
            </a:r>
            <a:endParaRPr lang="en-US" sz="9600" b="1" dirty="0" smtClean="0"/>
          </a:p>
          <a:p>
            <a:pPr algn="just"/>
            <a:endParaRPr lang="en-US" b="1" dirty="0" smtClean="0"/>
          </a:p>
          <a:p>
            <a:pPr marL="177800" indent="-17780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69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Area Profile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Poor sanitation and hygiene facilities in area</a:t>
            </a:r>
          </a:p>
          <a:p>
            <a:pPr marL="177800" indent="-177800" algn="just"/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Rooms are over crowded and poorly ventilated</a:t>
            </a:r>
          </a:p>
          <a:p>
            <a:pPr marL="177800" indent="-177800" algn="just"/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Diseases and Infections are common; during rains cases of malaria &amp; dengue are common due to water logging in various parts of area</a:t>
            </a:r>
          </a:p>
          <a:p>
            <a:pPr marL="177800" indent="-177800" algn="just"/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Low access to individual toilets and toilet ratio of 40:1 in brothels with common toilets for whole floor</a:t>
            </a:r>
          </a:p>
          <a:p>
            <a:pPr marL="177800" indent="-177800" algn="just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Reproductive Health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Knowledge about STI and HIV were significantly high.</a:t>
            </a:r>
          </a:p>
          <a:p>
            <a:pPr marL="177800" indent="-177800" algn="just">
              <a:buFont typeface="Arial" pitchFamily="34" charset="0"/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Menstruation  perceived as a major issue due to poor personal hygiene, low usage of sanitary napkins.</a:t>
            </a:r>
          </a:p>
          <a:p>
            <a:pPr marL="177800" indent="-177800" algn="just">
              <a:buFont typeface="Arial" pitchFamily="34" charset="0"/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Period days are lean in terms of sex trade as clients tends to avoid such sex workers.</a:t>
            </a:r>
          </a:p>
          <a:p>
            <a:pPr marL="177800" indent="-177800" algn="just">
              <a:buFont typeface="Arial" pitchFamily="34" charset="0"/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Cases of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menophilia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( People who prefer sex with menstruating female) were reported </a:t>
            </a:r>
          </a:p>
          <a:p>
            <a:pPr marL="177800" indent="-177800" algn="just"/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Contraceptive Usage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74232565"/>
              </p:ext>
            </p:extLst>
          </p:nvPr>
        </p:nvGraphicFramePr>
        <p:xfrm>
          <a:off x="533400" y="1752600"/>
          <a:ext cx="815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63080" y="1219200"/>
            <a:ext cx="8558213" cy="80926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Reproductive Health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Behaviour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144463"/>
            <a:ext cx="8558213" cy="80926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 spc="-15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Getting Pregnant…</a:t>
            </a:r>
            <a:endParaRPr lang="en-IN" sz="4000" b="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838200"/>
            <a:ext cx="4419600" cy="5943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77800" indent="-177800" algn="just" defTabSz="536433"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L="177800" indent="-177800" algn="just" defTabSz="536433"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75</a:t>
            </a:r>
            <a:r>
              <a:rPr lang="en-US" sz="2000" kern="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% had been pregnant since their introduction to the sex </a:t>
            </a:r>
            <a:r>
              <a:rPr lang="en-US" sz="2000" kern="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industry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.( GOAL PAR, 2010)</a:t>
            </a:r>
          </a:p>
          <a:p>
            <a:pPr algn="just" defTabSz="536433">
              <a:defRPr/>
            </a:pPr>
            <a:endParaRPr lang="en-US" sz="2000" kern="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Pregnancy is perceived as occupational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hazards and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big burden due to financial constraints</a:t>
            </a: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Wish to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have their own child with the hope of a better future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kern="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R="0" lvl="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Multiple abortions reported amongst sex workers</a:t>
            </a:r>
          </a:p>
          <a:p>
            <a:pPr marR="0" lvl="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just" defTabSz="53643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Preference given to private health facilities (54%) for getting abortion due to privacy issues 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830043590"/>
              </p:ext>
            </p:extLst>
          </p:nvPr>
        </p:nvGraphicFramePr>
        <p:xfrm>
          <a:off x="4724400" y="3886200"/>
          <a:ext cx="3906838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25635220"/>
              </p:ext>
            </p:extLst>
          </p:nvPr>
        </p:nvGraphicFramePr>
        <p:xfrm>
          <a:off x="4648200" y="990600"/>
          <a:ext cx="4114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67600" y="41910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26% of Sex Workers had </a:t>
            </a:r>
            <a:r>
              <a:rPr lang="en-US" sz="1100" b="1" kern="0" dirty="0" smtClean="0"/>
              <a:t>abortions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po2\AppData\Local\Microsoft\Windows\Temporary Internet Files\Content.Outlook\Y3XP7RSH\PPT Template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9225" y="144463"/>
            <a:ext cx="8558213" cy="80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-150" dirty="0" smtClean="0">
                <a:solidFill>
                  <a:schemeClr val="accent3">
                    <a:lumMod val="50000"/>
                  </a:schemeClr>
                </a:solidFill>
              </a:rPr>
              <a:t>Sexual Activity during Pregnancy</a:t>
            </a:r>
            <a:endParaRPr lang="en-IN" sz="4000" spc="-15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19200"/>
            <a:ext cx="4191000" cy="487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Participation in sex trade  during pregnancy is common among sex workers owing to financial circumstances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Safe sexual practices during pregnancy is another major concern as indicated by non-usage of condoms in third trimester of pregnancy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Sex workers reported to have clients suffering from maiesiophilia (erotic attraction to pregnancy)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7800" indent="-177800" algn="just"/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2048716"/>
              </p:ext>
            </p:extLst>
          </p:nvPr>
        </p:nvGraphicFramePr>
        <p:xfrm>
          <a:off x="4953000" y="1219200"/>
          <a:ext cx="381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29385962"/>
              </p:ext>
            </p:extLst>
          </p:nvPr>
        </p:nvGraphicFramePr>
        <p:xfrm>
          <a:off x="5105400" y="3810000"/>
          <a:ext cx="3640062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03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Kadence Brand Fonts 2013">
    <a:majorFont>
      <a:latin typeface="HelveticaNeueLT Std"/>
      <a:ea typeface=""/>
      <a:cs typeface=""/>
    </a:majorFont>
    <a:minorFont>
      <a:latin typeface="HelveticaNeueLT Std 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1074</Words>
  <Application>Microsoft Office PowerPoint</Application>
  <PresentationFormat>On-screen Show (4:3)</PresentationFormat>
  <Paragraphs>138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Gill Sans MT</vt:lpstr>
      <vt:lpstr>Helvetica Light</vt:lpstr>
      <vt:lpstr>Helvetica LT Std</vt:lpstr>
      <vt:lpstr>Helvetica Neue Light</vt:lpstr>
      <vt:lpstr>HelveticaNeueLT Std Lt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Profile of Respondents</vt:lpstr>
      <vt:lpstr>Area Profile</vt:lpstr>
      <vt:lpstr>Reproductive Health</vt:lpstr>
      <vt:lpstr>Contraceptive Usage</vt:lpstr>
      <vt:lpstr>PowerPoint Presentation</vt:lpstr>
      <vt:lpstr>PowerPoint Presentation</vt:lpstr>
      <vt:lpstr>ANC Check Up </vt:lpstr>
      <vt:lpstr>Place of Delivery</vt:lpstr>
      <vt:lpstr>Results of Pregnancy</vt:lpstr>
      <vt:lpstr>  Exclusive Breastfeeding  </vt:lpstr>
      <vt:lpstr>Immunisation </vt:lpstr>
      <vt:lpstr>Initiatives of GOAL….</vt:lpstr>
      <vt:lpstr>Initiatives of GOAL….</vt:lpstr>
      <vt:lpstr>Our Achievements</vt:lpstr>
      <vt:lpstr>Our Achievements</vt:lpstr>
      <vt:lpstr>Lessons learned: 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red light areas children born without entitlements to a mother who entertains clients,   in some cases, mother entertains clients till a few hours before the child is born.</dc:title>
  <dc:creator>Swati</dc:creator>
  <cp:lastModifiedBy>Mary Van Lieshout</cp:lastModifiedBy>
  <cp:revision>132</cp:revision>
  <cp:lastPrinted>2015-02-10T06:51:30Z</cp:lastPrinted>
  <dcterms:created xsi:type="dcterms:W3CDTF">2006-08-16T00:00:00Z</dcterms:created>
  <dcterms:modified xsi:type="dcterms:W3CDTF">2015-11-16T15:38:30Z</dcterms:modified>
</cp:coreProperties>
</file>