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10" r:id="rId3"/>
    <p:sldId id="313" r:id="rId4"/>
    <p:sldId id="312" r:id="rId5"/>
    <p:sldId id="320" r:id="rId6"/>
    <p:sldId id="323" r:id="rId7"/>
    <p:sldId id="324" r:id="rId8"/>
    <p:sldId id="316" r:id="rId9"/>
    <p:sldId id="325" r:id="rId10"/>
    <p:sldId id="317" r:id="rId11"/>
    <p:sldId id="318" r:id="rId12"/>
    <p:sldId id="327" r:id="rId13"/>
    <p:sldId id="329"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AFC3"/>
    <a:srgbClr val="74B2BE"/>
    <a:srgbClr val="5CCCC7"/>
    <a:srgbClr val="61C7BD"/>
    <a:srgbClr val="E0F0EF"/>
    <a:srgbClr val="D4E7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86420" autoAdjust="0"/>
  </p:normalViewPr>
  <p:slideViewPr>
    <p:cSldViewPr snapToGrid="0" snapToObjects="1">
      <p:cViewPr varScale="1">
        <p:scale>
          <a:sx n="64" d="100"/>
          <a:sy n="64" d="100"/>
        </p:scale>
        <p:origin x="19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AADCC-A87E-4F94-8FD1-3B5E25E03AE0}" type="datetimeFigureOut">
              <a:rPr lang="en-IE" smtClean="0"/>
              <a:pPr/>
              <a:t>19/11/2015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B0624-BC32-4755-9359-52F6A0136A4C}" type="slidenum">
              <a:rPr lang="en-IE" smtClean="0"/>
              <a:pPr/>
              <a:t>‹#›</a:t>
            </a:fld>
            <a:endParaRPr lang="en-IE"/>
          </a:p>
        </p:txBody>
      </p:sp>
    </p:spTree>
    <p:extLst>
      <p:ext uri="{BB962C8B-B14F-4D97-AF65-F5344CB8AC3E}">
        <p14:creationId xmlns:p14="http://schemas.microsoft.com/office/powerpoint/2010/main" val="4293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Business case but also primary research project</a:t>
            </a:r>
          </a:p>
          <a:p>
            <a:r>
              <a:rPr lang="en-IE" dirty="0" smtClean="0"/>
              <a:t>Goal is to be able to provide</a:t>
            </a:r>
            <a:r>
              <a:rPr lang="en-IE" baseline="0" dirty="0" smtClean="0"/>
              <a:t> data that can be used to advocate for greater investment by governments </a:t>
            </a:r>
            <a:r>
              <a:rPr lang="en-IE" baseline="0" smtClean="0"/>
              <a:t>and others.</a:t>
            </a:r>
            <a:endParaRPr lang="en-IE"/>
          </a:p>
        </p:txBody>
      </p:sp>
      <p:sp>
        <p:nvSpPr>
          <p:cNvPr id="4" name="Slide Number Placeholder 3"/>
          <p:cNvSpPr>
            <a:spLocks noGrp="1"/>
          </p:cNvSpPr>
          <p:nvPr>
            <p:ph type="sldNum" sz="quarter" idx="10"/>
          </p:nvPr>
        </p:nvSpPr>
        <p:spPr/>
        <p:txBody>
          <a:bodyPr/>
          <a:lstStyle/>
          <a:p>
            <a:fld id="{DAEB0624-BC32-4755-9359-52F6A0136A4C}" type="slidenum">
              <a:rPr lang="en-IE" smtClean="0"/>
              <a:pPr/>
              <a:t>2</a:t>
            </a:fld>
            <a:endParaRPr lang="en-IE"/>
          </a:p>
        </p:txBody>
      </p:sp>
    </p:spTree>
    <p:extLst>
      <p:ext uri="{BB962C8B-B14F-4D97-AF65-F5344CB8AC3E}">
        <p14:creationId xmlns:p14="http://schemas.microsoft.com/office/powerpoint/2010/main" val="402666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11</a:t>
            </a:fld>
            <a:endParaRPr lang="en-IE"/>
          </a:p>
        </p:txBody>
      </p:sp>
    </p:spTree>
    <p:extLst>
      <p:ext uri="{BB962C8B-B14F-4D97-AF65-F5344CB8AC3E}">
        <p14:creationId xmlns:p14="http://schemas.microsoft.com/office/powerpoint/2010/main" val="297221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12</a:t>
            </a:fld>
            <a:endParaRPr lang="en-IE"/>
          </a:p>
        </p:txBody>
      </p:sp>
    </p:spTree>
    <p:extLst>
      <p:ext uri="{BB962C8B-B14F-4D97-AF65-F5344CB8AC3E}">
        <p14:creationId xmlns:p14="http://schemas.microsoft.com/office/powerpoint/2010/main" val="297221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Looked</a:t>
            </a:r>
            <a:r>
              <a:rPr lang="en-IE" baseline="0" dirty="0" smtClean="0"/>
              <a:t> here at some of the ways in which quant. Tools can incorporate capabilities perspectives, but qualitative tools also essential to broaden our understandings of the ways in which VAWG impacts women’s capabilities and ultimately impacts on social and economic development.</a:t>
            </a:r>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13</a:t>
            </a:fld>
            <a:endParaRPr lang="en-IE"/>
          </a:p>
        </p:txBody>
      </p:sp>
    </p:spTree>
    <p:extLst>
      <p:ext uri="{BB962C8B-B14F-4D97-AF65-F5344CB8AC3E}">
        <p14:creationId xmlns:p14="http://schemas.microsoft.com/office/powerpoint/2010/main" val="297221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Our task to investigate the costs of violence (both social</a:t>
            </a:r>
            <a:r>
              <a:rPr lang="en-IE" baseline="0" dirty="0" smtClean="0"/>
              <a:t> and economic). Some of this is already well known (e.g. impact on health) and other impacts are less well known (social cohesion, businesses) </a:t>
            </a:r>
          </a:p>
          <a:p>
            <a:r>
              <a:rPr lang="en-IE" baseline="0" dirty="0" smtClean="0"/>
              <a:t>What are the gaps in knowledge and how do we address these</a:t>
            </a:r>
          </a:p>
          <a:p>
            <a:r>
              <a:rPr lang="en-IE" dirty="0" smtClean="0"/>
              <a:t>e.g. that political participation is desirable; </a:t>
            </a:r>
            <a:r>
              <a:rPr lang="en-IE" dirty="0" smtClean="0"/>
              <a:t>that</a:t>
            </a:r>
            <a:r>
              <a:rPr lang="en-IE" baseline="0" dirty="0" smtClean="0"/>
              <a:t> access to </a:t>
            </a:r>
            <a:r>
              <a:rPr lang="en-IE" dirty="0" smtClean="0"/>
              <a:t>contraception is enough to ensure the right to reproductive control;</a:t>
            </a:r>
            <a:r>
              <a:rPr lang="en-IE" baseline="0" dirty="0" smtClean="0"/>
              <a:t> </a:t>
            </a:r>
            <a:r>
              <a:rPr lang="en-IE" baseline="0" dirty="0" smtClean="0"/>
              <a:t>and, that individual well-being will be prioritised over the </a:t>
            </a:r>
            <a:r>
              <a:rPr lang="en-IE" baseline="0" dirty="0" smtClean="0"/>
              <a:t>family</a:t>
            </a:r>
          </a:p>
          <a:p>
            <a:r>
              <a:rPr lang="en-IE" baseline="0" dirty="0" smtClean="0"/>
              <a:t> </a:t>
            </a:r>
            <a:r>
              <a:rPr lang="en-IE" baseline="0" dirty="0" smtClean="0"/>
              <a:t>and community</a:t>
            </a:r>
            <a:r>
              <a:rPr lang="en-IE" baseline="0" dirty="0" smtClean="0"/>
              <a:t>.</a:t>
            </a:r>
          </a:p>
          <a:p>
            <a:r>
              <a:rPr lang="en-IE" baseline="0" dirty="0" smtClean="0"/>
              <a:t>Within economic impacts also need to move beyond merely counting the tangible costs – what was spend on healthcare or how many days lost, need to think of ways to account for the ripple effect of costs as they accumulate through the economy and also how we account for costs that are not immediately </a:t>
            </a:r>
            <a:r>
              <a:rPr lang="en-IE" baseline="0" dirty="0" err="1" smtClean="0"/>
              <a:t>monetizable</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3</a:t>
            </a:fld>
            <a:endParaRPr lang="en-IE"/>
          </a:p>
        </p:txBody>
      </p:sp>
    </p:spTree>
    <p:extLst>
      <p:ext uri="{BB962C8B-B14F-4D97-AF65-F5344CB8AC3E}">
        <p14:creationId xmlns:p14="http://schemas.microsoft.com/office/powerpoint/2010/main" val="427515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r>
              <a:rPr lang="en-US" baseline="0" dirty="0" smtClean="0"/>
              <a:t> – loss of quality of life, decreased participation, emotional bonding</a:t>
            </a:r>
          </a:p>
          <a:p>
            <a:r>
              <a:rPr lang="en-US" baseline="0" dirty="0" smtClean="0"/>
              <a:t>Community – loss of trust, civic engagement, solidarity</a:t>
            </a:r>
          </a:p>
          <a:p>
            <a:r>
              <a:rPr lang="en-US" baseline="0" dirty="0" smtClean="0"/>
              <a:t>State- decrease in women’s political </a:t>
            </a:r>
            <a:r>
              <a:rPr lang="en-US" baseline="0" dirty="0" err="1" smtClean="0"/>
              <a:t>parti</a:t>
            </a:r>
            <a:r>
              <a:rPr lang="en-US" baseline="0" dirty="0" smtClean="0"/>
              <a:t>, increase in collective violence, inter-generational transmission</a:t>
            </a:r>
          </a:p>
          <a:p>
            <a:endParaRPr lang="en-US"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4</a:t>
            </a:fld>
            <a:endParaRPr lang="en-IE"/>
          </a:p>
        </p:txBody>
      </p:sp>
    </p:spTree>
    <p:extLst>
      <p:ext uri="{BB962C8B-B14F-4D97-AF65-F5344CB8AC3E}">
        <p14:creationId xmlns:p14="http://schemas.microsoft.com/office/powerpoint/2010/main" val="36069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IE" dirty="0" smtClean="0"/>
              <a:t>But, not just a </a:t>
            </a:r>
            <a:r>
              <a:rPr lang="en-IE" dirty="0" err="1" smtClean="0"/>
              <a:t>revisioning</a:t>
            </a:r>
            <a:r>
              <a:rPr lang="en-IE" dirty="0" smtClean="0"/>
              <a:t> of human rights frameworks…. </a:t>
            </a:r>
          </a:p>
          <a:p>
            <a:pPr>
              <a:buFont typeface="Arial" pitchFamily="34" charset="0"/>
              <a:buChar char="•"/>
            </a:pPr>
            <a:r>
              <a:rPr lang="en-IE" dirty="0" smtClean="0"/>
              <a:t>Rather, shifts the focus from looking at,</a:t>
            </a:r>
          </a:p>
          <a:p>
            <a:pPr lvl="1">
              <a:buFont typeface="Arial" pitchFamily="34" charset="0"/>
              <a:buChar char="•"/>
            </a:pPr>
            <a:r>
              <a:rPr lang="en-IE" dirty="0" smtClean="0"/>
              <a:t>A) </a:t>
            </a:r>
            <a:r>
              <a:rPr lang="en-IE" dirty="0" err="1" smtClean="0"/>
              <a:t>functionings</a:t>
            </a:r>
            <a:r>
              <a:rPr lang="en-IE" dirty="0" smtClean="0"/>
              <a:t> only (the being and doings)  - participating in public life, taking public transportation, etc..</a:t>
            </a:r>
          </a:p>
          <a:p>
            <a:pPr lvl="1">
              <a:buFont typeface="Arial" pitchFamily="34" charset="0"/>
              <a:buChar char="•"/>
            </a:pPr>
            <a:r>
              <a:rPr lang="en-IE" dirty="0" smtClean="0"/>
              <a:t>B)  opportunity in terms of ‘the means or instruments or permissions’</a:t>
            </a:r>
          </a:p>
          <a:p>
            <a:pPr lvl="3">
              <a:buFont typeface="Arial" pitchFamily="34" charset="0"/>
              <a:buChar char="•"/>
            </a:pPr>
            <a:r>
              <a:rPr lang="en-IE" dirty="0" smtClean="0"/>
              <a:t>E.g. the legal context in which VAWG may be prosecuted or opportunities for women to engage in the economy or education</a:t>
            </a:r>
          </a:p>
          <a:p>
            <a:pPr>
              <a:buFont typeface="Arial" pitchFamily="34" charset="0"/>
              <a:buChar char="•"/>
            </a:pPr>
            <a:r>
              <a:rPr lang="en-IE" dirty="0" smtClean="0"/>
              <a:t> to looking at the </a:t>
            </a:r>
            <a:r>
              <a:rPr lang="en-IE" i="1" dirty="0" smtClean="0"/>
              <a:t>ability</a:t>
            </a:r>
            <a:r>
              <a:rPr lang="en-IE" dirty="0" smtClean="0"/>
              <a:t> or freedom to achieve these </a:t>
            </a:r>
            <a:r>
              <a:rPr lang="en-IE" dirty="0" err="1" smtClean="0"/>
              <a:t>functionings</a:t>
            </a:r>
            <a:r>
              <a:rPr lang="en-IE" dirty="0" smtClean="0"/>
              <a:t>.</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5</a:t>
            </a:fld>
            <a:endParaRPr lang="en-IE"/>
          </a:p>
        </p:txBody>
      </p:sp>
    </p:spTree>
    <p:extLst>
      <p:ext uri="{BB962C8B-B14F-4D97-AF65-F5344CB8AC3E}">
        <p14:creationId xmlns:p14="http://schemas.microsoft.com/office/powerpoint/2010/main" val="168885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kern="1200" baseline="0" dirty="0" smtClean="0">
                <a:solidFill>
                  <a:schemeClr val="tx1"/>
                </a:solidFill>
                <a:latin typeface="+mn-lt"/>
                <a:ea typeface="+mn-ea"/>
                <a:cs typeface="+mn-cs"/>
              </a:rPr>
              <a:t>(2) variations in non-personal resources (such as the nature of public health care, or societal cohesion and the helpfulness</a:t>
            </a:r>
          </a:p>
          <a:p>
            <a:r>
              <a:rPr lang="en-IE" sz="1200" kern="1200" baseline="0" dirty="0" smtClean="0">
                <a:solidFill>
                  <a:schemeClr val="tx1"/>
                </a:solidFill>
                <a:latin typeface="+mn-lt"/>
                <a:ea typeface="+mn-ea"/>
                <a:cs typeface="+mn-cs"/>
              </a:rPr>
              <a:t>of the community); (3) environmental diversities (such as </a:t>
            </a:r>
            <a:r>
              <a:rPr lang="en-IE" sz="1200" kern="1200" baseline="0" dirty="0" err="1" smtClean="0">
                <a:solidFill>
                  <a:schemeClr val="tx1"/>
                </a:solidFill>
                <a:latin typeface="+mn-lt"/>
                <a:ea typeface="+mn-ea"/>
                <a:cs typeface="+mn-cs"/>
              </a:rPr>
              <a:t>climaticconditions</a:t>
            </a:r>
            <a:r>
              <a:rPr lang="en-IE" sz="1200" kern="1200" baseline="0" dirty="0" smtClean="0">
                <a:solidFill>
                  <a:schemeClr val="tx1"/>
                </a:solidFill>
                <a:latin typeface="+mn-lt"/>
                <a:ea typeface="+mn-ea"/>
                <a:cs typeface="+mn-cs"/>
              </a:rPr>
              <a:t>, or varying threats from epidemic diseases or from local crime); or (4) different relative positions </a:t>
            </a:r>
            <a:r>
              <a:rPr lang="en-IE" sz="1200" kern="1200" baseline="0" dirty="0" err="1" smtClean="0">
                <a:solidFill>
                  <a:schemeClr val="tx1"/>
                </a:solidFill>
                <a:latin typeface="+mn-lt"/>
                <a:ea typeface="+mn-ea"/>
                <a:cs typeface="+mn-cs"/>
              </a:rPr>
              <a:t>vis-a`-vis</a:t>
            </a:r>
            <a:r>
              <a:rPr lang="en-IE" sz="1200" kern="1200" baseline="0" dirty="0" smtClean="0">
                <a:solidFill>
                  <a:schemeClr val="tx1"/>
                </a:solidFill>
                <a:latin typeface="+mn-lt"/>
                <a:ea typeface="+mn-ea"/>
                <a:cs typeface="+mn-cs"/>
              </a:rPr>
              <a:t> others (well illustrated by Adam Smith’s discussion, in the Wealth of Nations, of the fact that </a:t>
            </a:r>
            <a:r>
              <a:rPr lang="en-IE" sz="1200" kern="1200" baseline="0" dirty="0" err="1" smtClean="0">
                <a:solidFill>
                  <a:schemeClr val="tx1"/>
                </a:solidFill>
                <a:latin typeface="+mn-lt"/>
                <a:ea typeface="+mn-ea"/>
                <a:cs typeface="+mn-cs"/>
              </a:rPr>
              <a:t>theclothing</a:t>
            </a:r>
            <a:r>
              <a:rPr lang="en-IE" sz="1200" kern="1200" baseline="0" dirty="0" smtClean="0">
                <a:solidFill>
                  <a:schemeClr val="tx1"/>
                </a:solidFill>
                <a:latin typeface="+mn-lt"/>
                <a:ea typeface="+mn-ea"/>
                <a:cs typeface="+mn-cs"/>
              </a:rPr>
              <a:t> and other resources one needs ‘‘to appear in public without shame’’ depends on what other people </a:t>
            </a:r>
            <a:r>
              <a:rPr lang="en-IE" sz="1200" kern="1200" baseline="0" dirty="0" err="1" smtClean="0">
                <a:solidFill>
                  <a:schemeClr val="tx1"/>
                </a:solidFill>
                <a:latin typeface="+mn-lt"/>
                <a:ea typeface="+mn-ea"/>
                <a:cs typeface="+mn-cs"/>
              </a:rPr>
              <a:t>standardly</a:t>
            </a:r>
            <a:r>
              <a:rPr lang="en-IE" sz="1200" kern="1200" baseline="0" dirty="0" smtClean="0">
                <a:solidFill>
                  <a:schemeClr val="tx1"/>
                </a:solidFill>
                <a:latin typeface="+mn-lt"/>
                <a:ea typeface="+mn-ea"/>
                <a:cs typeface="+mn-cs"/>
              </a:rPr>
              <a:t> wear, which in turn could be more expensive in rich societies than in poorer ones).</a:t>
            </a:r>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6</a:t>
            </a:fld>
            <a:endParaRPr lang="en-IE"/>
          </a:p>
        </p:txBody>
      </p:sp>
    </p:spTree>
    <p:extLst>
      <p:ext uri="{BB962C8B-B14F-4D97-AF65-F5344CB8AC3E}">
        <p14:creationId xmlns:p14="http://schemas.microsoft.com/office/powerpoint/2010/main" val="338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Qual</a:t>
            </a:r>
            <a:r>
              <a:rPr lang="en-IE" dirty="0" smtClean="0"/>
              <a:t> research has been better able to grasp</a:t>
            </a:r>
            <a:r>
              <a:rPr lang="en-IE" baseline="0" dirty="0" smtClean="0"/>
              <a:t> some of the nuances of the approach, but quant tools, if they are going to do more than just add/ count, need to find ways of investigating the often intangible impacts of violence that constrain one’s choices even if someone has the right and the functioning is objectively possible.</a:t>
            </a:r>
            <a:endParaRPr lang="en-IE" dirty="0" smtClean="0"/>
          </a:p>
          <a:p>
            <a:endParaRPr lang="en-IE" dirty="0" smtClean="0"/>
          </a:p>
          <a:p>
            <a:r>
              <a:rPr lang="en-IE" dirty="0" smtClean="0"/>
              <a:t>Some</a:t>
            </a:r>
            <a:r>
              <a:rPr lang="en-IE" baseline="0" dirty="0" smtClean="0"/>
              <a:t> capabilities may be seen as universal (e.g. Nussbaum’s approach) but others require recognition of particular cultural contexts.</a:t>
            </a:r>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7</a:t>
            </a:fld>
            <a:endParaRPr lang="en-IE"/>
          </a:p>
        </p:txBody>
      </p:sp>
    </p:spTree>
    <p:extLst>
      <p:ext uri="{BB962C8B-B14F-4D97-AF65-F5344CB8AC3E}">
        <p14:creationId xmlns:p14="http://schemas.microsoft.com/office/powerpoint/2010/main" val="297221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can connect these broadly</a:t>
            </a:r>
            <a:r>
              <a:rPr lang="en-IE" baseline="0" dirty="0" smtClean="0"/>
              <a:t> to Nussbaum’s 10 capabilities, e.g. affiliation or control over one’s environment, but they aim to focus on more specific sets of </a:t>
            </a:r>
            <a:r>
              <a:rPr lang="en-IE" baseline="0" dirty="0" err="1" smtClean="0"/>
              <a:t>functionings</a:t>
            </a:r>
            <a:r>
              <a:rPr lang="en-IE" baseline="0" dirty="0" smtClean="0"/>
              <a:t>.</a:t>
            </a:r>
          </a:p>
          <a:p>
            <a:r>
              <a:rPr lang="en-IE" baseline="0" dirty="0" smtClean="0"/>
              <a:t>Many standard approaches, are capable of accounting for some of these functions, such as measuring the level of participation. However, surveys and quant. Instruments rarely move beyond such accounting exercises to understand what factors facilitate or create barriers for such engagement. To adequately recognise the impact of VAWG, we argue need to look at the impact on capabilities not just on </a:t>
            </a:r>
            <a:r>
              <a:rPr lang="en-IE" baseline="0" dirty="0" err="1" smtClean="0"/>
              <a:t>functionings</a:t>
            </a:r>
            <a:r>
              <a:rPr lang="en-IE" baseline="0" dirty="0" smtClean="0"/>
              <a:t>.</a:t>
            </a:r>
          </a:p>
          <a:p>
            <a:r>
              <a:rPr lang="en-IE" dirty="0" smtClean="0"/>
              <a:t>These </a:t>
            </a:r>
            <a:r>
              <a:rPr lang="en-IE" dirty="0" smtClean="0"/>
              <a:t>are </a:t>
            </a:r>
            <a:r>
              <a:rPr lang="en-IE" dirty="0" err="1" smtClean="0"/>
              <a:t>functionings</a:t>
            </a:r>
            <a:r>
              <a:rPr lang="en-IE" dirty="0" smtClean="0"/>
              <a:t>… how do we get at </a:t>
            </a:r>
            <a:r>
              <a:rPr lang="en-IE" dirty="0" err="1" smtClean="0"/>
              <a:t>indivdiuals</a:t>
            </a:r>
            <a:r>
              <a:rPr lang="en-IE" dirty="0" smtClean="0"/>
              <a:t>’ capability of achieving these </a:t>
            </a:r>
            <a:r>
              <a:rPr lang="en-IE" dirty="0" err="1" smtClean="0"/>
              <a:t>functionings</a:t>
            </a:r>
            <a:r>
              <a:rPr lang="en-IE" dirty="0" smtClean="0"/>
              <a:t>?</a:t>
            </a:r>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8</a:t>
            </a:fld>
            <a:endParaRPr lang="en-IE"/>
          </a:p>
        </p:txBody>
      </p:sp>
    </p:spTree>
    <p:extLst>
      <p:ext uri="{BB962C8B-B14F-4D97-AF65-F5344CB8AC3E}">
        <p14:creationId xmlns:p14="http://schemas.microsoft.com/office/powerpoint/2010/main" val="297221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9</a:t>
            </a:fld>
            <a:endParaRPr lang="en-IE"/>
          </a:p>
        </p:txBody>
      </p:sp>
    </p:spTree>
    <p:extLst>
      <p:ext uri="{BB962C8B-B14F-4D97-AF65-F5344CB8AC3E}">
        <p14:creationId xmlns:p14="http://schemas.microsoft.com/office/powerpoint/2010/main" val="29722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Falls broadly</a:t>
            </a:r>
            <a:r>
              <a:rPr lang="en-IE" baseline="0" dirty="0" smtClean="0"/>
              <a:t> under Nussbaum’s capability of affiliation. </a:t>
            </a:r>
          </a:p>
          <a:p>
            <a:r>
              <a:rPr lang="en-IE" dirty="0" smtClean="0"/>
              <a:t>Can link these responses to experiences of violence – in the home, in public spaces, by intimate</a:t>
            </a:r>
            <a:r>
              <a:rPr lang="en-IE" baseline="0" dirty="0" smtClean="0"/>
              <a:t> partners/by security forces, physical, psychological or sexual </a:t>
            </a:r>
            <a:r>
              <a:rPr lang="en-IE" baseline="0" dirty="0" err="1" smtClean="0"/>
              <a:t>etc</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DAEB0624-BC32-4755-9359-52F6A0136A4C}" type="slidenum">
              <a:rPr lang="en-IE" smtClean="0"/>
              <a:pPr/>
              <a:t>10</a:t>
            </a:fld>
            <a:endParaRPr lang="en-IE"/>
          </a:p>
        </p:txBody>
      </p:sp>
    </p:spTree>
    <p:extLst>
      <p:ext uri="{BB962C8B-B14F-4D97-AF65-F5344CB8AC3E}">
        <p14:creationId xmlns:p14="http://schemas.microsoft.com/office/powerpoint/2010/main" val="297221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143656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268202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387192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111854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226168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93271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206010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262041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331831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197093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F589DFE0-4485-A94A-BA06-DEDA1845E8B9}"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5D5DF-D641-0043-9CE2-271CC3C0098E}" type="slidenum">
              <a:rPr lang="en-US" smtClean="0"/>
              <a:pPr/>
              <a:t>‹#›</a:t>
            </a:fld>
            <a:endParaRPr lang="en-US"/>
          </a:p>
        </p:txBody>
      </p:sp>
    </p:spTree>
    <p:extLst>
      <p:ext uri="{BB962C8B-B14F-4D97-AF65-F5344CB8AC3E}">
        <p14:creationId xmlns:p14="http://schemas.microsoft.com/office/powerpoint/2010/main" val="307396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9DFE0-4485-A94A-BA06-DEDA1845E8B9}" type="datetimeFigureOut">
              <a:rPr lang="en-US" smtClean="0"/>
              <a:pPr/>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5D5DF-D641-0043-9CE2-271CC3C0098E}" type="slidenum">
              <a:rPr lang="en-US" smtClean="0"/>
              <a:pPr/>
              <a:t>‹#›</a:t>
            </a:fld>
            <a:endParaRPr lang="en-US"/>
          </a:p>
        </p:txBody>
      </p:sp>
    </p:spTree>
    <p:extLst>
      <p:ext uri="{BB962C8B-B14F-4D97-AF65-F5344CB8AC3E}">
        <p14:creationId xmlns:p14="http://schemas.microsoft.com/office/powerpoint/2010/main" val="214409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69234" y="1993692"/>
            <a:ext cx="6477768" cy="2862322"/>
          </a:xfrm>
          <a:prstGeom prst="rect">
            <a:avLst/>
          </a:prstGeom>
          <a:noFill/>
        </p:spPr>
        <p:txBody>
          <a:bodyPr wrap="square" rtlCol="0">
            <a:spAutoFit/>
          </a:bodyPr>
          <a:lstStyle/>
          <a:p>
            <a:r>
              <a:rPr lang="en-IE" sz="3600" dirty="0" smtClean="0">
                <a:solidFill>
                  <a:schemeClr val="bg1"/>
                </a:solidFill>
              </a:rPr>
              <a:t>Capabilities and Community Cohesion as Measures for Estimating the Impact </a:t>
            </a:r>
          </a:p>
          <a:p>
            <a:r>
              <a:rPr lang="en-IE" sz="3600" dirty="0" smtClean="0">
                <a:solidFill>
                  <a:schemeClr val="bg1"/>
                </a:solidFill>
              </a:rPr>
              <a:t>of VAWG in </a:t>
            </a:r>
          </a:p>
          <a:p>
            <a:r>
              <a:rPr lang="en-IE" sz="3600" dirty="0" smtClean="0">
                <a:solidFill>
                  <a:schemeClr val="bg1"/>
                </a:solidFill>
              </a:rPr>
              <a:t>Developing Contexts</a:t>
            </a:r>
            <a:endParaRPr lang="en-IE" sz="3600" dirty="0">
              <a:solidFill>
                <a:schemeClr val="bg1"/>
              </a:solidFill>
            </a:endParaRPr>
          </a:p>
        </p:txBody>
      </p:sp>
      <p:sp>
        <p:nvSpPr>
          <p:cNvPr id="4" name="TextBox 3"/>
          <p:cNvSpPr txBox="1"/>
          <p:nvPr/>
        </p:nvSpPr>
        <p:spPr>
          <a:xfrm>
            <a:off x="374754" y="5426439"/>
            <a:ext cx="3117954" cy="923330"/>
          </a:xfrm>
          <a:prstGeom prst="rect">
            <a:avLst/>
          </a:prstGeom>
          <a:noFill/>
        </p:spPr>
        <p:txBody>
          <a:bodyPr wrap="square" rtlCol="0">
            <a:spAutoFit/>
          </a:bodyPr>
          <a:lstStyle/>
          <a:p>
            <a:r>
              <a:rPr lang="en-IE" dirty="0" smtClean="0"/>
              <a:t>Stacey Scriver, Nata Duvvury, </a:t>
            </a:r>
            <a:r>
              <a:rPr lang="en-IE" dirty="0" err="1" smtClean="0"/>
              <a:t>Srinivas</a:t>
            </a:r>
            <a:r>
              <a:rPr lang="en-IE" dirty="0" smtClean="0"/>
              <a:t> </a:t>
            </a:r>
            <a:r>
              <a:rPr lang="en-IE" dirty="0" err="1" smtClean="0"/>
              <a:t>Raghavendra</a:t>
            </a:r>
            <a:r>
              <a:rPr lang="en-IE" dirty="0" smtClean="0"/>
              <a:t> and Sinead Ashe</a:t>
            </a:r>
            <a:endParaRPr lang="en-IE" dirty="0"/>
          </a:p>
        </p:txBody>
      </p:sp>
    </p:spTree>
    <p:extLst>
      <p:ext uri="{BB962C8B-B14F-4D97-AF65-F5344CB8AC3E}">
        <p14:creationId xmlns:p14="http://schemas.microsoft.com/office/powerpoint/2010/main" val="527480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27" y="468601"/>
            <a:ext cx="8229600" cy="1143000"/>
          </a:xfrm>
        </p:spPr>
        <p:txBody>
          <a:bodyPr>
            <a:normAutofit fontScale="90000"/>
          </a:bodyPr>
          <a:lstStyle/>
          <a:p>
            <a:r>
              <a:rPr lang="en-IE" dirty="0" smtClean="0"/>
              <a:t>e.g. sample questions to access role of capabilities in determining impact…</a:t>
            </a:r>
            <a:endParaRPr lang="en-IE" dirty="0"/>
          </a:p>
        </p:txBody>
      </p:sp>
      <p:sp>
        <p:nvSpPr>
          <p:cNvPr id="5" name="TextBox 4"/>
          <p:cNvSpPr txBox="1"/>
          <p:nvPr/>
        </p:nvSpPr>
        <p:spPr>
          <a:xfrm>
            <a:off x="464695" y="1888761"/>
            <a:ext cx="8214610" cy="5632311"/>
          </a:xfrm>
          <a:prstGeom prst="rect">
            <a:avLst/>
          </a:prstGeom>
          <a:noFill/>
        </p:spPr>
        <p:txBody>
          <a:bodyPr wrap="square" rtlCol="0">
            <a:spAutoFit/>
          </a:bodyPr>
          <a:lstStyle/>
          <a:p>
            <a:r>
              <a:rPr lang="en-IE" dirty="0" smtClean="0"/>
              <a:t>Common Question: Participation and volunteering (e.g. in last three years)</a:t>
            </a:r>
          </a:p>
          <a:p>
            <a:endParaRPr lang="en-IE" dirty="0" smtClean="0"/>
          </a:p>
          <a:p>
            <a:r>
              <a:rPr lang="en-IE" dirty="0" smtClean="0"/>
              <a:t>Add: </a:t>
            </a:r>
            <a:r>
              <a:rPr lang="en-GB" b="1" dirty="0" smtClean="0"/>
              <a:t>Please tell me why you have not participated in a community group, club or society within the past three years?  </a:t>
            </a:r>
            <a:endParaRPr lang="en-IE" dirty="0" smtClean="0"/>
          </a:p>
          <a:p>
            <a:r>
              <a:rPr lang="en-GB" dirty="0" smtClean="0"/>
              <a:t> </a:t>
            </a:r>
            <a:endParaRPr lang="en-IE" dirty="0" smtClean="0"/>
          </a:p>
          <a:p>
            <a:r>
              <a:rPr lang="en-IE" dirty="0" smtClean="0"/>
              <a:t> </a:t>
            </a:r>
            <a:r>
              <a:rPr lang="en-GB" dirty="0" smtClean="0"/>
              <a:t>I was prevented from participating </a:t>
            </a:r>
            <a:endParaRPr lang="en-IE" dirty="0" smtClean="0"/>
          </a:p>
          <a:p>
            <a:r>
              <a:rPr lang="en-IE" dirty="0" smtClean="0"/>
              <a:t> </a:t>
            </a:r>
            <a:r>
              <a:rPr lang="en-GB" dirty="0" smtClean="0"/>
              <a:t>I had no interest </a:t>
            </a:r>
            <a:endParaRPr lang="en-IE" dirty="0" smtClean="0"/>
          </a:p>
          <a:p>
            <a:r>
              <a:rPr lang="en-IE" dirty="0" smtClean="0"/>
              <a:t> </a:t>
            </a:r>
            <a:r>
              <a:rPr lang="en-GB" dirty="0" smtClean="0"/>
              <a:t>I did not think I had anything to contribute</a:t>
            </a:r>
            <a:endParaRPr lang="en-IE" dirty="0" smtClean="0"/>
          </a:p>
          <a:p>
            <a:r>
              <a:rPr lang="en-IE" dirty="0" smtClean="0"/>
              <a:t> </a:t>
            </a:r>
            <a:r>
              <a:rPr lang="en-GB" dirty="0" smtClean="0"/>
              <a:t>I did not think I had anything to gain</a:t>
            </a:r>
            <a:endParaRPr lang="en-IE" dirty="0" smtClean="0"/>
          </a:p>
          <a:p>
            <a:r>
              <a:rPr lang="en-IE" dirty="0" smtClean="0"/>
              <a:t> </a:t>
            </a:r>
            <a:r>
              <a:rPr lang="en-GB" dirty="0" smtClean="0"/>
              <a:t>I did not have the right clothes </a:t>
            </a:r>
            <a:endParaRPr lang="en-IE" dirty="0" smtClean="0"/>
          </a:p>
          <a:p>
            <a:r>
              <a:rPr lang="en-IE" dirty="0" smtClean="0"/>
              <a:t> </a:t>
            </a:r>
            <a:r>
              <a:rPr lang="en-GB" dirty="0" smtClean="0"/>
              <a:t>I did not feel I belonged</a:t>
            </a:r>
            <a:endParaRPr lang="en-IE" dirty="0" smtClean="0"/>
          </a:p>
          <a:p>
            <a:r>
              <a:rPr lang="en-IE" dirty="0" smtClean="0"/>
              <a:t> </a:t>
            </a:r>
            <a:r>
              <a:rPr lang="en-GB" dirty="0" smtClean="0"/>
              <a:t>I did not have money for transport or fees</a:t>
            </a:r>
            <a:endParaRPr lang="en-IE" dirty="0" smtClean="0"/>
          </a:p>
          <a:p>
            <a:r>
              <a:rPr lang="en-IE" dirty="0" smtClean="0"/>
              <a:t> </a:t>
            </a:r>
            <a:r>
              <a:rPr lang="en-GB" dirty="0" smtClean="0"/>
              <a:t>I did not know how to participate</a:t>
            </a:r>
            <a:endParaRPr lang="en-IE" dirty="0" smtClean="0"/>
          </a:p>
          <a:p>
            <a:r>
              <a:rPr lang="en-IE" dirty="0" smtClean="0"/>
              <a:t> </a:t>
            </a:r>
            <a:r>
              <a:rPr lang="en-GB" dirty="0" smtClean="0"/>
              <a:t>None of these</a:t>
            </a:r>
            <a:endParaRPr lang="en-IE" dirty="0" smtClean="0"/>
          </a:p>
          <a:p>
            <a:r>
              <a:rPr lang="en-IE" dirty="0" smtClean="0"/>
              <a:t> </a:t>
            </a:r>
            <a:r>
              <a:rPr lang="en-GB" dirty="0" smtClean="0"/>
              <a:t>Don’t know</a:t>
            </a:r>
          </a:p>
          <a:p>
            <a:endParaRPr lang="en-GB" dirty="0" smtClean="0"/>
          </a:p>
          <a:p>
            <a:r>
              <a:rPr lang="en-GB" b="1" dirty="0" smtClean="0"/>
              <a:t>AIM: </a:t>
            </a:r>
            <a:r>
              <a:rPr lang="en-GB" dirty="0" smtClean="0"/>
              <a:t>not only to assess levels of participation but to understand the ability to achieve this function or the barriers to achieving the function.</a:t>
            </a:r>
            <a:endParaRPr lang="en-IE" dirty="0" smtClean="0"/>
          </a:p>
          <a:p>
            <a:r>
              <a:rPr lang="en-IE" dirty="0" smtClean="0"/>
              <a:t> </a:t>
            </a:r>
          </a:p>
          <a:p>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27" y="468601"/>
            <a:ext cx="8229600" cy="1143000"/>
          </a:xfrm>
        </p:spPr>
        <p:txBody>
          <a:bodyPr>
            <a:normAutofit fontScale="90000"/>
          </a:bodyPr>
          <a:lstStyle/>
          <a:p>
            <a:r>
              <a:rPr lang="en-IE" dirty="0" smtClean="0"/>
              <a:t>Sample questions to access role of capabilities in determining impact…</a:t>
            </a:r>
            <a:endParaRPr lang="en-IE" dirty="0"/>
          </a:p>
        </p:txBody>
      </p:sp>
      <p:sp>
        <p:nvSpPr>
          <p:cNvPr id="5" name="TextBox 4"/>
          <p:cNvSpPr txBox="1"/>
          <p:nvPr/>
        </p:nvSpPr>
        <p:spPr>
          <a:xfrm>
            <a:off x="464695" y="1611601"/>
            <a:ext cx="8214610" cy="5632311"/>
          </a:xfrm>
          <a:prstGeom prst="rect">
            <a:avLst/>
          </a:prstGeom>
          <a:noFill/>
        </p:spPr>
        <p:txBody>
          <a:bodyPr wrap="square" rtlCol="0">
            <a:spAutoFit/>
          </a:bodyPr>
          <a:lstStyle/>
          <a:p>
            <a:r>
              <a:rPr lang="en-IE" dirty="0" smtClean="0"/>
              <a:t>Common Question: Sexual violence/help-seeking</a:t>
            </a:r>
          </a:p>
          <a:p>
            <a:endParaRPr lang="en-IE" dirty="0" smtClean="0"/>
          </a:p>
          <a:p>
            <a:r>
              <a:rPr lang="en-IE" dirty="0" smtClean="0"/>
              <a:t>Add: </a:t>
            </a:r>
            <a:r>
              <a:rPr lang="en-GB" b="1" dirty="0" smtClean="0"/>
              <a:t>Why did you not seek help on the last time that you experienced being tricked or forced into </a:t>
            </a:r>
            <a:r>
              <a:rPr lang="en-GB" b="1" u="sng" dirty="0" smtClean="0"/>
              <a:t>sexual behaviours against your will</a:t>
            </a:r>
            <a:r>
              <a:rPr lang="en-GB" b="1" dirty="0" smtClean="0"/>
              <a:t> in the workplace? </a:t>
            </a:r>
            <a:r>
              <a:rPr lang="en-GB" dirty="0" smtClean="0"/>
              <a:t> </a:t>
            </a:r>
            <a:endParaRPr lang="en-IE" dirty="0" smtClean="0"/>
          </a:p>
          <a:p>
            <a:pPr lvl="1"/>
            <a:r>
              <a:rPr lang="en-GB" dirty="0" smtClean="0"/>
              <a:t>It was my fault</a:t>
            </a:r>
            <a:endParaRPr lang="en-IE" dirty="0" smtClean="0"/>
          </a:p>
          <a:p>
            <a:pPr lvl="1"/>
            <a:r>
              <a:rPr lang="en-GB" dirty="0" smtClean="0"/>
              <a:t>Shame</a:t>
            </a:r>
            <a:endParaRPr lang="en-IE" dirty="0" smtClean="0"/>
          </a:p>
          <a:p>
            <a:pPr lvl="1"/>
            <a:r>
              <a:rPr lang="en-GB" dirty="0" smtClean="0"/>
              <a:t>Fear of being excluded or shunned by colleagues</a:t>
            </a:r>
            <a:endParaRPr lang="en-IE" dirty="0" smtClean="0"/>
          </a:p>
          <a:p>
            <a:pPr lvl="1"/>
            <a:r>
              <a:rPr lang="en-GB" dirty="0" smtClean="0"/>
              <a:t>To maintain family honour</a:t>
            </a:r>
            <a:endParaRPr lang="en-IE" dirty="0" smtClean="0"/>
          </a:p>
          <a:p>
            <a:pPr lvl="1"/>
            <a:r>
              <a:rPr lang="en-GB" dirty="0" smtClean="0"/>
              <a:t>Fear that husband or partner would make me stop work</a:t>
            </a:r>
            <a:endParaRPr lang="en-IE" dirty="0" smtClean="0"/>
          </a:p>
          <a:p>
            <a:pPr lvl="1"/>
            <a:r>
              <a:rPr lang="en-GB" dirty="0" smtClean="0"/>
              <a:t>Fear of violence from husband or partner</a:t>
            </a:r>
            <a:endParaRPr lang="en-IE" dirty="0" smtClean="0"/>
          </a:p>
          <a:p>
            <a:pPr lvl="1"/>
            <a:r>
              <a:rPr lang="en-GB" dirty="0" smtClean="0"/>
              <a:t>It would negatively affect my chances of promotion</a:t>
            </a:r>
            <a:endParaRPr lang="en-IE" dirty="0" smtClean="0"/>
          </a:p>
          <a:p>
            <a:pPr lvl="1"/>
            <a:r>
              <a:rPr lang="en-GB" dirty="0" smtClean="0"/>
              <a:t>I did not think anyone would believe me</a:t>
            </a:r>
            <a:endParaRPr lang="en-IE" dirty="0" smtClean="0"/>
          </a:p>
          <a:p>
            <a:pPr lvl="1"/>
            <a:r>
              <a:rPr lang="en-GB" dirty="0" smtClean="0"/>
              <a:t>I did not see the point</a:t>
            </a:r>
            <a:endParaRPr lang="en-IE" dirty="0" smtClean="0"/>
          </a:p>
          <a:p>
            <a:pPr lvl="1"/>
            <a:r>
              <a:rPr lang="en-GB" dirty="0" smtClean="0"/>
              <a:t>Other (SPECIFY)</a:t>
            </a:r>
            <a:endParaRPr lang="en-IE" dirty="0" smtClean="0"/>
          </a:p>
          <a:p>
            <a:pPr lvl="1"/>
            <a:r>
              <a:rPr lang="en-GB" dirty="0" smtClean="0"/>
              <a:t>None of these</a:t>
            </a:r>
            <a:endParaRPr lang="en-IE" dirty="0" smtClean="0"/>
          </a:p>
          <a:p>
            <a:pPr lvl="1"/>
            <a:r>
              <a:rPr lang="en-GB" dirty="0" smtClean="0"/>
              <a:t>Prefer not to say</a:t>
            </a:r>
            <a:endParaRPr lang="en-IE" dirty="0" smtClean="0"/>
          </a:p>
          <a:p>
            <a:pPr lvl="1"/>
            <a:r>
              <a:rPr lang="en-GB" dirty="0" smtClean="0"/>
              <a:t>Don’t know</a:t>
            </a:r>
          </a:p>
          <a:p>
            <a:r>
              <a:rPr lang="en-GB" b="1" dirty="0" smtClean="0"/>
              <a:t>AIM: </a:t>
            </a:r>
            <a:r>
              <a:rPr lang="en-GB" dirty="0" smtClean="0"/>
              <a:t>not only to assess levels of help-seeking but factors involved in not seeking help. </a:t>
            </a:r>
            <a:endParaRPr lang="en-IE" dirty="0" smtClean="0"/>
          </a:p>
          <a:p>
            <a:r>
              <a:rPr lang="en-IE" dirty="0" smtClean="0"/>
              <a:t> </a:t>
            </a:r>
          </a:p>
          <a:p>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E" dirty="0" smtClean="0"/>
              <a:t>Applying capabilities approaches to measuring the impact of VAWG in development contexts</a:t>
            </a:r>
            <a:endParaRPr lang="en-IE" dirty="0"/>
          </a:p>
        </p:txBody>
      </p:sp>
      <p:sp>
        <p:nvSpPr>
          <p:cNvPr id="7" name="TextBox 6"/>
          <p:cNvSpPr txBox="1"/>
          <p:nvPr/>
        </p:nvSpPr>
        <p:spPr>
          <a:xfrm>
            <a:off x="457200" y="1813810"/>
            <a:ext cx="8229600" cy="5262979"/>
          </a:xfrm>
          <a:prstGeom prst="rect">
            <a:avLst/>
          </a:prstGeom>
          <a:noFill/>
        </p:spPr>
        <p:txBody>
          <a:bodyPr wrap="square" rtlCol="0">
            <a:spAutoFit/>
          </a:bodyPr>
          <a:lstStyle/>
          <a:p>
            <a:r>
              <a:rPr lang="en-IE" dirty="0" smtClean="0"/>
              <a:t>First step: which capabilities?</a:t>
            </a:r>
          </a:p>
          <a:p>
            <a:r>
              <a:rPr lang="en-IE" dirty="0" smtClean="0"/>
              <a:t>	in our project, turned to Martha Nussbaum’s list of 10 capabilities and drew from formative research to help define the domains of analysis.</a:t>
            </a:r>
          </a:p>
          <a:p>
            <a:endParaRPr lang="en-IE" dirty="0" smtClean="0"/>
          </a:p>
          <a:p>
            <a:r>
              <a:rPr lang="en-IE" dirty="0" smtClean="0"/>
              <a:t>Second Step: designing tools to adequately account for capabilities in these domains.</a:t>
            </a:r>
          </a:p>
          <a:p>
            <a:r>
              <a:rPr lang="en-IE" b="1" dirty="0" smtClean="0"/>
              <a:t>	- </a:t>
            </a:r>
            <a:r>
              <a:rPr lang="en-IE" dirty="0" smtClean="0"/>
              <a:t>need to not only recognise barriers to achieving functions, but understand these barriers.</a:t>
            </a:r>
          </a:p>
          <a:p>
            <a:r>
              <a:rPr lang="en-IE" dirty="0" smtClean="0"/>
              <a:t>	- scales that recognise the ‘sets’ of capabilities.</a:t>
            </a:r>
          </a:p>
          <a:p>
            <a:endParaRPr lang="en-IE" b="1" dirty="0" smtClean="0"/>
          </a:p>
          <a:p>
            <a:r>
              <a:rPr lang="en-IE" sz="2400" b="1" dirty="0" smtClean="0"/>
              <a:t>Third Step: </a:t>
            </a:r>
            <a:r>
              <a:rPr lang="en-IE" sz="2400" dirty="0" smtClean="0"/>
              <a:t>testing the measures. Begin this process in February 2016 in South Sudan, Pakistan and Ghana.</a:t>
            </a:r>
          </a:p>
          <a:p>
            <a:endParaRPr lang="en-IE" sz="2400" b="1" dirty="0" smtClean="0"/>
          </a:p>
          <a:p>
            <a:r>
              <a:rPr lang="en-IE" sz="2400" b="1" dirty="0" smtClean="0"/>
              <a:t>Fourth Step: </a:t>
            </a:r>
            <a:r>
              <a:rPr lang="en-IE" sz="2400" dirty="0" smtClean="0"/>
              <a:t>design of analysis methods to account for impact of VAWG on capabilities.</a:t>
            </a:r>
          </a:p>
          <a:p>
            <a:endParaRPr lang="en-IE" dirty="0" smtClean="0"/>
          </a:p>
          <a:p>
            <a:endParaRPr lang="en-IE" dirty="0" smtClean="0"/>
          </a:p>
          <a:p>
            <a:endParaRPr lang="en-IE"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 calcmode="lin" valueType="num">
                                      <p:cBhvr additive="base">
                                        <p:cTn id="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E" dirty="0" smtClean="0"/>
              <a:t>Potential…</a:t>
            </a:r>
            <a:endParaRPr lang="en-IE" dirty="0"/>
          </a:p>
        </p:txBody>
      </p:sp>
      <p:sp>
        <p:nvSpPr>
          <p:cNvPr id="7" name="TextBox 6"/>
          <p:cNvSpPr txBox="1"/>
          <p:nvPr/>
        </p:nvSpPr>
        <p:spPr>
          <a:xfrm>
            <a:off x="457200" y="1199213"/>
            <a:ext cx="8229600" cy="7571303"/>
          </a:xfrm>
          <a:prstGeom prst="rect">
            <a:avLst/>
          </a:prstGeom>
          <a:noFill/>
        </p:spPr>
        <p:txBody>
          <a:bodyPr wrap="square" rtlCol="0">
            <a:spAutoFit/>
          </a:bodyPr>
          <a:lstStyle/>
          <a:p>
            <a:r>
              <a:rPr lang="en-IE" sz="2400" b="1" dirty="0" smtClean="0"/>
              <a:t>Understanding the impact of violence on the capabilities of women on girls provides us with greater ability to understand:</a:t>
            </a:r>
          </a:p>
          <a:p>
            <a:r>
              <a:rPr lang="en-IE" sz="2000" dirty="0" smtClean="0"/>
              <a:t>	- the pathways through which violence impacts on the </a:t>
            </a:r>
            <a:r>
              <a:rPr lang="en-IE" sz="2000" dirty="0" err="1" smtClean="0"/>
              <a:t>lifecourse</a:t>
            </a:r>
            <a:endParaRPr lang="en-IE" sz="2000" dirty="0" smtClean="0"/>
          </a:p>
          <a:p>
            <a:r>
              <a:rPr lang="en-IE" sz="2000" dirty="0" smtClean="0"/>
              <a:t>	- how it contributes to poor social cohesion and conflict</a:t>
            </a:r>
          </a:p>
          <a:p>
            <a:r>
              <a:rPr lang="en-IE" sz="2000" dirty="0" smtClean="0"/>
              <a:t>	- how it affects productivity, </a:t>
            </a:r>
            <a:r>
              <a:rPr lang="en-IE" sz="2000" dirty="0" err="1" smtClean="0"/>
              <a:t>presenteeism</a:t>
            </a:r>
            <a:r>
              <a:rPr lang="en-IE" sz="2000" dirty="0" smtClean="0"/>
              <a:t> and absenteeism, ultimately 	translating into economic development</a:t>
            </a:r>
          </a:p>
          <a:p>
            <a:r>
              <a:rPr lang="en-IE" sz="2000" dirty="0" smtClean="0"/>
              <a:t>	- may also help to reveal poorly understood impacts.</a:t>
            </a:r>
          </a:p>
          <a:p>
            <a:endParaRPr lang="en-IE" sz="2000" dirty="0" smtClean="0"/>
          </a:p>
          <a:p>
            <a:r>
              <a:rPr lang="en-IE" sz="2400" dirty="0" smtClean="0"/>
              <a:t>Capabilities approaches may thus assist in designing more effective interventions and in securing more investment and accountability by governments.</a:t>
            </a:r>
          </a:p>
          <a:p>
            <a:endParaRPr lang="en-IE" sz="2400" dirty="0" smtClean="0"/>
          </a:p>
          <a:p>
            <a:r>
              <a:rPr lang="en-IE" sz="2400" dirty="0" smtClean="0"/>
              <a:t>This project hopes to contribute towards an understanding of the utility of capabilities as a measurement of the impact of violence, and of change, and to develop tools which can be applied across multiple contexts.</a:t>
            </a:r>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8662" y="1079292"/>
            <a:ext cx="4961745" cy="1015663"/>
          </a:xfrm>
          <a:prstGeom prst="rect">
            <a:avLst/>
          </a:prstGeom>
          <a:noFill/>
        </p:spPr>
        <p:txBody>
          <a:bodyPr wrap="square" rtlCol="0">
            <a:spAutoFit/>
          </a:bodyPr>
          <a:lstStyle/>
          <a:p>
            <a:pPr algn="ctr"/>
            <a:r>
              <a:rPr lang="en-IE" dirty="0" smtClean="0"/>
              <a:t> </a:t>
            </a:r>
            <a:r>
              <a:rPr lang="en-IE" sz="6000" dirty="0" smtClean="0">
                <a:solidFill>
                  <a:schemeClr val="bg1"/>
                </a:solidFill>
              </a:rPr>
              <a:t>With thanks</a:t>
            </a:r>
            <a:endParaRPr lang="en-IE" sz="6000" dirty="0">
              <a:solidFill>
                <a:schemeClr val="bg1"/>
              </a:solidFill>
            </a:endParaRPr>
          </a:p>
        </p:txBody>
      </p:sp>
    </p:spTree>
    <p:extLst>
      <p:ext uri="{BB962C8B-B14F-4D97-AF65-F5344CB8AC3E}">
        <p14:creationId xmlns:p14="http://schemas.microsoft.com/office/powerpoint/2010/main" val="42067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About the project</a:t>
            </a:r>
            <a:endParaRPr lang="en-IE" dirty="0"/>
          </a:p>
        </p:txBody>
      </p:sp>
      <p:sp>
        <p:nvSpPr>
          <p:cNvPr id="3" name="Content Placeholder 2"/>
          <p:cNvSpPr>
            <a:spLocks noGrp="1"/>
          </p:cNvSpPr>
          <p:nvPr>
            <p:ph idx="1"/>
          </p:nvPr>
        </p:nvSpPr>
        <p:spPr/>
        <p:txBody>
          <a:bodyPr>
            <a:normAutofit/>
          </a:bodyPr>
          <a:lstStyle/>
          <a:p>
            <a:r>
              <a:rPr lang="en-IE" sz="2400" dirty="0" smtClean="0"/>
              <a:t>3</a:t>
            </a:r>
            <a:r>
              <a:rPr lang="en-IE" sz="2400" baseline="30000" dirty="0" smtClean="0"/>
              <a:t>rd</a:t>
            </a:r>
            <a:r>
              <a:rPr lang="en-IE" sz="2400" dirty="0" smtClean="0"/>
              <a:t> component of the What Works Programme: estimating the economic and social impacts of VAWG</a:t>
            </a:r>
          </a:p>
          <a:p>
            <a:r>
              <a:rPr lang="en-IE" sz="2400" dirty="0" smtClean="0"/>
              <a:t>Working in three countries :</a:t>
            </a:r>
          </a:p>
          <a:p>
            <a:pPr lvl="1"/>
            <a:r>
              <a:rPr lang="en-IE" sz="2000" dirty="0" smtClean="0"/>
              <a:t>South Sudan, </a:t>
            </a:r>
          </a:p>
          <a:p>
            <a:pPr lvl="1"/>
            <a:r>
              <a:rPr lang="en-IE" sz="2000" dirty="0" smtClean="0"/>
              <a:t>Pakistan,</a:t>
            </a:r>
          </a:p>
          <a:p>
            <a:pPr lvl="1"/>
            <a:r>
              <a:rPr lang="en-IE" sz="2000" dirty="0" smtClean="0"/>
              <a:t>Ghana.</a:t>
            </a:r>
          </a:p>
          <a:p>
            <a:r>
              <a:rPr lang="en-IE" sz="2400" dirty="0" smtClean="0"/>
              <a:t>Involves quantitative and qualitative approaches to establishing economic costs and social impacts</a:t>
            </a:r>
          </a:p>
          <a:p>
            <a:pPr lvl="1"/>
            <a:r>
              <a:rPr lang="en-IE" sz="2000" dirty="0" smtClean="0"/>
              <a:t>Quantitative surveys with households and women, employees  and business managers.</a:t>
            </a:r>
          </a:p>
          <a:p>
            <a:pPr lvl="1"/>
            <a:r>
              <a:rPr lang="en-IE" sz="2000" dirty="0" smtClean="0"/>
              <a:t>Qualitative in-depth interviews, with female survivors, Key informants and FGDs with community members. Pilot of BNIM interviews</a:t>
            </a:r>
          </a:p>
          <a:p>
            <a:pPr>
              <a:buNone/>
            </a:pPr>
            <a:endParaRPr lang="en-IE" dirty="0"/>
          </a:p>
        </p:txBody>
      </p:sp>
    </p:spTree>
    <p:extLst>
      <p:ext uri="{BB962C8B-B14F-4D97-AF65-F5344CB8AC3E}">
        <p14:creationId xmlns:p14="http://schemas.microsoft.com/office/powerpoint/2010/main" val="58327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Researching impacts of VAWG</a:t>
            </a:r>
            <a:endParaRPr lang="en-IE" dirty="0"/>
          </a:p>
        </p:txBody>
      </p:sp>
      <p:sp>
        <p:nvSpPr>
          <p:cNvPr id="4" name="Text Placeholder 3"/>
          <p:cNvSpPr>
            <a:spLocks noGrp="1"/>
          </p:cNvSpPr>
          <p:nvPr>
            <p:ph type="body" idx="1"/>
          </p:nvPr>
        </p:nvSpPr>
        <p:spPr/>
        <p:txBody>
          <a:bodyPr/>
          <a:lstStyle/>
          <a:p>
            <a:r>
              <a:rPr lang="en-IE" dirty="0" smtClean="0"/>
              <a:t>Gaps </a:t>
            </a:r>
            <a:endParaRPr lang="en-IE" dirty="0"/>
          </a:p>
        </p:txBody>
      </p:sp>
      <p:sp>
        <p:nvSpPr>
          <p:cNvPr id="3" name="Content Placeholder 2"/>
          <p:cNvSpPr>
            <a:spLocks noGrp="1"/>
          </p:cNvSpPr>
          <p:nvPr>
            <p:ph sz="half" idx="2"/>
          </p:nvPr>
        </p:nvSpPr>
        <p:spPr>
          <a:xfrm>
            <a:off x="457200" y="2174875"/>
            <a:ext cx="3395272" cy="3951288"/>
          </a:xfrm>
        </p:spPr>
        <p:txBody>
          <a:bodyPr>
            <a:normAutofit/>
          </a:bodyPr>
          <a:lstStyle/>
          <a:p>
            <a:r>
              <a:rPr lang="en-IE" dirty="0" smtClean="0"/>
              <a:t>How multiple experiences impact an individual across their life-course</a:t>
            </a:r>
          </a:p>
          <a:p>
            <a:r>
              <a:rPr lang="en-IE" dirty="0" smtClean="0"/>
              <a:t>How context (e.g. fragility, conflict, stability) mitigates or intensifies impacts</a:t>
            </a:r>
          </a:p>
          <a:p>
            <a:r>
              <a:rPr lang="en-IE" dirty="0" smtClean="0"/>
              <a:t>Community-level and State level impacts</a:t>
            </a:r>
          </a:p>
          <a:p>
            <a:endParaRPr lang="en-IE" dirty="0"/>
          </a:p>
        </p:txBody>
      </p:sp>
      <p:sp>
        <p:nvSpPr>
          <p:cNvPr id="7" name="TextBox 6"/>
          <p:cNvSpPr txBox="1"/>
          <p:nvPr/>
        </p:nvSpPr>
        <p:spPr>
          <a:xfrm>
            <a:off x="4497388" y="1535113"/>
            <a:ext cx="3177915" cy="830997"/>
          </a:xfrm>
          <a:prstGeom prst="rect">
            <a:avLst/>
          </a:prstGeom>
          <a:noFill/>
        </p:spPr>
        <p:txBody>
          <a:bodyPr wrap="square" rtlCol="0">
            <a:spAutoFit/>
          </a:bodyPr>
          <a:lstStyle/>
          <a:p>
            <a:r>
              <a:rPr lang="en-IE" sz="2400" b="1" dirty="0" smtClean="0"/>
              <a:t>Limitations of traditional approaches</a:t>
            </a:r>
            <a:endParaRPr lang="en-IE" sz="2400" b="1" dirty="0"/>
          </a:p>
        </p:txBody>
      </p:sp>
      <p:sp>
        <p:nvSpPr>
          <p:cNvPr id="8" name="TextBox 7"/>
          <p:cNvSpPr txBox="1"/>
          <p:nvPr/>
        </p:nvSpPr>
        <p:spPr>
          <a:xfrm>
            <a:off x="4497388" y="2340511"/>
            <a:ext cx="4189412" cy="3785652"/>
          </a:xfrm>
          <a:prstGeom prst="rect">
            <a:avLst/>
          </a:prstGeom>
          <a:noFill/>
        </p:spPr>
        <p:txBody>
          <a:bodyPr wrap="square" rtlCol="0">
            <a:spAutoFit/>
          </a:bodyPr>
          <a:lstStyle/>
          <a:p>
            <a:pPr>
              <a:buFont typeface="Arial" pitchFamily="34" charset="0"/>
              <a:buChar char="•"/>
            </a:pPr>
            <a:r>
              <a:rPr lang="en-IE" dirty="0" smtClean="0"/>
              <a:t> </a:t>
            </a:r>
            <a:r>
              <a:rPr lang="en-IE" sz="2400" dirty="0" smtClean="0"/>
              <a:t>overlooks role of choice and agency, particularly in quant. research</a:t>
            </a:r>
          </a:p>
          <a:p>
            <a:pPr>
              <a:buFont typeface="Arial" pitchFamily="34" charset="0"/>
              <a:buChar char="•"/>
            </a:pPr>
            <a:r>
              <a:rPr lang="en-IE" sz="2400" dirty="0" smtClean="0"/>
              <a:t> poor understanding of pathways through which VAWG results in known outcomes</a:t>
            </a:r>
          </a:p>
          <a:p>
            <a:pPr>
              <a:buFont typeface="Arial" pitchFamily="34" charset="0"/>
              <a:buChar char="•"/>
            </a:pPr>
            <a:r>
              <a:rPr lang="en-IE" sz="2400" dirty="0" smtClean="0"/>
              <a:t> who determines what are deemed negative impacts</a:t>
            </a:r>
          </a:p>
          <a:p>
            <a:pPr lvl="1">
              <a:buFont typeface="Arial" pitchFamily="34" charset="0"/>
              <a:buChar char="•"/>
            </a:pPr>
            <a:r>
              <a:rPr lang="en-IE" sz="2400" dirty="0" smtClean="0"/>
              <a:t>Relies on some normative concepts and assumptions</a:t>
            </a:r>
            <a:endParaRPr lang="en-IE" sz="2400" dirty="0"/>
          </a:p>
        </p:txBody>
      </p:sp>
    </p:spTree>
    <p:extLst>
      <p:ext uri="{BB962C8B-B14F-4D97-AF65-F5344CB8AC3E}">
        <p14:creationId xmlns:p14="http://schemas.microsoft.com/office/powerpoint/2010/main" val="3679217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extBox 1"/>
          <p:cNvSpPr txBox="1"/>
          <p:nvPr/>
        </p:nvSpPr>
        <p:spPr>
          <a:xfrm>
            <a:off x="884419" y="179882"/>
            <a:ext cx="7210269" cy="1015663"/>
          </a:xfrm>
          <a:prstGeom prst="rect">
            <a:avLst/>
          </a:prstGeom>
          <a:noFill/>
        </p:spPr>
        <p:txBody>
          <a:bodyPr wrap="square" rtlCol="0">
            <a:spAutoFit/>
          </a:bodyPr>
          <a:lstStyle/>
          <a:p>
            <a:r>
              <a:rPr lang="en-US" sz="2800" dirty="0" smtClean="0"/>
              <a:t>Conceptual Framework: pathways through which VAWG is translated to economic </a:t>
            </a:r>
            <a:r>
              <a:rPr lang="en-US" sz="3200" dirty="0" smtClean="0"/>
              <a:t>loss</a:t>
            </a:r>
            <a:endParaRPr lang="en-US" sz="3200" dirty="0"/>
          </a:p>
        </p:txBody>
      </p:sp>
      <p:graphicFrame>
        <p:nvGraphicFramePr>
          <p:cNvPr id="4" name="Object 3"/>
          <p:cNvGraphicFramePr>
            <a:graphicFrameLocks noChangeAspect="1"/>
          </p:cNvGraphicFramePr>
          <p:nvPr>
            <p:extLst/>
          </p:nvPr>
        </p:nvGraphicFramePr>
        <p:xfrm>
          <a:off x="619258" y="1232674"/>
          <a:ext cx="7679256" cy="5213096"/>
        </p:xfrm>
        <a:graphic>
          <a:graphicData uri="http://schemas.openxmlformats.org/presentationml/2006/ole">
            <mc:AlternateContent xmlns:mc="http://schemas.openxmlformats.org/markup-compatibility/2006">
              <mc:Choice xmlns:v="urn:schemas-microsoft-com:vml" Requires="v">
                <p:oleObj spid="_x0000_s2055" name="Document" r:id="rId4" imgW="6875280" imgH="4937040" progId="Word.Document.12">
                  <p:embed/>
                </p:oleObj>
              </mc:Choice>
              <mc:Fallback>
                <p:oleObj name="Document" r:id="rId4" imgW="6875280" imgH="4937040"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58" y="1232674"/>
                        <a:ext cx="7679256" cy="5213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7760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to address these limitations?</a:t>
            </a:r>
            <a:endParaRPr lang="en-IE" dirty="0"/>
          </a:p>
        </p:txBody>
      </p:sp>
      <p:sp>
        <p:nvSpPr>
          <p:cNvPr id="11" name="TextBox 10"/>
          <p:cNvSpPr txBox="1"/>
          <p:nvPr/>
        </p:nvSpPr>
        <p:spPr>
          <a:xfrm>
            <a:off x="457200" y="1214203"/>
            <a:ext cx="7652479" cy="4770537"/>
          </a:xfrm>
          <a:prstGeom prst="rect">
            <a:avLst/>
          </a:prstGeom>
          <a:noFill/>
        </p:spPr>
        <p:txBody>
          <a:bodyPr wrap="square" rtlCol="0">
            <a:spAutoFit/>
          </a:bodyPr>
          <a:lstStyle/>
          <a:p>
            <a:endParaRPr lang="en-IE" dirty="0" smtClean="0"/>
          </a:p>
          <a:p>
            <a:endParaRPr lang="en-IE" dirty="0" smtClean="0"/>
          </a:p>
          <a:p>
            <a:pPr>
              <a:buFont typeface="Arial" pitchFamily="34" charset="0"/>
              <a:buChar char="•"/>
            </a:pPr>
            <a:r>
              <a:rPr lang="en-IE" sz="2400" dirty="0" smtClean="0"/>
              <a:t>Capabilities approaches (e.g. </a:t>
            </a:r>
            <a:r>
              <a:rPr lang="en-IE" sz="2400" dirty="0" err="1" smtClean="0"/>
              <a:t>Sen</a:t>
            </a:r>
            <a:r>
              <a:rPr lang="en-IE" sz="2400" dirty="0" smtClean="0"/>
              <a:t>, Nussbaum, </a:t>
            </a:r>
            <a:r>
              <a:rPr lang="en-IE" sz="2400" dirty="0" err="1" smtClean="0"/>
              <a:t>Alkire</a:t>
            </a:r>
            <a:r>
              <a:rPr lang="en-IE" sz="2400" dirty="0" smtClean="0"/>
              <a:t>, etc.) offer an alternative…</a:t>
            </a:r>
          </a:p>
          <a:p>
            <a:pPr lvl="1">
              <a:buFont typeface="Arial" pitchFamily="34" charset="0"/>
              <a:buChar char="•"/>
            </a:pPr>
            <a:r>
              <a:rPr lang="en-IE" sz="2000" i="1" dirty="0" smtClean="0"/>
              <a:t>Individuals’ effective opportunities to undertake the actions and activities that they want to engage in are what matter. </a:t>
            </a:r>
          </a:p>
          <a:p>
            <a:pPr lvl="1"/>
            <a:endParaRPr lang="en-IE" sz="2000" i="1" dirty="0" smtClean="0"/>
          </a:p>
          <a:p>
            <a:pPr lvl="1">
              <a:buFont typeface="Arial" pitchFamily="34" charset="0"/>
              <a:buChar char="•"/>
            </a:pPr>
            <a:r>
              <a:rPr lang="en-IE" sz="2000" dirty="0" smtClean="0"/>
              <a:t>based on the premise that ‘social arrangements should be primarily evaluated according to the extent of freedom people have to promote or achieve </a:t>
            </a:r>
            <a:r>
              <a:rPr lang="en-IE" sz="2000" dirty="0" err="1" smtClean="0"/>
              <a:t>functionings</a:t>
            </a:r>
            <a:r>
              <a:rPr lang="en-IE" sz="2000" dirty="0" smtClean="0"/>
              <a:t> they value’</a:t>
            </a:r>
          </a:p>
          <a:p>
            <a:pPr lvl="1"/>
            <a:endParaRPr lang="en-IE" sz="2000" i="1" dirty="0" smtClean="0"/>
          </a:p>
          <a:p>
            <a:pPr lvl="1">
              <a:buFont typeface="Arial" pitchFamily="34" charset="0"/>
              <a:buChar char="•"/>
            </a:pPr>
            <a:r>
              <a:rPr lang="en-IE" sz="2000" dirty="0" smtClean="0"/>
              <a:t>Capabilities = opportunity to achieve these </a:t>
            </a:r>
            <a:r>
              <a:rPr lang="en-IE" sz="2000" dirty="0" err="1" smtClean="0"/>
              <a:t>functionings</a:t>
            </a:r>
            <a:r>
              <a:rPr lang="en-IE" sz="2000" dirty="0" smtClean="0"/>
              <a:t>. The combination of functions that the individual can </a:t>
            </a:r>
            <a:r>
              <a:rPr lang="en-IE" sz="2000" dirty="0" smtClean="0"/>
              <a:t>achieve</a:t>
            </a:r>
          </a:p>
          <a:p>
            <a:pPr lvl="1">
              <a:buFont typeface="Arial" pitchFamily="34" charset="0"/>
              <a:buChar char="•"/>
            </a:pPr>
            <a:endParaRPr lang="en-IE" sz="2000" dirty="0" smtClean="0"/>
          </a:p>
          <a:p>
            <a:pPr>
              <a:buFont typeface="Arial" pitchFamily="34" charset="0"/>
              <a:buChar char="•"/>
            </a:pPr>
            <a:r>
              <a:rPr lang="en-IE" sz="2000" dirty="0" smtClean="0"/>
              <a:t> not just a re-visioning of human rights frameworks….</a:t>
            </a:r>
            <a:endParaRPr lang="en-IE" sz="2000" dirty="0" smtClean="0"/>
          </a:p>
        </p:txBody>
      </p:sp>
    </p:spTree>
    <p:extLst>
      <p:ext uri="{BB962C8B-B14F-4D97-AF65-F5344CB8AC3E}">
        <p14:creationId xmlns:p14="http://schemas.microsoft.com/office/powerpoint/2010/main" val="3679217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Role of community/society…</a:t>
            </a:r>
            <a:endParaRPr lang="en-IE" dirty="0"/>
          </a:p>
        </p:txBody>
      </p:sp>
      <p:sp>
        <p:nvSpPr>
          <p:cNvPr id="11" name="TextBox 10"/>
          <p:cNvSpPr txBox="1"/>
          <p:nvPr/>
        </p:nvSpPr>
        <p:spPr>
          <a:xfrm>
            <a:off x="764498" y="1199213"/>
            <a:ext cx="7345181" cy="4955203"/>
          </a:xfrm>
          <a:prstGeom prst="rect">
            <a:avLst/>
          </a:prstGeom>
          <a:noFill/>
        </p:spPr>
        <p:txBody>
          <a:bodyPr wrap="square" rtlCol="0">
            <a:spAutoFit/>
          </a:bodyPr>
          <a:lstStyle/>
          <a:p>
            <a:endParaRPr lang="en-IE" dirty="0" smtClean="0"/>
          </a:p>
          <a:p>
            <a:pPr>
              <a:buFont typeface="Arial" pitchFamily="34" charset="0"/>
              <a:buChar char="•"/>
            </a:pPr>
            <a:r>
              <a:rPr lang="en-IE" sz="2000" dirty="0" smtClean="0"/>
              <a:t>Capabilities exist only within the web of social interactions of which communities, and community values and beliers, are an important element.</a:t>
            </a:r>
          </a:p>
          <a:p>
            <a:pPr>
              <a:buFont typeface="Arial" pitchFamily="34" charset="0"/>
              <a:buChar char="•"/>
            </a:pPr>
            <a:endParaRPr lang="en-IE" sz="2000" dirty="0" smtClean="0"/>
          </a:p>
          <a:p>
            <a:pPr>
              <a:buFont typeface="Arial" pitchFamily="34" charset="0"/>
              <a:buChar char="•"/>
            </a:pPr>
            <a:r>
              <a:rPr lang="en-IE" sz="2000" dirty="0" smtClean="0"/>
              <a:t>Individuals’ capabilities (their ability to exercise their freedom to achieve certain </a:t>
            </a:r>
            <a:r>
              <a:rPr lang="en-IE" sz="2000" dirty="0" err="1" smtClean="0"/>
              <a:t>functionings</a:t>
            </a:r>
            <a:r>
              <a:rPr lang="en-IE" sz="2000" dirty="0" smtClean="0"/>
              <a:t>) depend on social norms and the role of others:</a:t>
            </a:r>
          </a:p>
          <a:p>
            <a:pPr lvl="1">
              <a:buFont typeface="Arial" pitchFamily="34" charset="0"/>
              <a:buChar char="•"/>
            </a:pPr>
            <a:r>
              <a:rPr lang="en-IE" sz="2000" dirty="0" smtClean="0"/>
              <a:t> variations in non-personal resources</a:t>
            </a:r>
          </a:p>
          <a:p>
            <a:pPr lvl="1">
              <a:buFont typeface="Arial" pitchFamily="34" charset="0"/>
              <a:buChar char="•"/>
            </a:pPr>
            <a:r>
              <a:rPr lang="en-IE" sz="2000" dirty="0" smtClean="0"/>
              <a:t>Environmental diversities</a:t>
            </a:r>
          </a:p>
          <a:p>
            <a:pPr lvl="1">
              <a:buFont typeface="Arial" pitchFamily="34" charset="0"/>
              <a:buChar char="•"/>
            </a:pPr>
            <a:r>
              <a:rPr lang="en-IE" sz="2000" dirty="0" smtClean="0"/>
              <a:t>Different relevant positions vis-à-vis others (</a:t>
            </a:r>
            <a:r>
              <a:rPr lang="en-IE" sz="2000" dirty="0" err="1" smtClean="0"/>
              <a:t>Sen</a:t>
            </a:r>
            <a:r>
              <a:rPr lang="en-IE" sz="2000" dirty="0" smtClean="0"/>
              <a:t>, 2005)</a:t>
            </a:r>
          </a:p>
          <a:p>
            <a:pPr lvl="1">
              <a:buFont typeface="Arial" pitchFamily="34" charset="0"/>
              <a:buChar char="•"/>
            </a:pPr>
            <a:endParaRPr lang="en-IE" sz="2000" dirty="0" smtClean="0"/>
          </a:p>
          <a:p>
            <a:pPr>
              <a:buFont typeface="Arial" pitchFamily="34" charset="0"/>
              <a:buChar char="•"/>
            </a:pPr>
            <a:r>
              <a:rPr lang="en-IE" sz="2000" dirty="0" smtClean="0"/>
              <a:t> Therefore, the role of community cohesion also significant for understanding how violence against women and girls impacts on capabilities and vice versa.</a:t>
            </a:r>
          </a:p>
          <a:p>
            <a:endParaRPr lang="en-IE" dirty="0" smtClean="0"/>
          </a:p>
        </p:txBody>
      </p:sp>
    </p:spTree>
    <p:extLst>
      <p:ext uri="{BB962C8B-B14F-4D97-AF65-F5344CB8AC3E}">
        <p14:creationId xmlns:p14="http://schemas.microsoft.com/office/powerpoint/2010/main" val="3679217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E" dirty="0" smtClean="0"/>
              <a:t>Applying capabilities approaches to measuring the impact of VAWG in development contexts</a:t>
            </a:r>
            <a:endParaRPr lang="en-IE" dirty="0"/>
          </a:p>
        </p:txBody>
      </p:sp>
      <p:sp>
        <p:nvSpPr>
          <p:cNvPr id="7" name="TextBox 6"/>
          <p:cNvSpPr txBox="1"/>
          <p:nvPr/>
        </p:nvSpPr>
        <p:spPr>
          <a:xfrm>
            <a:off x="457200" y="1948721"/>
            <a:ext cx="8229600" cy="4616648"/>
          </a:xfrm>
          <a:prstGeom prst="rect">
            <a:avLst/>
          </a:prstGeom>
          <a:noFill/>
        </p:spPr>
        <p:txBody>
          <a:bodyPr wrap="square" rtlCol="0">
            <a:spAutoFit/>
          </a:bodyPr>
          <a:lstStyle/>
          <a:p>
            <a:r>
              <a:rPr lang="en-IE" sz="2400" b="1" dirty="0" smtClean="0"/>
              <a:t>Despite increased recognition of the importance of the capabilities approach in development (e.g. UNDP), tools and measures to assess capabilities are under-developed</a:t>
            </a:r>
          </a:p>
          <a:p>
            <a:endParaRPr lang="en-IE" sz="2400" b="1" dirty="0" smtClean="0"/>
          </a:p>
          <a:p>
            <a:r>
              <a:rPr lang="en-IE" sz="2400" b="1" dirty="0" smtClean="0"/>
              <a:t>First step: </a:t>
            </a:r>
            <a:r>
              <a:rPr lang="en-IE" sz="2400" dirty="0" smtClean="0"/>
              <a:t>which capabilities?</a:t>
            </a:r>
          </a:p>
          <a:p>
            <a:pPr lvl="1">
              <a:buFont typeface="Arial" pitchFamily="34" charset="0"/>
              <a:buChar char="•"/>
            </a:pPr>
            <a:r>
              <a:rPr lang="en-IE" sz="2400" dirty="0" smtClean="0"/>
              <a:t>	</a:t>
            </a:r>
            <a:r>
              <a:rPr lang="en-IE" sz="2400" dirty="0" smtClean="0"/>
              <a:t>Universal or culturally specific?</a:t>
            </a:r>
          </a:p>
          <a:p>
            <a:pPr lvl="1">
              <a:buFont typeface="Arial" pitchFamily="34" charset="0"/>
              <a:buChar char="•"/>
            </a:pPr>
            <a:r>
              <a:rPr lang="en-IE" sz="2400" dirty="0"/>
              <a:t> </a:t>
            </a:r>
            <a:r>
              <a:rPr lang="en-IE" sz="2400" dirty="0" smtClean="0"/>
              <a:t>	Links to community cohesion</a:t>
            </a:r>
          </a:p>
          <a:p>
            <a:pPr marL="800100" lvl="1" indent="-342900">
              <a:buFont typeface="Arial" panose="020B0604020202020204" pitchFamily="34" charset="0"/>
              <a:buChar char="•"/>
            </a:pPr>
            <a:r>
              <a:rPr lang="en-IE" sz="2400" dirty="0" smtClean="0"/>
              <a:t>		</a:t>
            </a:r>
            <a:r>
              <a:rPr lang="en-IE" sz="2400" dirty="0" smtClean="0"/>
              <a:t>Adapted </a:t>
            </a:r>
            <a:r>
              <a:rPr lang="en-IE" sz="2400" dirty="0" smtClean="0"/>
              <a:t>questions drawn from community cohesion measures to understand how capabilities mediate </a:t>
            </a:r>
            <a:r>
              <a:rPr lang="en-IE" sz="2400" dirty="0" smtClean="0"/>
              <a:t>between </a:t>
            </a:r>
            <a:r>
              <a:rPr lang="en-IE" sz="2400" dirty="0" smtClean="0"/>
              <a:t>individual and community/society </a:t>
            </a:r>
            <a:r>
              <a:rPr lang="en-IE" sz="2400" dirty="0" smtClean="0"/>
              <a:t>impacts</a:t>
            </a:r>
          </a:p>
          <a:p>
            <a:endParaRPr lang="en-IE" dirty="0" smtClean="0"/>
          </a:p>
          <a:p>
            <a:endParaRPr lang="en-IE" dirty="0" smtClean="0"/>
          </a:p>
          <a:p>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27" y="468601"/>
            <a:ext cx="8229600" cy="1143000"/>
          </a:xfrm>
        </p:spPr>
        <p:txBody>
          <a:bodyPr>
            <a:normAutofit/>
          </a:bodyPr>
          <a:lstStyle/>
          <a:p>
            <a:r>
              <a:rPr lang="en-IE" dirty="0" smtClean="0"/>
              <a:t>Domains of Analysis/</a:t>
            </a:r>
            <a:r>
              <a:rPr lang="en-IE" dirty="0" err="1" smtClean="0"/>
              <a:t>Functionings</a:t>
            </a:r>
            <a:r>
              <a:rPr lang="en-IE" dirty="0" smtClean="0"/>
              <a:t>…</a:t>
            </a:r>
            <a:endParaRPr lang="en-IE" dirty="0"/>
          </a:p>
        </p:txBody>
      </p:sp>
      <p:sp>
        <p:nvSpPr>
          <p:cNvPr id="21505" name="Rectangle 1"/>
          <p:cNvSpPr>
            <a:spLocks noChangeArrowheads="1"/>
          </p:cNvSpPr>
          <p:nvPr/>
        </p:nvSpPr>
        <p:spPr bwMode="auto">
          <a:xfrm>
            <a:off x="0" y="1873211"/>
            <a:ext cx="4137285" cy="6971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lang="en-IE" sz="2200" b="1" dirty="0" smtClean="0">
                <a:latin typeface="Calibri" pitchFamily="34" charset="0"/>
                <a:ea typeface="Calibri" pitchFamily="34" charset="0"/>
                <a:cs typeface="Times New Roman" pitchFamily="18" charset="0"/>
              </a:rPr>
              <a:t>C</a:t>
            </a:r>
            <a:r>
              <a:rPr kumimoji="0" lang="en-IE"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ommunity level</a:t>
            </a:r>
            <a:endParaRPr kumimoji="0" lang="en-IE" sz="2200" b="1"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Safety</a:t>
            </a:r>
            <a:endParaRPr kumimoji="0" lang="en-IE" sz="1600" b="0" i="0" u="none" strike="noStrike" cap="none" normalizeH="0" baseline="0" dirty="0" smtClean="0">
              <a:ln>
                <a:noFill/>
              </a:ln>
              <a:solidFill>
                <a:schemeClr val="tx1"/>
              </a:solidFill>
              <a:effectLst/>
              <a:latin typeface="Arial" pitchFamily="34" charset="0"/>
            </a:endParaRPr>
          </a:p>
          <a:p>
            <a:pPr marL="0" marR="0" lvl="0" indent="1800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Sense of safety</a:t>
            </a:r>
            <a:endParaRPr kumimoji="0" lang="en-IE" sz="1600" b="0" i="0" u="none" strike="noStrike" cap="none" normalizeH="0" baseline="0" dirty="0" smtClean="0">
              <a:ln>
                <a:noFill/>
              </a:ln>
              <a:solidFill>
                <a:schemeClr val="tx1"/>
              </a:solidFill>
              <a:effectLst/>
              <a:latin typeface="Arial" pitchFamily="34" charset="0"/>
            </a:endParaRPr>
          </a:p>
          <a:p>
            <a:pPr marL="0" marR="0" lvl="0" indent="1800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Presence of conflict</a:t>
            </a:r>
            <a:endParaRPr kumimoji="0" lang="en-IE"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Inclusion</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accessing to services</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IE" sz="1600" dirty="0" smtClean="0">
                <a:latin typeface="Calibri" pitchFamily="34" charset="0"/>
                <a:ea typeface="Calibri" pitchFamily="34" charset="0"/>
                <a:cs typeface="Times New Roman" pitchFamily="18" charset="0"/>
              </a:rPr>
              <a:t>Sense of </a:t>
            </a: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belonging</a:t>
            </a:r>
            <a:endParaRPr kumimoji="0" lang="en-IE"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Participation</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Volunteering</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Political participation</a:t>
            </a:r>
            <a:endParaRPr kumimoji="0" lang="en-IE"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Community organisation/management</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IE" sz="1600" dirty="0" smtClean="0">
                <a:latin typeface="Calibri" pitchFamily="34" charset="0"/>
                <a:ea typeface="Calibri" pitchFamily="34" charset="0"/>
                <a:cs typeface="Times New Roman" pitchFamily="18" charset="0"/>
              </a:rPr>
              <a:t>Access to p</a:t>
            </a: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ublic goods</a:t>
            </a:r>
            <a:endParaRPr kumimoji="0" lang="en-IE"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Community trust</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Trust in authorities and neighbours</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Reciprocity</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Fear of crime</a:t>
            </a:r>
            <a:endParaRPr kumimoji="0" lang="en-IE" sz="1600" b="0" i="0" u="none" strike="noStrike" cap="none" normalizeH="0" baseline="0" dirty="0" smtClean="0">
              <a:ln>
                <a:noFill/>
              </a:ln>
              <a:solidFill>
                <a:schemeClr val="tx1"/>
              </a:solidFill>
              <a:effectLst/>
              <a:latin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en-IE"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Social networks</a:t>
            </a:r>
            <a:r>
              <a:rPr kumimoji="0" lang="en-I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size and quality</a:t>
            </a:r>
            <a:endParaRPr kumimoji="0" lang="en-IE"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I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IE" sz="11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I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I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I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IE" sz="14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4137285" y="1776292"/>
            <a:ext cx="5006715" cy="5170646"/>
          </a:xfrm>
          <a:prstGeom prst="rect">
            <a:avLst/>
          </a:prstGeom>
          <a:noFill/>
        </p:spPr>
        <p:txBody>
          <a:bodyPr wrap="square" rtlCol="0">
            <a:spAutoFit/>
          </a:bodyPr>
          <a:lstStyle/>
          <a:p>
            <a:pPr lvl="0" defTabSz="914400" eaLnBrk="0" fontAlgn="base" hangingPunct="0">
              <a:spcBef>
                <a:spcPct val="0"/>
              </a:spcBef>
              <a:spcAft>
                <a:spcPct val="0"/>
              </a:spcAft>
            </a:pPr>
            <a:r>
              <a:rPr lang="en-IE" sz="2400" b="1" dirty="0" smtClean="0">
                <a:latin typeface="Calibri" pitchFamily="34" charset="0"/>
                <a:ea typeface="Calibri" pitchFamily="34" charset="0"/>
                <a:cs typeface="Times New Roman" pitchFamily="18" charset="0"/>
              </a:rPr>
              <a:t>Individual level</a:t>
            </a:r>
            <a:endParaRPr lang="en-IE" dirty="0" smtClean="0">
              <a:latin typeface="Arial" pitchFamily="34" charset="0"/>
            </a:endParaRPr>
          </a:p>
          <a:p>
            <a:pPr lvl="0" defTabSz="914400" eaLnBrk="0" fontAlgn="base" hangingPunct="0">
              <a:spcBef>
                <a:spcPct val="0"/>
              </a:spcBef>
              <a:spcAft>
                <a:spcPct val="0"/>
              </a:spcAft>
            </a:pPr>
            <a:r>
              <a:rPr lang="en-IE" b="1" dirty="0" smtClean="0">
                <a:latin typeface="Calibri" pitchFamily="34" charset="0"/>
                <a:ea typeface="Calibri" pitchFamily="34" charset="0"/>
                <a:cs typeface="Calibri" pitchFamily="34" charset="0"/>
              </a:rPr>
              <a:t>Agency and efficacy</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Including control over decisions</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a:t>
            </a:r>
            <a:r>
              <a:rPr lang="en-IE" b="1" dirty="0" smtClean="0">
                <a:latin typeface="Calibri" pitchFamily="34" charset="0"/>
                <a:ea typeface="Calibri" pitchFamily="34" charset="0"/>
                <a:cs typeface="Calibri" pitchFamily="34" charset="0"/>
              </a:rPr>
              <a:t>Health &amp; Security </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Access to health services, 	contraception </a:t>
            </a:r>
            <a:r>
              <a:rPr lang="en-IE" dirty="0" err="1" smtClean="0">
                <a:latin typeface="Calibri" pitchFamily="34" charset="0"/>
                <a:ea typeface="Calibri" pitchFamily="34" charset="0"/>
                <a:cs typeface="Calibri" pitchFamily="34" charset="0"/>
              </a:rPr>
              <a:t>ect</a:t>
            </a:r>
            <a:r>
              <a:rPr lang="en-IE" dirty="0" smtClean="0">
                <a:latin typeface="Calibri" pitchFamily="34" charset="0"/>
                <a:ea typeface="Calibri" pitchFamily="34" charset="0"/>
                <a:cs typeface="Calibri" pitchFamily="34" charset="0"/>
              </a:rPr>
              <a:t>.</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Sense of security</a:t>
            </a:r>
            <a:endParaRPr lang="en-IE" dirty="0" smtClean="0">
              <a:latin typeface="Arial" pitchFamily="34" charset="0"/>
            </a:endParaRPr>
          </a:p>
          <a:p>
            <a:pPr lvl="0" defTabSz="914400" eaLnBrk="0" fontAlgn="base" hangingPunct="0">
              <a:spcBef>
                <a:spcPct val="0"/>
              </a:spcBef>
              <a:spcAft>
                <a:spcPct val="0"/>
              </a:spcAft>
            </a:pPr>
            <a:r>
              <a:rPr lang="en-IE" b="1" dirty="0" smtClean="0">
                <a:latin typeface="Calibri" pitchFamily="34" charset="0"/>
                <a:ea typeface="Calibri" pitchFamily="34" charset="0"/>
                <a:cs typeface="Calibri" pitchFamily="34" charset="0"/>
              </a:rPr>
              <a:t>Knowledge and understanding</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Knowledge of help services, clubs, 	societies etc.</a:t>
            </a:r>
            <a:endParaRPr lang="en-IE" dirty="0" smtClean="0">
              <a:latin typeface="Arial" pitchFamily="34" charset="0"/>
            </a:endParaRPr>
          </a:p>
          <a:p>
            <a:pPr lvl="0" defTabSz="914400" eaLnBrk="0" fontAlgn="base" hangingPunct="0">
              <a:spcBef>
                <a:spcPct val="0"/>
              </a:spcBef>
              <a:spcAft>
                <a:spcPct val="0"/>
              </a:spcAft>
            </a:pPr>
            <a:r>
              <a:rPr lang="en-IE" b="1" dirty="0" smtClean="0">
                <a:latin typeface="Calibri" pitchFamily="34" charset="0"/>
                <a:ea typeface="Calibri" pitchFamily="34" charset="0"/>
                <a:cs typeface="Calibri" pitchFamily="34" charset="0"/>
              </a:rPr>
              <a:t>Social connections</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Family, friends, size of networks, 	quality of networks, reciprocity and 	helping</a:t>
            </a:r>
            <a:endParaRPr lang="en-IE" dirty="0" smtClean="0">
              <a:latin typeface="Arial" pitchFamily="34" charset="0"/>
            </a:endParaRPr>
          </a:p>
          <a:p>
            <a:pPr lvl="0" defTabSz="914400" eaLnBrk="0" fontAlgn="base" hangingPunct="0">
              <a:spcBef>
                <a:spcPct val="0"/>
              </a:spcBef>
              <a:spcAft>
                <a:spcPct val="0"/>
              </a:spcAft>
            </a:pPr>
            <a:r>
              <a:rPr lang="en-IE" b="1" dirty="0" smtClean="0">
                <a:latin typeface="Calibri" pitchFamily="34" charset="0"/>
                <a:ea typeface="Calibri" pitchFamily="34" charset="0"/>
                <a:cs typeface="Calibri" pitchFamily="34" charset="0"/>
              </a:rPr>
              <a:t>PARTICIPATION</a:t>
            </a:r>
            <a:endParaRPr lang="en-IE" dirty="0" smtClean="0">
              <a:latin typeface="Arial" pitchFamily="34" charset="0"/>
            </a:endParaRPr>
          </a:p>
          <a:p>
            <a:pPr lvl="0" defTabSz="914400" eaLnBrk="0" fontAlgn="base" hangingPunct="0">
              <a:spcBef>
                <a:spcPct val="0"/>
              </a:spcBef>
              <a:spcAft>
                <a:spcPct val="0"/>
              </a:spcAft>
            </a:pPr>
            <a:r>
              <a:rPr lang="en-IE" dirty="0" smtClean="0">
                <a:latin typeface="Calibri" pitchFamily="34" charset="0"/>
                <a:ea typeface="Calibri" pitchFamily="34" charset="0"/>
                <a:cs typeface="Calibri" pitchFamily="34" charset="0"/>
              </a:rPr>
              <a:t> 	democratic practice, involvement in 	clubs, empowerment, self-determination </a:t>
            </a:r>
            <a:endParaRPr lang="en-IE" dirty="0" smtClean="0">
              <a:latin typeface="Arial" pitchFamily="34" charset="0"/>
            </a:endParaRPr>
          </a:p>
          <a:p>
            <a:pPr lvl="0" defTabSz="914400" eaLnBrk="0" fontAlgn="base" hangingPunct="0">
              <a:spcBef>
                <a:spcPct val="0"/>
              </a:spcBef>
              <a:spcAft>
                <a:spcPct val="0"/>
              </a:spcAft>
            </a:pPr>
            <a:r>
              <a:rPr lang="en-IE" b="1" dirty="0" smtClean="0">
                <a:latin typeface="Calibri" pitchFamily="34" charset="0"/>
                <a:ea typeface="Calibri" pitchFamily="34" charset="0"/>
                <a:cs typeface="Calibri" pitchFamily="34" charset="0"/>
              </a:rPr>
              <a:t>Emotional well-being</a:t>
            </a:r>
            <a:endParaRPr lang="en-IE" dirty="0" smtClean="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AFC3">
            <a:alpha val="51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E" dirty="0" smtClean="0"/>
              <a:t>Applying capabilities approaches to measuring the impact of VAWG in development contexts</a:t>
            </a:r>
            <a:endParaRPr lang="en-IE" dirty="0"/>
          </a:p>
        </p:txBody>
      </p:sp>
      <p:sp>
        <p:nvSpPr>
          <p:cNvPr id="7" name="TextBox 6"/>
          <p:cNvSpPr txBox="1"/>
          <p:nvPr/>
        </p:nvSpPr>
        <p:spPr>
          <a:xfrm>
            <a:off x="457200" y="2158584"/>
            <a:ext cx="8229600" cy="3662541"/>
          </a:xfrm>
          <a:prstGeom prst="rect">
            <a:avLst/>
          </a:prstGeom>
          <a:noFill/>
        </p:spPr>
        <p:txBody>
          <a:bodyPr wrap="square" rtlCol="0">
            <a:spAutoFit/>
          </a:bodyPr>
          <a:lstStyle/>
          <a:p>
            <a:r>
              <a:rPr lang="en-IE" sz="2000" dirty="0" smtClean="0"/>
              <a:t>First step: which capabilities?</a:t>
            </a:r>
          </a:p>
          <a:p>
            <a:r>
              <a:rPr lang="en-IE" sz="2000" dirty="0" smtClean="0"/>
              <a:t>	</a:t>
            </a:r>
            <a:endParaRPr lang="en-IE" dirty="0" smtClean="0"/>
          </a:p>
          <a:p>
            <a:endParaRPr lang="en-IE" dirty="0" smtClean="0"/>
          </a:p>
          <a:p>
            <a:r>
              <a:rPr lang="en-IE" sz="2400" b="1" dirty="0" smtClean="0"/>
              <a:t>Second Step: </a:t>
            </a:r>
            <a:r>
              <a:rPr lang="en-IE" sz="2400" dirty="0" smtClean="0"/>
              <a:t>designing tools to adequately account for capabilities.</a:t>
            </a:r>
          </a:p>
          <a:p>
            <a:r>
              <a:rPr lang="en-IE" sz="2400" b="1" dirty="0" smtClean="0"/>
              <a:t>	- </a:t>
            </a:r>
            <a:r>
              <a:rPr lang="en-IE" sz="2400" dirty="0" smtClean="0"/>
              <a:t>need to not only recognise barriers to achieving functions, but understand these barriers.</a:t>
            </a:r>
          </a:p>
          <a:p>
            <a:r>
              <a:rPr lang="en-IE" sz="2400" dirty="0" smtClean="0"/>
              <a:t>	- scales that recognise the ‘sets’ of capabilities.</a:t>
            </a:r>
          </a:p>
          <a:p>
            <a:endParaRPr lang="en-IE" dirty="0" smtClean="0"/>
          </a:p>
          <a:p>
            <a:endParaRPr lang="en-IE" dirty="0" smtClean="0"/>
          </a:p>
          <a:p>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5431</TotalTime>
  <Words>1350</Words>
  <Application>Microsoft Office PowerPoint</Application>
  <PresentationFormat>On-screen Show (4:3)</PresentationFormat>
  <Paragraphs>206</Paragraphs>
  <Slides>14</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Office Theme</vt:lpstr>
      <vt:lpstr>Document</vt:lpstr>
      <vt:lpstr>PowerPoint Presentation</vt:lpstr>
      <vt:lpstr>About the project</vt:lpstr>
      <vt:lpstr>Researching impacts of VAWG</vt:lpstr>
      <vt:lpstr>PowerPoint Presentation</vt:lpstr>
      <vt:lpstr>How to address these limitations?</vt:lpstr>
      <vt:lpstr>Role of community/society…</vt:lpstr>
      <vt:lpstr>Applying capabilities approaches to measuring the impact of VAWG in development contexts</vt:lpstr>
      <vt:lpstr>Domains of Analysis/Functionings…</vt:lpstr>
      <vt:lpstr>Applying capabilities approaches to measuring the impact of VAWG in development contexts</vt:lpstr>
      <vt:lpstr>e.g. sample questions to access role of capabilities in determining impact…</vt:lpstr>
      <vt:lpstr>Sample questions to access role of capabilities in determining impact…</vt:lpstr>
      <vt:lpstr>Applying capabilities approaches to measuring the impact of VAWG in development contexts</vt:lpstr>
      <vt:lpstr>Potential…</vt:lpstr>
      <vt:lpstr>PowerPoint Presentation</vt:lpstr>
    </vt:vector>
  </TitlesOfParts>
  <Manager/>
  <Company>ISUPPLY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dc:creator>
  <cp:keywords/>
  <dc:description/>
  <cp:lastModifiedBy>stacey Scriver</cp:lastModifiedBy>
  <cp:revision>44</cp:revision>
  <dcterms:created xsi:type="dcterms:W3CDTF">2015-01-27T15:35:06Z</dcterms:created>
  <dcterms:modified xsi:type="dcterms:W3CDTF">2015-11-20T07:49:46Z</dcterms:modified>
  <cp:category/>
</cp:coreProperties>
</file>