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Lst>
  <p:notesMasterIdLst>
    <p:notesMasterId r:id="rId16"/>
  </p:notesMasterIdLst>
  <p:sldIdLst>
    <p:sldId id="257" r:id="rId3"/>
    <p:sldId id="258" r:id="rId4"/>
    <p:sldId id="259" r:id="rId5"/>
    <p:sldId id="269" r:id="rId6"/>
    <p:sldId id="260" r:id="rId7"/>
    <p:sldId id="273" r:id="rId8"/>
    <p:sldId id="276" r:id="rId9"/>
    <p:sldId id="271" r:id="rId10"/>
    <p:sldId id="275" r:id="rId11"/>
    <p:sldId id="280" r:id="rId12"/>
    <p:sldId id="279" r:id="rId13"/>
    <p:sldId id="27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vely Amin"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0" autoAdjust="0"/>
  </p:normalViewPr>
  <p:slideViewPr>
    <p:cSldViewPr>
      <p:cViewPr>
        <p:scale>
          <a:sx n="51" d="100"/>
          <a:sy n="51" d="100"/>
        </p:scale>
        <p:origin x="-1704" y="-10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C909F-DEB8-4562-B10B-D46E70B62175}" type="datetimeFigureOut">
              <a:rPr lang="en-IE" smtClean="0"/>
              <a:t>07/12/2015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AC87E-26A0-4CF6-9304-3FC813B02F8B}" type="slidenum">
              <a:rPr lang="en-IE" smtClean="0"/>
              <a:t>‹#›</a:t>
            </a:fld>
            <a:endParaRPr lang="en-IE"/>
          </a:p>
        </p:txBody>
      </p:sp>
    </p:spTree>
    <p:extLst>
      <p:ext uri="{BB962C8B-B14F-4D97-AF65-F5344CB8AC3E}">
        <p14:creationId xmlns:p14="http://schemas.microsoft.com/office/powerpoint/2010/main" val="332474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1953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rgbClr val="000000"/>
                </a:solidFill>
                <a:effectLst/>
                <a:latin typeface="Perpetua" panose="02020502060401020303" pitchFamily="18" charset="0"/>
              </a:rPr>
              <a:t>Evolution of Coverage</a:t>
            </a:r>
          </a:p>
          <a:p>
            <a:pPr lvl="0" algn="just" eaLnBrk="0" fontAlgn="base" hangingPunct="0">
              <a:spcBef>
                <a:spcPct val="0"/>
              </a:spcBef>
              <a:spcAft>
                <a:spcPct val="0"/>
              </a:spcAft>
            </a:pPr>
            <a:r>
              <a:rPr kumimoji="0" lang="en-GB" altLang="en-US" sz="1200" b="0" i="0" u="none" strike="noStrike" cap="none" normalizeH="0" baseline="0" dirty="0" smtClean="0">
                <a:ln>
                  <a:noFill/>
                </a:ln>
                <a:solidFill>
                  <a:srgbClr val="000000"/>
                </a:solidFill>
                <a:effectLst/>
                <a:latin typeface="Perpetua" panose="02020502060401020303" pitchFamily="18" charset="0"/>
              </a:rPr>
              <a:t>The CMN encourages CMAM programmes to track coverage periodically. It has recently developed guidelines for follow-up assessments, which are a simpler version of the full assessments conducted as a baseline. The graph below shows coverage evolution for 33 CMAM programmes that have conducted two or more coverage assessments. The most recent coverage estimate is represented by circles, whose colour indicates either an increase or a decrease in the rate of coverage across time. </a:t>
            </a:r>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38763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N=365 Country =12 , SEQUEAC=?</a:t>
            </a:r>
            <a:endParaRPr lang="en-US"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271190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cap="none" normalizeH="0" baseline="0" dirty="0" smtClean="0">
              <a:ln>
                <a:noFill/>
              </a:ln>
              <a:solidFill>
                <a:srgbClr val="000000"/>
              </a:solidFill>
              <a:effectLst/>
              <a:latin typeface="Perpetua" panose="02020502060401020303" pitchFamily="18" charset="0"/>
            </a:endParaRPr>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78176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Source:  http://www.coverage-monitoring.org/training-centre/</a:t>
            </a:r>
            <a:endParaRPr lang="en-IE"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55449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900" b="0" i="0" u="none" strike="noStrike" kern="1200" baseline="0" dirty="0" smtClean="0">
                <a:solidFill>
                  <a:schemeClr val="tx1"/>
                </a:solidFill>
                <a:latin typeface="+mn-lt"/>
                <a:ea typeface="+mn-ea"/>
                <a:cs typeface="+mn-cs"/>
              </a:rPr>
              <a:t>Estimated number of children at any given time are severely  wasted (SAM) 17 million, moderately wasted  (MAM) 34 million. Case-load reached by </a:t>
            </a:r>
            <a:r>
              <a:rPr lang="en-IE" sz="900" b="0" i="0" u="none" strike="noStrike" kern="1200" baseline="0" dirty="0" err="1" smtClean="0">
                <a:solidFill>
                  <a:schemeClr val="tx1"/>
                </a:solidFill>
                <a:latin typeface="+mn-lt"/>
                <a:ea typeface="+mn-ea"/>
                <a:cs typeface="+mn-cs"/>
              </a:rPr>
              <a:t>prog</a:t>
            </a:r>
            <a:r>
              <a:rPr lang="en-IE" sz="900" b="0" i="0" u="none" strike="noStrike" kern="1200" baseline="0" dirty="0" smtClean="0">
                <a:solidFill>
                  <a:schemeClr val="tx1"/>
                </a:solidFill>
                <a:latin typeface="+mn-lt"/>
                <a:ea typeface="+mn-ea"/>
                <a:cs typeface="+mn-cs"/>
              </a:rPr>
              <a:t>. SAM 2.6 million  (&lt;15%)  MAM 4.6 million (&lt;13.5%).</a:t>
            </a:r>
          </a:p>
          <a:p>
            <a:endParaRPr lang="en-US" sz="1000" b="0" i="0" u="none" strike="noStrike" kern="1200" baseline="0" dirty="0" smtClean="0">
              <a:solidFill>
                <a:schemeClr val="tx1"/>
              </a:solidFill>
              <a:latin typeface="+mn-lt"/>
              <a:ea typeface="+mn-ea"/>
              <a:cs typeface="+mn-cs"/>
            </a:endParaRPr>
          </a:p>
          <a:p>
            <a:r>
              <a:rPr lang="en-IE" sz="1000" b="0" i="0" u="none" strike="noStrike" kern="1200" baseline="0" dirty="0" smtClean="0">
                <a:solidFill>
                  <a:schemeClr val="tx1"/>
                </a:solidFill>
                <a:latin typeface="+mn-lt"/>
                <a:ea typeface="+mn-ea"/>
                <a:cs typeface="+mn-cs"/>
              </a:rPr>
              <a:t>Source: </a:t>
            </a:r>
            <a:r>
              <a:rPr lang="en-IE" sz="500" b="0" i="0" u="none" strike="noStrike" kern="1200" baseline="0" dirty="0" smtClean="0">
                <a:solidFill>
                  <a:schemeClr val="tx1"/>
                </a:solidFill>
                <a:latin typeface="+mn-lt"/>
                <a:ea typeface="+mn-ea"/>
                <a:cs typeface="+mn-cs"/>
              </a:rPr>
              <a:t>World Health Organization. Global database on Child Growth and Malnutrition. 2012 Joint child malnutrition estimates – levels and trends. UNICEF-WHO-The World Bank project. Geneva: World Health Organization; 2012 (http://www.who.int/nutgrowthdb/estimates2012/en/, accessed 8 October 2014).</a:t>
            </a:r>
            <a:endParaRPr lang="en-IE" sz="500" b="0" dirty="0"/>
          </a:p>
        </p:txBody>
      </p:sp>
      <p:sp>
        <p:nvSpPr>
          <p:cNvPr id="4" name="Slide Number Placeholder 3"/>
          <p:cNvSpPr>
            <a:spLocks noGrp="1"/>
          </p:cNvSpPr>
          <p:nvPr>
            <p:ph type="sldNum" sz="quarter" idx="10"/>
          </p:nvPr>
        </p:nvSpPr>
        <p:spPr/>
        <p:txBody>
          <a:bodyPr/>
          <a:lstStyle/>
          <a:p>
            <a:fld id="{50AAC87E-26A0-4CF6-9304-3FC813B02F8B}" type="slidenum">
              <a:rPr lang="en-IE" smtClean="0"/>
              <a:t>3</a:t>
            </a:fld>
            <a:endParaRPr lang="en-IE"/>
          </a:p>
        </p:txBody>
      </p:sp>
    </p:spTree>
    <p:extLst>
      <p:ext uri="{BB962C8B-B14F-4D97-AF65-F5344CB8AC3E}">
        <p14:creationId xmlns:p14="http://schemas.microsoft.com/office/powerpoint/2010/main" val="90769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AAC87E-26A0-4CF6-9304-3FC813B02F8B}" type="slidenum">
              <a:rPr lang="en-IE" smtClean="0"/>
              <a:t>4</a:t>
            </a:fld>
            <a:endParaRPr lang="en-IE"/>
          </a:p>
        </p:txBody>
      </p:sp>
    </p:spTree>
    <p:extLst>
      <p:ext uri="{BB962C8B-B14F-4D97-AF65-F5344CB8AC3E}">
        <p14:creationId xmlns:p14="http://schemas.microsoft.com/office/powerpoint/2010/main" val="298017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1953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5322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4963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47231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smtClean="0">
                <a:ln>
                  <a:noFill/>
                </a:ln>
                <a:solidFill>
                  <a:srgbClr val="000000"/>
                </a:solidFill>
                <a:effectLst/>
                <a:latin typeface="Perpetua" panose="02020502060401020303" pitchFamily="18" charset="0"/>
              </a:rPr>
              <a:t>The CMN systematises and analyses information provided by </a:t>
            </a:r>
            <a:r>
              <a:rPr kumimoji="0" lang="en-GB" altLang="en-US" sz="1200" b="1" i="0" u="none" strike="noStrike" cap="none" normalizeH="0" baseline="0" dirty="0" smtClean="0">
                <a:ln>
                  <a:noFill/>
                </a:ln>
                <a:solidFill>
                  <a:srgbClr val="000000"/>
                </a:solidFill>
                <a:effectLst/>
                <a:latin typeface="Perpetua" panose="02020502060401020303" pitchFamily="18" charset="0"/>
              </a:rPr>
              <a:t>268 SQUEAC assessments </a:t>
            </a:r>
            <a:r>
              <a:rPr kumimoji="0" lang="en-GB" altLang="en-US" sz="1200" b="0" i="0" u="none" strike="noStrike" cap="none" normalizeH="0" baseline="0" dirty="0" smtClean="0">
                <a:ln>
                  <a:noFill/>
                </a:ln>
                <a:solidFill>
                  <a:srgbClr val="000000"/>
                </a:solidFill>
                <a:effectLst/>
                <a:latin typeface="Perpetua" panose="02020502060401020303" pitchFamily="18" charset="0"/>
              </a:rPr>
              <a:t>conducted since 2010 (not including SLEACs and Community Assessments). Overall, the CMN works with data covering CMAM programmes </a:t>
            </a:r>
            <a:r>
              <a:rPr kumimoji="0" lang="en-GB" altLang="en-US" sz="1200" b="1" i="0" u="none" strike="noStrike" cap="none" normalizeH="0" baseline="0" dirty="0" smtClean="0">
                <a:ln>
                  <a:noFill/>
                </a:ln>
                <a:solidFill>
                  <a:srgbClr val="000000"/>
                </a:solidFill>
                <a:effectLst/>
                <a:latin typeface="Perpetua" panose="02020502060401020303" pitchFamily="18" charset="0"/>
              </a:rPr>
              <a:t>in 30 countries</a:t>
            </a:r>
            <a:r>
              <a:rPr kumimoji="0" lang="en-GB" altLang="en-US" sz="1200" b="0" i="0" u="none" strike="noStrike" cap="none" normalizeH="0" baseline="0" dirty="0" smtClean="0">
                <a:ln>
                  <a:noFill/>
                </a:ln>
                <a:solidFill>
                  <a:srgbClr val="000000"/>
                </a:solidFill>
                <a:effectLst/>
                <a:latin typeface="Perpetua" panose="02020502060401020303" pitchFamily="18" charset="0"/>
              </a:rPr>
              <a:t>. </a:t>
            </a:r>
          </a:p>
        </p:txBody>
      </p:sp>
      <p:sp>
        <p:nvSpPr>
          <p:cNvPr id="4" name="Slide Number Placeholder 3"/>
          <p:cNvSpPr>
            <a:spLocks noGrp="1"/>
          </p:cNvSpPr>
          <p:nvPr>
            <p:ph type="sldNum" sz="quarter" idx="10"/>
          </p:nvPr>
        </p:nvSpPr>
        <p:spPr/>
        <p:txBody>
          <a:bodyPr/>
          <a:lstStyle/>
          <a:p>
            <a:fld id="{1098490A-892A-DF48-A707-67CA7DF79607}"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70368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53134" y="1707347"/>
            <a:ext cx="4705066" cy="14700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4067032" y="3391469"/>
            <a:ext cx="4155744" cy="1752600"/>
          </a:xfrm>
          <a:prstGeom prst="rect">
            <a:avLst/>
          </a:prstGeom>
        </p:spPr>
        <p:txBody>
          <a:bodyPr/>
          <a:lstStyle>
            <a:lvl1pPr marL="0" indent="0" algn="ctr">
              <a:buNone/>
              <a:defRPr>
                <a:solidFill>
                  <a:schemeClr val="tx1">
                    <a:tint val="75000"/>
                  </a:schemeClr>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90916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202079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03788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GB">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457200">
              <a:defRPr/>
            </a:pPr>
            <a:fld id="{3CD0D65F-0D6C-4922-A8AC-F1BF4B24E18C}" type="slidenum">
              <a:rPr lang="en-GB">
                <a:solidFill>
                  <a:prstClr val="black"/>
                </a:solidFill>
              </a:rPr>
              <a:pPr defTabSz="457200">
                <a:defRPr/>
              </a:pPr>
              <a:t>‹#›</a:t>
            </a:fld>
            <a:endParaRPr lang="en-GB">
              <a:solidFill>
                <a:prstClr val="black"/>
              </a:solidFill>
            </a:endParaRPr>
          </a:p>
        </p:txBody>
      </p:sp>
    </p:spTree>
    <p:extLst>
      <p:ext uri="{BB962C8B-B14F-4D97-AF65-F5344CB8AC3E}">
        <p14:creationId xmlns:p14="http://schemas.microsoft.com/office/powerpoint/2010/main" val="17573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53134" y="1707347"/>
            <a:ext cx="4705066" cy="1470025"/>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4067032" y="3391469"/>
            <a:ext cx="4155744" cy="1752600"/>
          </a:xfrm>
          <a:prstGeom prst="rect">
            <a:avLst/>
          </a:prstGeom>
        </p:spPr>
        <p:txBody>
          <a:bodyPr/>
          <a:lstStyle>
            <a:lvl1pPr marL="0" indent="0" algn="ctr">
              <a:buNone/>
              <a:defRPr>
                <a:solidFill>
                  <a:schemeClr val="tx1">
                    <a:tint val="75000"/>
                  </a:schemeClr>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45100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046" y="274639"/>
            <a:ext cx="5396753"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a:xfrm>
            <a:off x="3290046" y="1600201"/>
            <a:ext cx="5396753" cy="4525963"/>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0343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81939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04306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9"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56916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57466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27658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046" y="274639"/>
            <a:ext cx="5396753" cy="11430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a:xfrm>
            <a:off x="3290046" y="1600201"/>
            <a:ext cx="5396753" cy="4525963"/>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9011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19862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4245647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951811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smtClean="0">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133837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GB">
              <a:solidFill>
                <a:prstClr val="black"/>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457200">
              <a:defRPr/>
            </a:pPr>
            <a:fld id="{3CD0D65F-0D6C-4922-A8AC-F1BF4B24E18C}" type="slidenum">
              <a:rPr lang="en-GB">
                <a:solidFill>
                  <a:prstClr val="black"/>
                </a:solidFill>
              </a:rPr>
              <a:pPr defTabSz="457200">
                <a:defRPr/>
              </a:pPr>
              <a:t>‹#›</a:t>
            </a:fld>
            <a:endParaRPr lang="en-GB">
              <a:solidFill>
                <a:prstClr val="black"/>
              </a:solidFill>
            </a:endParaRPr>
          </a:p>
        </p:txBody>
      </p:sp>
    </p:spTree>
    <p:extLst>
      <p:ext uri="{BB962C8B-B14F-4D97-AF65-F5344CB8AC3E}">
        <p14:creationId xmlns:p14="http://schemas.microsoft.com/office/powerpoint/2010/main" val="135523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18693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33471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9"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77521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20598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15117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243811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1F300-F1A4-A542-8372-90CA572126A4}" type="datetimeFigureOut">
              <a:rPr lang="en-US" smtClean="0">
                <a:solidFill>
                  <a:prstClr val="black">
                    <a:tint val="75000"/>
                  </a:prstClr>
                </a:solidFill>
              </a:rPr>
              <a:pPr/>
              <a:t>12/7/2015</a:t>
            </a:fld>
            <a:endParaRPr lang="fr-FR">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fr-FR">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C8D58B90-80C9-604C-BCC6-60C04F7BD075}" type="slidenum">
              <a:rPr lang="fr-FR">
                <a:solidFill>
                  <a:prstClr val="black"/>
                </a:solidFill>
              </a:rPr>
              <a:pPr defTabSz="457200"/>
              <a:t>‹#›</a:t>
            </a:fld>
            <a:endParaRPr lang="fr-FR">
              <a:solidFill>
                <a:prstClr val="black"/>
              </a:solidFill>
            </a:endParaRPr>
          </a:p>
        </p:txBody>
      </p:sp>
    </p:spTree>
    <p:extLst>
      <p:ext uri="{BB962C8B-B14F-4D97-AF65-F5344CB8AC3E}">
        <p14:creationId xmlns:p14="http://schemas.microsoft.com/office/powerpoint/2010/main" val="222592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FE1F300-F1A4-A542-8372-90CA572126A4}" type="datetimeFigureOut">
              <a:rPr lang="en-US" smtClean="0">
                <a:solidFill>
                  <a:prstClr val="black">
                    <a:tint val="75000"/>
                  </a:prstClr>
                </a:solidFill>
              </a:rPr>
              <a:pPr defTabSz="457200"/>
              <a:t>12/7/2015</a:t>
            </a:fld>
            <a:endParaRPr lang="fr-FR">
              <a:solidFill>
                <a:prstClr val="black">
                  <a:tint val="75000"/>
                </a:prstClr>
              </a:solidFill>
            </a:endParaRPr>
          </a:p>
        </p:txBody>
      </p:sp>
      <p:sp>
        <p:nvSpPr>
          <p:cNvPr id="7" name="Rectangle 6"/>
          <p:cNvSpPr/>
          <p:nvPr userDrawn="1"/>
        </p:nvSpPr>
        <p:spPr>
          <a:xfrm>
            <a:off x="-32884"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8" name="Rectangle 7"/>
          <p:cNvSpPr/>
          <p:nvPr userDrawn="1"/>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9" name="TextBox 8"/>
          <p:cNvSpPr txBox="1"/>
          <p:nvPr userDrawn="1"/>
        </p:nvSpPr>
        <p:spPr>
          <a:xfrm>
            <a:off x="436036" y="537067"/>
            <a:ext cx="2764364" cy="707886"/>
          </a:xfrm>
          <a:prstGeom prst="rect">
            <a:avLst/>
          </a:prstGeom>
          <a:noFill/>
        </p:spPr>
        <p:txBody>
          <a:bodyPr wrap="square" rtlCol="0">
            <a:spAutoFit/>
          </a:bodyPr>
          <a:lstStyle/>
          <a:p>
            <a:pPr defTabSz="457200">
              <a:lnSpc>
                <a:spcPts val="2400"/>
              </a:lnSpc>
            </a:pPr>
            <a:r>
              <a:rPr lang="fr-FR" sz="2400" b="1" dirty="0">
                <a:solidFill>
                  <a:prstClr val="black">
                    <a:lumMod val="75000"/>
                    <a:lumOff val="25000"/>
                  </a:prstClr>
                </a:solidFill>
                <a:latin typeface="Helvetica"/>
                <a:cs typeface="Helvetica"/>
              </a:rPr>
              <a:t>COVERAGE</a:t>
            </a:r>
          </a:p>
          <a:p>
            <a:pPr defTabSz="457200">
              <a:lnSpc>
                <a:spcPts val="2400"/>
              </a:lnSpc>
            </a:pPr>
            <a:endParaRPr lang="fr-FR" sz="2400" b="1" dirty="0">
              <a:solidFill>
                <a:prstClr val="white">
                  <a:lumMod val="75000"/>
                </a:prstClr>
              </a:solidFill>
              <a:latin typeface="Helvetica"/>
              <a:cs typeface="Helvetica"/>
            </a:endParaRPr>
          </a:p>
        </p:txBody>
      </p:sp>
      <p:pic>
        <p:nvPicPr>
          <p:cNvPr id="11" name="Picture 10" descr="CMN Logo With Titl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329" y="5086479"/>
            <a:ext cx="2945537" cy="1743795"/>
          </a:xfrm>
          <a:prstGeom prst="rect">
            <a:avLst/>
          </a:prstGeom>
        </p:spPr>
      </p:pic>
    </p:spTree>
    <p:extLst>
      <p:ext uri="{BB962C8B-B14F-4D97-AF65-F5344CB8AC3E}">
        <p14:creationId xmlns:p14="http://schemas.microsoft.com/office/powerpoint/2010/main" val="257399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FE1F300-F1A4-A542-8372-90CA572126A4}" type="datetimeFigureOut">
              <a:rPr lang="en-US" smtClean="0">
                <a:solidFill>
                  <a:prstClr val="black">
                    <a:tint val="75000"/>
                  </a:prstClr>
                </a:solidFill>
              </a:rPr>
              <a:pPr defTabSz="457200"/>
              <a:t>12/7/2015</a:t>
            </a:fld>
            <a:endParaRPr lang="fr-FR">
              <a:solidFill>
                <a:prstClr val="black">
                  <a:tint val="75000"/>
                </a:prstClr>
              </a:solidFill>
            </a:endParaRPr>
          </a:p>
        </p:txBody>
      </p:sp>
      <p:sp>
        <p:nvSpPr>
          <p:cNvPr id="7" name="Rectangle 6"/>
          <p:cNvSpPr/>
          <p:nvPr userDrawn="1"/>
        </p:nvSpPr>
        <p:spPr>
          <a:xfrm>
            <a:off x="-32884"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8" name="Rectangle 7"/>
          <p:cNvSpPr/>
          <p:nvPr userDrawn="1"/>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9" name="TextBox 8"/>
          <p:cNvSpPr txBox="1"/>
          <p:nvPr userDrawn="1"/>
        </p:nvSpPr>
        <p:spPr>
          <a:xfrm>
            <a:off x="436036" y="537067"/>
            <a:ext cx="2764364" cy="707886"/>
          </a:xfrm>
          <a:prstGeom prst="rect">
            <a:avLst/>
          </a:prstGeom>
          <a:noFill/>
        </p:spPr>
        <p:txBody>
          <a:bodyPr wrap="square" rtlCol="0">
            <a:spAutoFit/>
          </a:bodyPr>
          <a:lstStyle/>
          <a:p>
            <a:pPr defTabSz="457200">
              <a:lnSpc>
                <a:spcPts val="2400"/>
              </a:lnSpc>
            </a:pPr>
            <a:r>
              <a:rPr lang="fr-FR" sz="2400" b="1" dirty="0" smtClean="0">
                <a:solidFill>
                  <a:prstClr val="black">
                    <a:lumMod val="75000"/>
                    <a:lumOff val="25000"/>
                  </a:prstClr>
                </a:solidFill>
                <a:latin typeface="Helvetica"/>
                <a:cs typeface="Helvetica"/>
              </a:rPr>
              <a:t>COVERAGE</a:t>
            </a:r>
          </a:p>
          <a:p>
            <a:pPr defTabSz="457200">
              <a:lnSpc>
                <a:spcPts val="2400"/>
              </a:lnSpc>
            </a:pPr>
            <a:endParaRPr lang="fr-FR" sz="2400" b="1" dirty="0" smtClean="0">
              <a:solidFill>
                <a:prstClr val="white">
                  <a:lumMod val="75000"/>
                </a:prstClr>
              </a:solidFill>
              <a:latin typeface="Helvetica"/>
              <a:cs typeface="Helvetica"/>
            </a:endParaRPr>
          </a:p>
        </p:txBody>
      </p:sp>
      <p:pic>
        <p:nvPicPr>
          <p:cNvPr id="11" name="Picture 10" descr="CMN Logo With Titl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329" y="5086479"/>
            <a:ext cx="2945537" cy="1743795"/>
          </a:xfrm>
          <a:prstGeom prst="rect">
            <a:avLst/>
          </a:prstGeom>
        </p:spPr>
      </p:pic>
    </p:spTree>
    <p:extLst>
      <p:ext uri="{BB962C8B-B14F-4D97-AF65-F5344CB8AC3E}">
        <p14:creationId xmlns:p14="http://schemas.microsoft.com/office/powerpoint/2010/main" val="246296656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4" name="TextBox 3"/>
          <p:cNvSpPr txBox="1"/>
          <p:nvPr/>
        </p:nvSpPr>
        <p:spPr>
          <a:xfrm>
            <a:off x="251519" y="2303997"/>
            <a:ext cx="8646623" cy="1754326"/>
          </a:xfrm>
          <a:prstGeom prst="rect">
            <a:avLst/>
          </a:prstGeom>
          <a:noFill/>
        </p:spPr>
        <p:txBody>
          <a:bodyPr wrap="square" rtlCol="0">
            <a:spAutoFit/>
          </a:bodyPr>
          <a:lstStyle/>
          <a:p>
            <a:pPr algn="ctr" defTabSz="457200"/>
            <a:r>
              <a:rPr lang="en-US" sz="3600" b="1" dirty="0" smtClean="0"/>
              <a:t>Measuring the effectiveness of Community-based Management of Acute Malnutrition (</a:t>
            </a:r>
            <a:r>
              <a:rPr lang="en-US" sz="3600" b="1" dirty="0"/>
              <a:t>CMAM)</a:t>
            </a:r>
            <a:endParaRPr lang="en-US" sz="3600" b="1" dirty="0">
              <a:cs typeface="Helvetica"/>
            </a:endParaRPr>
          </a:p>
        </p:txBody>
      </p:sp>
      <p:sp>
        <p:nvSpPr>
          <p:cNvPr id="3" name="Rectangle 2"/>
          <p:cNvSpPr/>
          <p:nvPr/>
        </p:nvSpPr>
        <p:spPr>
          <a:xfrm>
            <a:off x="-1" y="4679286"/>
            <a:ext cx="4131941" cy="1938992"/>
          </a:xfrm>
          <a:prstGeom prst="rect">
            <a:avLst/>
          </a:prstGeom>
        </p:spPr>
        <p:txBody>
          <a:bodyPr wrap="square">
            <a:spAutoFit/>
          </a:bodyPr>
          <a:lstStyle/>
          <a:p>
            <a:r>
              <a:rPr lang="en-IE" altLang="en-US" b="1" dirty="0" smtClean="0">
                <a:latin typeface="+mj-lt"/>
                <a:cs typeface="Tahoma" pitchFamily="34" charset="0"/>
              </a:rPr>
              <a:t>DSA Ireland Conference, 2015</a:t>
            </a:r>
          </a:p>
          <a:p>
            <a:r>
              <a:rPr lang="en-IE" altLang="en-US" b="1" dirty="0" smtClean="0">
                <a:latin typeface="+mj-lt"/>
                <a:cs typeface="Tahoma" pitchFamily="34" charset="0"/>
              </a:rPr>
              <a:t>Transformative Change? </a:t>
            </a:r>
          </a:p>
          <a:p>
            <a:r>
              <a:rPr lang="en-IE" altLang="en-US" b="1" dirty="0" smtClean="0">
                <a:latin typeface="+mj-lt"/>
                <a:cs typeface="Tahoma" pitchFamily="34" charset="0"/>
              </a:rPr>
              <a:t>The Role of Evidence-Based Research and Impact in Global Development</a:t>
            </a:r>
          </a:p>
          <a:p>
            <a:endParaRPr lang="en-US" sz="1600" b="1" dirty="0" smtClean="0">
              <a:solidFill>
                <a:srgbClr val="0033FF"/>
              </a:solidFill>
              <a:latin typeface="Helvetica"/>
              <a:cs typeface="Helvetica"/>
            </a:endParaRPr>
          </a:p>
          <a:p>
            <a:r>
              <a:rPr lang="en-US" sz="1600" b="1" dirty="0" smtClean="0">
                <a:solidFill>
                  <a:srgbClr val="0033FF"/>
                </a:solidFill>
                <a:latin typeface="Helvetica"/>
                <a:cs typeface="Helvetica"/>
              </a:rPr>
              <a:t>Lovely Amin</a:t>
            </a:r>
            <a:r>
              <a:rPr lang="en-US" sz="1600" b="1" dirty="0">
                <a:solidFill>
                  <a:srgbClr val="0033FF"/>
                </a:solidFill>
                <a:latin typeface="Helvetica"/>
                <a:cs typeface="Helvetica"/>
              </a:rPr>
              <a:t>, CMN Coverage </a:t>
            </a:r>
            <a:r>
              <a:rPr lang="en-US" sz="1600" b="1" dirty="0" smtClean="0">
                <a:solidFill>
                  <a:srgbClr val="0033FF"/>
                </a:solidFill>
                <a:latin typeface="Helvetica"/>
                <a:cs typeface="Helvetica"/>
              </a:rPr>
              <a:t>Adviser, Concern Worldwide 19.11.15</a:t>
            </a:r>
            <a:endParaRPr lang="en-US" sz="1600" b="1" dirty="0">
              <a:solidFill>
                <a:srgbClr val="0033FF"/>
              </a:solidFill>
              <a:latin typeface="Helvetica"/>
              <a:cs typeface="Helvetica"/>
            </a:endParaRPr>
          </a:p>
        </p:txBody>
      </p:sp>
      <p:pic>
        <p:nvPicPr>
          <p:cNvPr id="9" name="Picture 8" descr="CMN Logo With 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526" y="114517"/>
            <a:ext cx="3530919" cy="20903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941" y="5373216"/>
            <a:ext cx="4766202" cy="1265324"/>
          </a:xfrm>
          <a:prstGeom prst="rect">
            <a:avLst/>
          </a:prstGeom>
        </p:spPr>
      </p:pic>
    </p:spTree>
    <p:extLst>
      <p:ext uri="{BB962C8B-B14F-4D97-AF65-F5344CB8AC3E}">
        <p14:creationId xmlns:p14="http://schemas.microsoft.com/office/powerpoint/2010/main" val="2198071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6" name="TextBox 5"/>
          <p:cNvSpPr txBox="1"/>
          <p:nvPr/>
        </p:nvSpPr>
        <p:spPr>
          <a:xfrm>
            <a:off x="2887216" y="225423"/>
            <a:ext cx="6048672" cy="584775"/>
          </a:xfrm>
          <a:prstGeom prst="rect">
            <a:avLst/>
          </a:prstGeom>
          <a:noFill/>
        </p:spPr>
        <p:txBody>
          <a:bodyPr wrap="square" rtlCol="0">
            <a:spAutoFit/>
          </a:bodyPr>
          <a:lstStyle/>
          <a:p>
            <a:pPr algn="ctr"/>
            <a:r>
              <a:rPr lang="en-IE" sz="3200" b="1" dirty="0" smtClean="0">
                <a:solidFill>
                  <a:srgbClr val="0070C0"/>
                </a:solidFill>
                <a:latin typeface="+mj-lt"/>
              </a:rPr>
              <a:t>Some evidence exists…</a:t>
            </a:r>
            <a:endParaRPr lang="en-IE" sz="3200" b="1" dirty="0">
              <a:solidFill>
                <a:srgbClr val="0070C0"/>
              </a:solidFill>
              <a:latin typeface="+mj-lt"/>
            </a:endParaRPr>
          </a:p>
        </p:txBody>
      </p:sp>
      <p:grpSp>
        <p:nvGrpSpPr>
          <p:cNvPr id="8" name="Group 7"/>
          <p:cNvGrpSpPr/>
          <p:nvPr/>
        </p:nvGrpSpPr>
        <p:grpSpPr>
          <a:xfrm>
            <a:off x="179512" y="1121842"/>
            <a:ext cx="8951117" cy="5619526"/>
            <a:chOff x="1800226" y="1640867"/>
            <a:chExt cx="8248650" cy="5098139"/>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t="2756"/>
            <a:stretch>
              <a:fillRect/>
            </a:stretch>
          </p:blipFill>
          <p:spPr bwMode="auto">
            <a:xfrm>
              <a:off x="1800226" y="1640867"/>
              <a:ext cx="8248650" cy="5098139"/>
            </a:xfrm>
            <a:prstGeom prst="rect">
              <a:avLst/>
            </a:prstGeom>
            <a:noFill/>
            <a:ln w="38100" cap="sq" algn="ctr">
              <a:solidFill>
                <a:srgbClr val="000000"/>
              </a:solidFill>
              <a:miter lim="800000"/>
              <a:headEnd/>
              <a:tailEnd/>
            </a:ln>
            <a:effectLst>
              <a:outerShdw blurRad="50800" dist="38100" dir="2700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sp>
          <p:nvSpPr>
            <p:cNvPr id="13" name="Rectangle 12"/>
            <p:cNvSpPr/>
            <p:nvPr/>
          </p:nvSpPr>
          <p:spPr>
            <a:xfrm>
              <a:off x="2714625" y="6610350"/>
              <a:ext cx="790575" cy="109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83568" y="1242459"/>
            <a:ext cx="6696743" cy="461665"/>
          </a:xfrm>
          <a:prstGeom prst="rect">
            <a:avLst/>
          </a:prstGeom>
          <a:noFill/>
        </p:spPr>
        <p:txBody>
          <a:bodyPr wrap="square" rtlCol="0">
            <a:spAutoFit/>
          </a:bodyPr>
          <a:lstStyle/>
          <a:p>
            <a:r>
              <a:rPr lang="en-GB" sz="2400" b="1" dirty="0" smtClean="0"/>
              <a:t>Changes to coverage in health districts:</a:t>
            </a:r>
            <a:endParaRPr lang="en-GB" sz="2400" b="1" dirty="0"/>
          </a:p>
        </p:txBody>
      </p:sp>
    </p:spTree>
    <p:extLst>
      <p:ext uri="{BB962C8B-B14F-4D97-AF65-F5344CB8AC3E}">
        <p14:creationId xmlns:p14="http://schemas.microsoft.com/office/powerpoint/2010/main" val="211220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2" name="Title 1"/>
          <p:cNvSpPr>
            <a:spLocks noGrp="1"/>
          </p:cNvSpPr>
          <p:nvPr>
            <p:ph type="title"/>
          </p:nvPr>
        </p:nvSpPr>
        <p:spPr>
          <a:xfrm>
            <a:off x="1979712" y="274639"/>
            <a:ext cx="7164288" cy="877505"/>
          </a:xfrm>
        </p:spPr>
        <p:txBody>
          <a:bodyPr/>
          <a:lstStyle/>
          <a:p>
            <a:pPr lvl="0" defTabSz="914400">
              <a:spcBef>
                <a:spcPts val="0"/>
              </a:spcBef>
              <a:defRPr/>
            </a:pPr>
            <a:r>
              <a:rPr lang="en-US" sz="3600" b="1" kern="0" dirty="0" smtClean="0">
                <a:solidFill>
                  <a:prstClr val="black"/>
                </a:solidFill>
              </a:rPr>
              <a:t>       Barriers to Access persist</a:t>
            </a:r>
            <a:endParaRPr lang="en-IE" sz="1400" b="1" kern="0" dirty="0">
              <a:solidFill>
                <a:sysClr val="windowText" lastClr="000000"/>
              </a:solidFill>
            </a:endParaRPr>
          </a:p>
        </p:txBody>
      </p:sp>
      <p:sp>
        <p:nvSpPr>
          <p:cNvPr id="5" name="Rectangle 4"/>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6" name="TextBox 5"/>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pic>
        <p:nvPicPr>
          <p:cNvPr id="8" name="Picture 7"/>
          <p:cNvPicPr>
            <a:picLocks noChangeAspect="1"/>
          </p:cNvPicPr>
          <p:nvPr/>
        </p:nvPicPr>
        <p:blipFill rotWithShape="1">
          <a:blip r:embed="rId3">
            <a:clrChange>
              <a:clrFrom>
                <a:srgbClr val="FFFFFF"/>
              </a:clrFrom>
              <a:clrTo>
                <a:srgbClr val="FFFFFF">
                  <a:alpha val="0"/>
                </a:srgbClr>
              </a:clrTo>
            </a:clrChange>
          </a:blip>
          <a:srcRect l="17881" t="5130" r="2177" b="7661"/>
          <a:stretch/>
        </p:blipFill>
        <p:spPr>
          <a:xfrm>
            <a:off x="1475656" y="1130097"/>
            <a:ext cx="7656512" cy="5773381"/>
          </a:xfrm>
          <a:prstGeom prst="rect">
            <a:avLst/>
          </a:prstGeom>
        </p:spPr>
      </p:pic>
    </p:spTree>
    <p:extLst>
      <p:ext uri="{BB962C8B-B14F-4D97-AF65-F5344CB8AC3E}">
        <p14:creationId xmlns:p14="http://schemas.microsoft.com/office/powerpoint/2010/main" val="62547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6" name="TextBox 5"/>
          <p:cNvSpPr txBox="1"/>
          <p:nvPr/>
        </p:nvSpPr>
        <p:spPr>
          <a:xfrm>
            <a:off x="2887216" y="225423"/>
            <a:ext cx="6048672" cy="954107"/>
          </a:xfrm>
          <a:prstGeom prst="rect">
            <a:avLst/>
          </a:prstGeom>
          <a:noFill/>
        </p:spPr>
        <p:txBody>
          <a:bodyPr wrap="square" rtlCol="0">
            <a:spAutoFit/>
          </a:bodyPr>
          <a:lstStyle/>
          <a:p>
            <a:pPr algn="ctr"/>
            <a:r>
              <a:rPr lang="en-IE" sz="2800" b="1" dirty="0" smtClean="0">
                <a:solidFill>
                  <a:srgbClr val="0070C0"/>
                </a:solidFill>
                <a:latin typeface="+mj-lt"/>
              </a:rPr>
              <a:t>Global level results</a:t>
            </a:r>
            <a:r>
              <a:rPr lang="en-IE" sz="2800" b="1" dirty="0" smtClean="0">
                <a:latin typeface="+mj-lt"/>
              </a:rPr>
              <a:t> influence CMAM programming and practice</a:t>
            </a:r>
            <a:endParaRPr lang="en-IE" sz="2800" b="1" dirty="0">
              <a:solidFill>
                <a:srgbClr val="0070C0"/>
              </a:solidFill>
              <a:latin typeface="+mj-lt"/>
            </a:endParaRPr>
          </a:p>
        </p:txBody>
      </p:sp>
      <p:sp>
        <p:nvSpPr>
          <p:cNvPr id="7" name="Content Placeholder 2"/>
          <p:cNvSpPr txBox="1">
            <a:spLocks/>
          </p:cNvSpPr>
          <p:nvPr/>
        </p:nvSpPr>
        <p:spPr>
          <a:xfrm>
            <a:off x="241140" y="1412776"/>
            <a:ext cx="8712968" cy="49685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E" sz="2400" b="1" dirty="0" smtClean="0"/>
              <a:t>CMN</a:t>
            </a:r>
            <a:r>
              <a:rPr lang="en-IE" sz="2400" dirty="0" smtClean="0"/>
              <a:t> is working to gather evidence of the </a:t>
            </a:r>
            <a:r>
              <a:rPr lang="en-IE" sz="2400" b="1" dirty="0" smtClean="0">
                <a:solidFill>
                  <a:srgbClr val="0070C0"/>
                </a:solidFill>
              </a:rPr>
              <a:t>impact </a:t>
            </a:r>
            <a:r>
              <a:rPr lang="en-IE" sz="2400" dirty="0" smtClean="0"/>
              <a:t>of programme level action plans on the coverage of CMAM responses</a:t>
            </a:r>
          </a:p>
          <a:p>
            <a:r>
              <a:rPr lang="en-IE" sz="2400" dirty="0" smtClean="0"/>
              <a:t>This will be used to develop guidance for programmes and to influence donors and stakeholders at national level</a:t>
            </a:r>
          </a:p>
          <a:p>
            <a:pPr marL="0" indent="0" algn="ctr">
              <a:buNone/>
            </a:pPr>
            <a:r>
              <a:rPr lang="en-IE" sz="2800" b="1" dirty="0" smtClean="0"/>
              <a:t>Lessons Learned</a:t>
            </a:r>
            <a:endParaRPr lang="en-IE" sz="2800" dirty="0" smtClean="0"/>
          </a:p>
          <a:p>
            <a:r>
              <a:rPr lang="en-US" sz="2400" b="1" dirty="0" smtClean="0"/>
              <a:t>Indirect </a:t>
            </a:r>
            <a:r>
              <a:rPr lang="en-US" sz="2400" dirty="0" err="1" smtClean="0"/>
              <a:t>programme</a:t>
            </a:r>
            <a:r>
              <a:rPr lang="en-US" sz="2400" dirty="0" smtClean="0"/>
              <a:t> coverage estimation providing unreliable rates when compared with actual coverage rates, - </a:t>
            </a:r>
            <a:r>
              <a:rPr lang="en-US" sz="2400" b="1" i="1" dirty="0" smtClean="0"/>
              <a:t>often lower</a:t>
            </a:r>
            <a:r>
              <a:rPr lang="en-US" sz="2400" dirty="0" smtClean="0"/>
              <a:t>.</a:t>
            </a:r>
          </a:p>
          <a:p>
            <a:r>
              <a:rPr lang="en-US" sz="2400" b="1" dirty="0" smtClean="0"/>
              <a:t>Coverage </a:t>
            </a:r>
            <a:r>
              <a:rPr lang="en-US" sz="2400" b="1" dirty="0"/>
              <a:t>Estimation is still donor driven </a:t>
            </a:r>
            <a:r>
              <a:rPr lang="en-US" sz="2400" dirty="0"/>
              <a:t>(a method to measure </a:t>
            </a:r>
            <a:r>
              <a:rPr lang="en-US" sz="2400" dirty="0" err="1"/>
              <a:t>programme</a:t>
            </a:r>
            <a:r>
              <a:rPr lang="en-US" sz="2400" dirty="0"/>
              <a:t> performance). The benefit of </a:t>
            </a:r>
            <a:r>
              <a:rPr lang="en-US" sz="2400" dirty="0" smtClean="0"/>
              <a:t>coverage </a:t>
            </a:r>
            <a:r>
              <a:rPr lang="en-US" sz="2400" dirty="0"/>
              <a:t>assessments is not yet fully appreciated by the </a:t>
            </a:r>
            <a:r>
              <a:rPr lang="en-US" sz="2400" dirty="0" err="1"/>
              <a:t>programmes</a:t>
            </a:r>
            <a:r>
              <a:rPr lang="en-US" sz="2400" dirty="0"/>
              <a:t>.</a:t>
            </a:r>
          </a:p>
          <a:p>
            <a:r>
              <a:rPr lang="en-IE" sz="2400" dirty="0"/>
              <a:t>It is difficult to follow the </a:t>
            </a:r>
            <a:r>
              <a:rPr lang="en-IE" sz="2400" b="1" dirty="0"/>
              <a:t>trends</a:t>
            </a:r>
            <a:r>
              <a:rPr lang="en-IE" sz="2400" dirty="0"/>
              <a:t> on changes </a:t>
            </a:r>
            <a:r>
              <a:rPr lang="en-IE" sz="2400" dirty="0" smtClean="0"/>
              <a:t>in </a:t>
            </a:r>
            <a:r>
              <a:rPr lang="en-IE" sz="2400" dirty="0"/>
              <a:t>coverage due to the small number of programmes conducting </a:t>
            </a:r>
            <a:r>
              <a:rPr lang="en-IE" sz="2400" dirty="0" smtClean="0"/>
              <a:t>assessments </a:t>
            </a:r>
            <a:r>
              <a:rPr lang="en-IE" sz="2400" dirty="0"/>
              <a:t>on a </a:t>
            </a:r>
            <a:r>
              <a:rPr lang="en-IE" sz="2400" b="1" dirty="0"/>
              <a:t>regular</a:t>
            </a:r>
            <a:r>
              <a:rPr lang="en-IE" sz="2400" dirty="0"/>
              <a:t> basis. </a:t>
            </a:r>
          </a:p>
        </p:txBody>
      </p:sp>
    </p:spTree>
    <p:extLst>
      <p:ext uri="{BB962C8B-B14F-4D97-AF65-F5344CB8AC3E}">
        <p14:creationId xmlns:p14="http://schemas.microsoft.com/office/powerpoint/2010/main" val="172291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9739" y="1174105"/>
            <a:ext cx="5184576" cy="5632311"/>
          </a:xfrm>
          <a:prstGeom prst="rect">
            <a:avLst/>
          </a:prstGeom>
        </p:spPr>
        <p:txBody>
          <a:bodyPr wrap="square">
            <a:spAutoFit/>
          </a:bodyPr>
          <a:lstStyle/>
          <a:p>
            <a:pPr marL="342900" lvl="0" indent="-342900">
              <a:buClr>
                <a:schemeClr val="accent6">
                  <a:lumMod val="75000"/>
                </a:schemeClr>
              </a:buClr>
              <a:buFont typeface="Wingdings" panose="05000000000000000000" pitchFamily="2" charset="2"/>
              <a:buChar char="ü"/>
            </a:pPr>
            <a:r>
              <a:rPr lang="en-IE" sz="2400" b="1" dirty="0"/>
              <a:t>Advocate with </a:t>
            </a:r>
            <a:r>
              <a:rPr lang="en-IE" sz="2400" b="1" dirty="0" smtClean="0">
                <a:solidFill>
                  <a:schemeClr val="accent1"/>
                </a:solidFill>
              </a:rPr>
              <a:t>donors</a:t>
            </a:r>
            <a:r>
              <a:rPr lang="en-IE" sz="2400" b="1" dirty="0" smtClean="0"/>
              <a:t> </a:t>
            </a:r>
            <a:r>
              <a:rPr lang="en-IE" sz="2400" b="1" dirty="0"/>
              <a:t>and </a:t>
            </a:r>
            <a:r>
              <a:rPr lang="en-IE" sz="2400" b="1" dirty="0" smtClean="0">
                <a:solidFill>
                  <a:schemeClr val="accent1"/>
                </a:solidFill>
              </a:rPr>
              <a:t>Ministries </a:t>
            </a:r>
            <a:r>
              <a:rPr lang="en-IE" sz="2400" b="1" dirty="0">
                <a:solidFill>
                  <a:schemeClr val="accent1"/>
                </a:solidFill>
              </a:rPr>
              <a:t>of Health (</a:t>
            </a:r>
            <a:r>
              <a:rPr lang="en-IE" sz="2400" b="1" dirty="0" err="1">
                <a:solidFill>
                  <a:schemeClr val="accent1"/>
                </a:solidFill>
              </a:rPr>
              <a:t>MoH</a:t>
            </a:r>
            <a:r>
              <a:rPr lang="en-IE" sz="2400" b="1" dirty="0">
                <a:solidFill>
                  <a:schemeClr val="accent1"/>
                </a:solidFill>
              </a:rPr>
              <a:t>)</a:t>
            </a:r>
            <a:r>
              <a:rPr lang="en-IE" sz="2400" b="1" dirty="0"/>
              <a:t> </a:t>
            </a:r>
            <a:r>
              <a:rPr lang="en-IE" sz="2400" b="1" dirty="0" smtClean="0"/>
              <a:t>to </a:t>
            </a:r>
            <a:r>
              <a:rPr lang="en-IE" sz="2400" b="1" i="1" dirty="0" smtClean="0"/>
              <a:t>integrate Coverage assessments </a:t>
            </a:r>
            <a:r>
              <a:rPr lang="en-IE" sz="2400" b="1" dirty="0" smtClean="0"/>
              <a:t>into </a:t>
            </a:r>
            <a:r>
              <a:rPr lang="en-IE" sz="2400" b="1" dirty="0"/>
              <a:t>regular M&amp;E </a:t>
            </a:r>
            <a:r>
              <a:rPr lang="en-IE" sz="2400" b="1" dirty="0" smtClean="0"/>
              <a:t>systems</a:t>
            </a:r>
            <a:endParaRPr lang="en-IE" sz="2400" b="1" dirty="0"/>
          </a:p>
          <a:p>
            <a:pPr marL="342900" indent="-342900">
              <a:buClr>
                <a:schemeClr val="accent6">
                  <a:lumMod val="75000"/>
                </a:schemeClr>
              </a:buClr>
              <a:buFont typeface="Wingdings" panose="05000000000000000000" pitchFamily="2" charset="2"/>
              <a:buChar char="ü"/>
            </a:pPr>
            <a:endParaRPr lang="en-US" sz="2400" b="1" dirty="0" smtClean="0"/>
          </a:p>
          <a:p>
            <a:pPr marL="342900" lvl="0" indent="-342900">
              <a:buClr>
                <a:schemeClr val="accent6">
                  <a:lumMod val="75000"/>
                </a:schemeClr>
              </a:buClr>
              <a:buFont typeface="Wingdings" panose="05000000000000000000" pitchFamily="2" charset="2"/>
              <a:buChar char="ü"/>
            </a:pPr>
            <a:r>
              <a:rPr lang="en-US" sz="2400" b="1" i="1" dirty="0" err="1">
                <a:solidFill>
                  <a:schemeClr val="accent1"/>
                </a:solidFill>
              </a:rPr>
              <a:t>MoH</a:t>
            </a:r>
            <a:r>
              <a:rPr lang="en-US" sz="2400" b="1" i="1" dirty="0"/>
              <a:t> </a:t>
            </a:r>
            <a:r>
              <a:rPr lang="en-US" sz="2400" b="1" i="1" dirty="0" smtClean="0"/>
              <a:t>to </a:t>
            </a:r>
            <a:r>
              <a:rPr lang="en-US" sz="2400" b="1" i="1" dirty="0"/>
              <a:t>be </a:t>
            </a:r>
            <a:r>
              <a:rPr lang="en-US" sz="2400" b="1" i="1" dirty="0" smtClean="0"/>
              <a:t>country leads </a:t>
            </a:r>
            <a:r>
              <a:rPr lang="en-US" sz="2400" b="1" dirty="0"/>
              <a:t>on Coverage </a:t>
            </a:r>
            <a:r>
              <a:rPr lang="en-US" sz="2400" b="1" dirty="0" smtClean="0"/>
              <a:t>assessments and on consolidating data and learnings</a:t>
            </a:r>
          </a:p>
          <a:p>
            <a:pPr marL="342900" lvl="0" indent="-342900">
              <a:buClr>
                <a:schemeClr val="accent6">
                  <a:lumMod val="75000"/>
                </a:schemeClr>
              </a:buClr>
              <a:buFont typeface="Wingdings" panose="05000000000000000000" pitchFamily="2" charset="2"/>
              <a:buChar char="ü"/>
            </a:pPr>
            <a:endParaRPr lang="en-IE" sz="2400" b="1" dirty="0"/>
          </a:p>
          <a:p>
            <a:pPr marL="342900" lvl="0" indent="-342900">
              <a:buClr>
                <a:schemeClr val="accent6">
                  <a:lumMod val="75000"/>
                </a:schemeClr>
              </a:buClr>
              <a:buFont typeface="Wingdings" panose="05000000000000000000" pitchFamily="2" charset="2"/>
              <a:buChar char="ü"/>
            </a:pPr>
            <a:r>
              <a:rPr lang="en-US" sz="2400" b="1" dirty="0"/>
              <a:t>To attain highest number of children accessing the services </a:t>
            </a:r>
            <a:r>
              <a:rPr lang="en-US" sz="2400" b="1" dirty="0" smtClean="0"/>
              <a:t>– </a:t>
            </a:r>
            <a:r>
              <a:rPr lang="en-US" sz="2400" b="1" i="1" dirty="0" smtClean="0"/>
              <a:t>reduce </a:t>
            </a:r>
            <a:r>
              <a:rPr lang="en-US" sz="2400" b="1" i="1" dirty="0"/>
              <a:t>barriers by implementing </a:t>
            </a:r>
            <a:r>
              <a:rPr lang="en-US" sz="2400" b="1" i="1" dirty="0" smtClean="0">
                <a:solidFill>
                  <a:schemeClr val="accent1"/>
                </a:solidFill>
              </a:rPr>
              <a:t>Joint Action Plans</a:t>
            </a:r>
            <a:r>
              <a:rPr lang="en-US" sz="2400" b="1" i="1" dirty="0" smtClean="0"/>
              <a:t>.</a:t>
            </a:r>
            <a:endParaRPr lang="en-IE" sz="2400" b="1" i="1" dirty="0"/>
          </a:p>
          <a:p>
            <a:endParaRPr lang="en-US" sz="2400" b="1" dirty="0" smtClean="0"/>
          </a:p>
          <a:p>
            <a:r>
              <a:rPr lang="en-US" sz="2400" b="1" dirty="0" smtClean="0"/>
              <a:t>Thank you. Questions please?</a:t>
            </a:r>
          </a:p>
        </p:txBody>
      </p:sp>
      <p:sp>
        <p:nvSpPr>
          <p:cNvPr id="3" name="Rectangle 2"/>
          <p:cNvSpPr/>
          <p:nvPr/>
        </p:nvSpPr>
        <p:spPr>
          <a:xfrm>
            <a:off x="4355976" y="260648"/>
            <a:ext cx="246894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ea typeface="+mj-ea"/>
                <a:cs typeface="+mj-cs"/>
              </a:rPr>
              <a:t>Next Steps</a:t>
            </a:r>
            <a:endParaRPr kumimoji="0" lang="en-IE" sz="1600" b="1" i="0" u="none" strike="noStrike" kern="0" cap="none" spc="0" normalizeH="0" baseline="0" noProof="0" dirty="0" smtClean="0">
              <a:ln>
                <a:noFill/>
              </a:ln>
              <a:solidFill>
                <a:sysClr val="windowText" lastClr="000000"/>
              </a:solidFill>
              <a:effectLst/>
              <a:uLnTx/>
              <a:uFillTx/>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1" y="1174105"/>
            <a:ext cx="3515295" cy="203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76" y="3356992"/>
            <a:ext cx="2597799" cy="172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77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319" y="4005064"/>
            <a:ext cx="6084169" cy="2954655"/>
          </a:xfrm>
          <a:prstGeom prst="rect">
            <a:avLst/>
          </a:prstGeom>
          <a:noFill/>
        </p:spPr>
        <p:txBody>
          <a:bodyPr wrap="square" rtlCol="0">
            <a:spAutoFit/>
          </a:bodyPr>
          <a:lstStyle/>
          <a:p>
            <a:pPr marL="342900" indent="-342900" defTabSz="457200">
              <a:buFont typeface="Wingdings" panose="05000000000000000000" pitchFamily="2" charset="2"/>
              <a:buChar char="Ø"/>
            </a:pPr>
            <a:r>
              <a:rPr lang="en-US" sz="2400" b="1" dirty="0" smtClean="0">
                <a:solidFill>
                  <a:prstClr val="black"/>
                </a:solidFill>
              </a:rPr>
              <a:t>Issues: Malnutrition – CMAM – Coverage </a:t>
            </a:r>
            <a:endParaRPr lang="en-US" sz="2400" b="1" dirty="0">
              <a:solidFill>
                <a:prstClr val="black"/>
              </a:solidFill>
            </a:endParaRPr>
          </a:p>
          <a:p>
            <a:pPr marL="342900" indent="-342900" defTabSz="457200">
              <a:buFont typeface="Wingdings" panose="05000000000000000000" pitchFamily="2" charset="2"/>
              <a:buChar char="Ø"/>
            </a:pPr>
            <a:r>
              <a:rPr lang="en-US" sz="2400" b="1" dirty="0" smtClean="0">
                <a:solidFill>
                  <a:prstClr val="black"/>
                </a:solidFill>
              </a:rPr>
              <a:t>What </a:t>
            </a:r>
            <a:r>
              <a:rPr lang="en-US" sz="2400" b="1" dirty="0">
                <a:solidFill>
                  <a:prstClr val="black"/>
                </a:solidFill>
              </a:rPr>
              <a:t>is </a:t>
            </a:r>
            <a:r>
              <a:rPr lang="en-US" sz="2400" b="1" dirty="0" smtClean="0">
                <a:solidFill>
                  <a:prstClr val="black"/>
                </a:solidFill>
              </a:rPr>
              <a:t>the Coverage Monitoring Network?</a:t>
            </a:r>
            <a:endParaRPr lang="en-US" sz="2400" b="1" dirty="0">
              <a:solidFill>
                <a:prstClr val="black"/>
              </a:solidFill>
            </a:endParaRPr>
          </a:p>
          <a:p>
            <a:pPr marL="342900" indent="-342900" defTabSz="457200">
              <a:buFont typeface="Wingdings" panose="05000000000000000000" pitchFamily="2" charset="2"/>
              <a:buChar char="Ø"/>
            </a:pPr>
            <a:r>
              <a:rPr lang="en-US" sz="2400" b="1" dirty="0" smtClean="0">
                <a:solidFill>
                  <a:prstClr val="black"/>
                </a:solidFill>
              </a:rPr>
              <a:t>What is coverage? Why are Coverage Assessments important?</a:t>
            </a:r>
          </a:p>
          <a:p>
            <a:pPr marL="342900" indent="-342900" defTabSz="457200">
              <a:buFont typeface="Wingdings" panose="05000000000000000000" pitchFamily="2" charset="2"/>
              <a:buChar char="Ø"/>
            </a:pPr>
            <a:r>
              <a:rPr lang="en-US" sz="2400" b="1" dirty="0" smtClean="0">
                <a:solidFill>
                  <a:prstClr val="black"/>
                </a:solidFill>
              </a:rPr>
              <a:t>Lessons Learned - Coverage </a:t>
            </a:r>
            <a:r>
              <a:rPr lang="en-US" sz="2400" b="1" dirty="0">
                <a:solidFill>
                  <a:prstClr val="black"/>
                </a:solidFill>
              </a:rPr>
              <a:t>A</a:t>
            </a:r>
            <a:r>
              <a:rPr lang="en-US" sz="2400" b="1" dirty="0" smtClean="0">
                <a:solidFill>
                  <a:prstClr val="black"/>
                </a:solidFill>
              </a:rPr>
              <a:t>ssessments leading to Change and Improvement</a:t>
            </a:r>
          </a:p>
          <a:p>
            <a:pPr marL="342900" indent="-342900" defTabSz="457200">
              <a:buFont typeface="Wingdings" panose="05000000000000000000" pitchFamily="2" charset="2"/>
              <a:buChar char="Ø"/>
            </a:pPr>
            <a:r>
              <a:rPr lang="en-US" sz="2400" b="1" dirty="0" smtClean="0">
                <a:solidFill>
                  <a:prstClr val="black"/>
                </a:solidFill>
              </a:rPr>
              <a:t>Next Steps</a:t>
            </a:r>
          </a:p>
          <a:p>
            <a:pPr defTabSz="457200"/>
            <a:endParaRPr lang="en-IE" dirty="0">
              <a:solidFill>
                <a:prstClr val="black"/>
              </a:solidFill>
            </a:endParaRPr>
          </a:p>
        </p:txBody>
      </p:sp>
      <p:pic>
        <p:nvPicPr>
          <p:cNvPr id="1026" name="Picture 2" descr="C:\Users\lovely.amin\Desktop\CMN-2\TWIC_ South Sudan_2014\Admin\DCIM\113_FUJI\DSCF3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857" y="18856"/>
            <a:ext cx="5274600" cy="384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617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IE" b="1" dirty="0" smtClean="0">
                <a:latin typeface="+mj-lt"/>
              </a:rPr>
              <a:t>         Malnutrition</a:t>
            </a:r>
          </a:p>
        </p:txBody>
      </p:sp>
      <p:sp>
        <p:nvSpPr>
          <p:cNvPr id="4" name="Rectangle 7"/>
          <p:cNvSpPr>
            <a:spLocks noChangeArrowheads="1"/>
          </p:cNvSpPr>
          <p:nvPr/>
        </p:nvSpPr>
        <p:spPr bwMode="auto">
          <a:xfrm>
            <a:off x="2896614" y="2066903"/>
            <a:ext cx="2880320" cy="2874265"/>
          </a:xfrm>
          <a:prstGeom prst="rect">
            <a:avLst/>
          </a:prstGeom>
          <a:solidFill>
            <a:srgbClr val="FFCC99"/>
          </a:solidFill>
          <a:ln w="9525">
            <a:solidFill>
              <a:schemeClr val="tx1"/>
            </a:solidFill>
            <a:miter lim="800000"/>
            <a:headEnd/>
            <a:tailEnd/>
          </a:ln>
          <a:effectLst/>
        </p:spPr>
        <p:txBody>
          <a:bodyPr wrap="none"/>
          <a:lstStyle/>
          <a:p>
            <a:pPr algn="ctr" defTabSz="457200">
              <a:defRPr/>
            </a:pPr>
            <a:r>
              <a:rPr lang="en-IE" sz="3200" b="1" u="sng" dirty="0" smtClean="0">
                <a:solidFill>
                  <a:srgbClr val="C00000"/>
                </a:solidFill>
              </a:rPr>
              <a:t>Under-nutrition</a:t>
            </a:r>
            <a:endParaRPr lang="en-IE" sz="3200" b="1" u="sng" dirty="0">
              <a:solidFill>
                <a:srgbClr val="C00000"/>
              </a:solidFill>
            </a:endParaRPr>
          </a:p>
          <a:p>
            <a:pPr algn="ctr" defTabSz="457200">
              <a:defRPr/>
            </a:pPr>
            <a:r>
              <a:rPr lang="en-IE" sz="2400" dirty="0">
                <a:solidFill>
                  <a:srgbClr val="C00000"/>
                </a:solidFill>
              </a:rPr>
              <a:t>A consequence of </a:t>
            </a:r>
          </a:p>
          <a:p>
            <a:pPr algn="ctr" defTabSz="457200">
              <a:defRPr/>
            </a:pPr>
            <a:r>
              <a:rPr lang="en-IE" sz="2400" dirty="0">
                <a:solidFill>
                  <a:srgbClr val="C00000"/>
                </a:solidFill>
              </a:rPr>
              <a:t>a deficiency </a:t>
            </a:r>
          </a:p>
          <a:p>
            <a:pPr algn="ctr" defTabSz="457200">
              <a:defRPr/>
            </a:pPr>
            <a:r>
              <a:rPr lang="en-IE" sz="2400" dirty="0">
                <a:solidFill>
                  <a:srgbClr val="C00000"/>
                </a:solidFill>
              </a:rPr>
              <a:t> in the body due to </a:t>
            </a:r>
          </a:p>
          <a:p>
            <a:pPr algn="ctr" defTabSz="457200">
              <a:defRPr/>
            </a:pPr>
            <a:r>
              <a:rPr lang="en-IE" sz="2400" dirty="0">
                <a:solidFill>
                  <a:srgbClr val="C00000"/>
                </a:solidFill>
              </a:rPr>
              <a:t>insufficient food </a:t>
            </a:r>
          </a:p>
          <a:p>
            <a:pPr algn="ctr" defTabSz="457200">
              <a:defRPr/>
            </a:pPr>
            <a:r>
              <a:rPr lang="en-IE" sz="2400" dirty="0">
                <a:solidFill>
                  <a:srgbClr val="C00000"/>
                </a:solidFill>
              </a:rPr>
              <a:t>intake or illness</a:t>
            </a:r>
          </a:p>
          <a:p>
            <a:pPr algn="ctr" defTabSz="457200">
              <a:defRPr/>
            </a:pPr>
            <a:endParaRPr lang="en-GB" sz="2400" dirty="0">
              <a:solidFill>
                <a:srgbClr val="C00000"/>
              </a:solidFill>
              <a:effectLst>
                <a:outerShdw blurRad="38100" dist="38100" dir="2700000" algn="tl">
                  <a:srgbClr val="000000"/>
                </a:outerShdw>
              </a:effectLst>
            </a:endParaRPr>
          </a:p>
        </p:txBody>
      </p:sp>
      <p:sp>
        <p:nvSpPr>
          <p:cNvPr id="5" name="Oval 4"/>
          <p:cNvSpPr/>
          <p:nvPr/>
        </p:nvSpPr>
        <p:spPr>
          <a:xfrm flipH="1">
            <a:off x="2623487" y="1462909"/>
            <a:ext cx="3426574" cy="383829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IE">
              <a:solidFill>
                <a:prstClr val="white"/>
              </a:solidFill>
            </a:endParaRPr>
          </a:p>
        </p:txBody>
      </p:sp>
      <p:sp>
        <p:nvSpPr>
          <p:cNvPr id="17412" name="Rectangle 9"/>
          <p:cNvSpPr>
            <a:spLocks noChangeArrowheads="1"/>
          </p:cNvSpPr>
          <p:nvPr/>
        </p:nvSpPr>
        <p:spPr bwMode="auto">
          <a:xfrm>
            <a:off x="6050062" y="2042566"/>
            <a:ext cx="3059832" cy="3067392"/>
          </a:xfrm>
          <a:prstGeom prst="rect">
            <a:avLst/>
          </a:prstGeom>
          <a:solidFill>
            <a:srgbClr val="CCFFCC"/>
          </a:solidFill>
          <a:ln w="9525">
            <a:solidFill>
              <a:schemeClr val="tx1"/>
            </a:solidFill>
            <a:miter lim="800000"/>
            <a:headEnd/>
            <a:tailEnd/>
          </a:ln>
        </p:spPr>
        <p:txBody>
          <a:bodyPr wrap="none"/>
          <a:lstStyle/>
          <a:p>
            <a:pPr algn="ctr" defTabSz="457200"/>
            <a:r>
              <a:rPr lang="en-IE" sz="3200" b="1" u="sng" dirty="0">
                <a:solidFill>
                  <a:srgbClr val="009900"/>
                </a:solidFill>
                <a:latin typeface="+mj-lt"/>
              </a:rPr>
              <a:t>Over-nutrition</a:t>
            </a:r>
          </a:p>
          <a:p>
            <a:pPr algn="ctr" defTabSz="457200"/>
            <a:r>
              <a:rPr lang="en-IE" sz="2400" dirty="0">
                <a:solidFill>
                  <a:srgbClr val="009900"/>
                </a:solidFill>
                <a:latin typeface="+mj-lt"/>
              </a:rPr>
              <a:t>A consequence of </a:t>
            </a:r>
          </a:p>
          <a:p>
            <a:pPr algn="ctr" defTabSz="457200"/>
            <a:r>
              <a:rPr lang="en-IE" sz="2400" dirty="0">
                <a:solidFill>
                  <a:srgbClr val="009900"/>
                </a:solidFill>
                <a:latin typeface="+mj-lt"/>
              </a:rPr>
              <a:t>consuming too</a:t>
            </a:r>
          </a:p>
          <a:p>
            <a:pPr algn="ctr" defTabSz="457200"/>
            <a:r>
              <a:rPr lang="en-IE" sz="2400" dirty="0">
                <a:solidFill>
                  <a:srgbClr val="009900"/>
                </a:solidFill>
                <a:latin typeface="+mj-lt"/>
              </a:rPr>
              <a:t> many calories or too </a:t>
            </a:r>
          </a:p>
          <a:p>
            <a:pPr algn="ctr" defTabSz="457200"/>
            <a:r>
              <a:rPr lang="en-IE" sz="2400" dirty="0">
                <a:solidFill>
                  <a:srgbClr val="009900"/>
                </a:solidFill>
                <a:latin typeface="+mj-lt"/>
              </a:rPr>
              <a:t>much energy</a:t>
            </a:r>
          </a:p>
          <a:p>
            <a:pPr algn="ctr" defTabSz="457200"/>
            <a:r>
              <a:rPr lang="en-IE" sz="2400" dirty="0">
                <a:solidFill>
                  <a:srgbClr val="009900"/>
                </a:solidFill>
                <a:latin typeface="+mj-lt"/>
              </a:rPr>
              <a:t>i.e. obesity</a:t>
            </a:r>
          </a:p>
        </p:txBody>
      </p:sp>
      <p:sp>
        <p:nvSpPr>
          <p:cNvPr id="7" name="Text Placeholder 9"/>
          <p:cNvSpPr txBox="1">
            <a:spLocks/>
          </p:cNvSpPr>
          <p:nvPr/>
        </p:nvSpPr>
        <p:spPr bwMode="auto">
          <a:xfrm>
            <a:off x="726207" y="6052173"/>
            <a:ext cx="9144000" cy="396875"/>
          </a:xfrm>
          <a:prstGeom prst="rect">
            <a:avLst/>
          </a:prstGeom>
          <a:noFill/>
          <a:ln w="9525">
            <a:noFill/>
            <a:miter lim="800000"/>
            <a:headEnd/>
            <a:tailEnd/>
          </a:ln>
        </p:spPr>
        <p:txBody>
          <a:bodyPr anchor="ctr"/>
          <a:lstStyle/>
          <a:p>
            <a:pPr algn="ctr" defTabSz="457200"/>
            <a:r>
              <a:rPr lang="en-IE" sz="2400" b="1" dirty="0">
                <a:solidFill>
                  <a:prstClr val="black"/>
                </a:solidFill>
                <a:latin typeface="Comic Sans MS" pitchFamily="66" charset="0"/>
              </a:rPr>
              <a:t>         </a:t>
            </a:r>
            <a:r>
              <a:rPr lang="en-IE" sz="2800" b="1" dirty="0">
                <a:solidFill>
                  <a:prstClr val="black"/>
                </a:solidFill>
              </a:rPr>
              <a:t>Both increase risk of illness and death</a:t>
            </a:r>
            <a:endParaRPr lang="en-GB" sz="2800" b="1" dirty="0">
              <a:solidFill>
                <a:prstClr val="black"/>
              </a:solidFill>
            </a:endParaRPr>
          </a:p>
          <a:p>
            <a:pPr algn="r" defTabSz="457200"/>
            <a:endParaRPr lang="en-US" sz="2800" dirty="0">
              <a:solidFill>
                <a:srgbClr val="1F497D"/>
              </a:solidFill>
            </a:endParaRPr>
          </a:p>
        </p:txBody>
      </p:sp>
      <p:pic>
        <p:nvPicPr>
          <p:cNvPr id="3076" name="Picture 4" descr="C:\Users\lovely.amin\Documents\SS photo\A.West village\DSCF0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1" y="1461238"/>
            <a:ext cx="2534370" cy="337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67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3" name="Rectangle 2"/>
          <p:cNvSpPr/>
          <p:nvPr/>
        </p:nvSpPr>
        <p:spPr>
          <a:xfrm>
            <a:off x="2987824" y="1484784"/>
            <a:ext cx="5976664" cy="4770537"/>
          </a:xfrm>
          <a:prstGeom prst="rect">
            <a:avLst/>
          </a:prstGeom>
        </p:spPr>
        <p:txBody>
          <a:bodyPr wrap="square">
            <a:spAutoFit/>
          </a:bodyPr>
          <a:lstStyle/>
          <a:p>
            <a:pPr defTabSz="457200">
              <a:lnSpc>
                <a:spcPct val="80000"/>
              </a:lnSpc>
              <a:buClr>
                <a:srgbClr val="F79646">
                  <a:lumMod val="75000"/>
                </a:srgbClr>
              </a:buClr>
            </a:pPr>
            <a:endParaRPr lang="en-IE" altLang="en-US" sz="2400" dirty="0" smtClean="0">
              <a:solidFill>
                <a:prstClr val="black"/>
              </a:solidFill>
            </a:endParaRPr>
          </a:p>
          <a:p>
            <a:pPr marL="457200" indent="-457200" defTabSz="457200">
              <a:lnSpc>
                <a:spcPct val="80000"/>
              </a:lnSpc>
              <a:buClr>
                <a:srgbClr val="F79646">
                  <a:lumMod val="75000"/>
                </a:srgbClr>
              </a:buClr>
              <a:buFont typeface="Wingdings" panose="05000000000000000000" pitchFamily="2" charset="2"/>
              <a:buChar char="q"/>
            </a:pPr>
            <a:r>
              <a:rPr lang="en-IE" altLang="en-US" sz="2400" b="1" dirty="0" smtClean="0">
                <a:solidFill>
                  <a:prstClr val="black"/>
                </a:solidFill>
              </a:rPr>
              <a:t>A </a:t>
            </a:r>
            <a:r>
              <a:rPr lang="en-IE" altLang="en-US" sz="2400" b="1" dirty="0">
                <a:solidFill>
                  <a:prstClr val="black"/>
                </a:solidFill>
              </a:rPr>
              <a:t>community-based approach to treating </a:t>
            </a:r>
            <a:r>
              <a:rPr lang="en-IE" altLang="en-US" sz="2400" b="1" dirty="0" smtClean="0">
                <a:solidFill>
                  <a:srgbClr val="FF0000"/>
                </a:solidFill>
              </a:rPr>
              <a:t>Severe Acute Malnutrition (SAM)</a:t>
            </a:r>
            <a:endParaRPr lang="en-IE" altLang="en-US" sz="2400" b="1" dirty="0">
              <a:solidFill>
                <a:srgbClr val="FF0000"/>
              </a:solidFill>
            </a:endParaRPr>
          </a:p>
          <a:p>
            <a:pPr lvl="1" defTabSz="457200">
              <a:lnSpc>
                <a:spcPct val="80000"/>
              </a:lnSpc>
              <a:buClr>
                <a:srgbClr val="F79646">
                  <a:lumMod val="75000"/>
                </a:srgbClr>
              </a:buClr>
            </a:pPr>
            <a:endParaRPr lang="en-US" altLang="en-US" sz="2000" b="1" dirty="0" smtClean="0">
              <a:solidFill>
                <a:prstClr val="black"/>
              </a:solidFill>
            </a:endParaRPr>
          </a:p>
          <a:p>
            <a:pPr marL="800100" lvl="1" indent="-342900" defTabSz="457200">
              <a:lnSpc>
                <a:spcPct val="80000"/>
              </a:lnSpc>
              <a:buClr>
                <a:srgbClr val="F79646">
                  <a:lumMod val="75000"/>
                </a:srgbClr>
              </a:buClr>
              <a:buFont typeface="Wingdings" panose="05000000000000000000" pitchFamily="2" charset="2"/>
              <a:buChar char="ü"/>
            </a:pPr>
            <a:r>
              <a:rPr lang="en-IE" altLang="en-US" sz="2200" b="1" dirty="0" smtClean="0">
                <a:solidFill>
                  <a:prstClr val="black"/>
                </a:solidFill>
              </a:rPr>
              <a:t>Most </a:t>
            </a:r>
            <a:r>
              <a:rPr lang="en-IE" altLang="en-US" sz="2200" b="1" dirty="0">
                <a:solidFill>
                  <a:prstClr val="black"/>
                </a:solidFill>
              </a:rPr>
              <a:t>children with SAM without medical complications can be treated as outpatients at accessible, decentralised sites</a:t>
            </a:r>
          </a:p>
          <a:p>
            <a:pPr marL="800100" lvl="1" indent="-342900" defTabSz="457200">
              <a:lnSpc>
                <a:spcPct val="80000"/>
              </a:lnSpc>
              <a:buClr>
                <a:srgbClr val="F79646">
                  <a:lumMod val="75000"/>
                </a:srgbClr>
              </a:buClr>
              <a:buFont typeface="Wingdings" panose="05000000000000000000" pitchFamily="2" charset="2"/>
              <a:buChar char="ü"/>
            </a:pPr>
            <a:endParaRPr lang="en-IE" altLang="en-US" sz="2200" b="1" dirty="0" smtClean="0">
              <a:solidFill>
                <a:prstClr val="black"/>
              </a:solidFill>
            </a:endParaRPr>
          </a:p>
          <a:p>
            <a:pPr marL="800100" lvl="1" indent="-342900" defTabSz="457200">
              <a:lnSpc>
                <a:spcPct val="80000"/>
              </a:lnSpc>
              <a:buClr>
                <a:srgbClr val="F79646">
                  <a:lumMod val="75000"/>
                </a:srgbClr>
              </a:buClr>
              <a:buFont typeface="Wingdings" panose="05000000000000000000" pitchFamily="2" charset="2"/>
              <a:buChar char="ü"/>
            </a:pPr>
            <a:r>
              <a:rPr lang="en-IE" altLang="en-US" sz="2200" b="1" dirty="0" smtClean="0">
                <a:solidFill>
                  <a:prstClr val="black"/>
                </a:solidFill>
              </a:rPr>
              <a:t>Children </a:t>
            </a:r>
            <a:r>
              <a:rPr lang="en-IE" altLang="en-US" sz="2200" b="1" dirty="0">
                <a:solidFill>
                  <a:prstClr val="black"/>
                </a:solidFill>
              </a:rPr>
              <a:t>with SAM and medical complications are treated as inpatients </a:t>
            </a:r>
          </a:p>
          <a:p>
            <a:pPr marL="800100" lvl="1" indent="-342900" defTabSz="457200">
              <a:lnSpc>
                <a:spcPct val="80000"/>
              </a:lnSpc>
              <a:buClr>
                <a:srgbClr val="F79646">
                  <a:lumMod val="75000"/>
                </a:srgbClr>
              </a:buClr>
              <a:buFont typeface="Wingdings" panose="05000000000000000000" pitchFamily="2" charset="2"/>
              <a:buChar char="ü"/>
            </a:pPr>
            <a:endParaRPr lang="en-IE" altLang="en-US" sz="2200" b="1" dirty="0" smtClean="0">
              <a:solidFill>
                <a:prstClr val="black"/>
              </a:solidFill>
            </a:endParaRPr>
          </a:p>
          <a:p>
            <a:pPr marL="800100" lvl="1" indent="-342900" defTabSz="457200">
              <a:lnSpc>
                <a:spcPct val="80000"/>
              </a:lnSpc>
              <a:buClr>
                <a:srgbClr val="F79646">
                  <a:lumMod val="75000"/>
                </a:srgbClr>
              </a:buClr>
              <a:buFont typeface="Wingdings" panose="05000000000000000000" pitchFamily="2" charset="2"/>
              <a:buChar char="ü"/>
            </a:pPr>
            <a:r>
              <a:rPr lang="en-IE" altLang="en-US" sz="2200" b="1" dirty="0" smtClean="0">
                <a:solidFill>
                  <a:prstClr val="black"/>
                </a:solidFill>
              </a:rPr>
              <a:t>Community </a:t>
            </a:r>
            <a:r>
              <a:rPr lang="en-IE" altLang="en-US" sz="2200" b="1" dirty="0">
                <a:solidFill>
                  <a:prstClr val="black"/>
                </a:solidFill>
              </a:rPr>
              <a:t>outreach </a:t>
            </a:r>
            <a:r>
              <a:rPr lang="en-IE" altLang="en-US" sz="2200" b="1" dirty="0" smtClean="0">
                <a:solidFill>
                  <a:prstClr val="black"/>
                </a:solidFill>
              </a:rPr>
              <a:t>is conducted to encourage community </a:t>
            </a:r>
            <a:r>
              <a:rPr lang="en-IE" altLang="en-US" sz="2200" b="1" dirty="0">
                <a:solidFill>
                  <a:prstClr val="black"/>
                </a:solidFill>
              </a:rPr>
              <a:t>involvement and early detection and referral of </a:t>
            </a:r>
            <a:r>
              <a:rPr lang="en-IE" altLang="en-US" sz="2200" b="1" dirty="0" smtClean="0">
                <a:solidFill>
                  <a:prstClr val="black"/>
                </a:solidFill>
              </a:rPr>
              <a:t>cases to health centres</a:t>
            </a:r>
            <a:endParaRPr lang="en-IE" altLang="en-US" sz="2400" b="1" dirty="0">
              <a:solidFill>
                <a:prstClr val="black"/>
              </a:solidFill>
            </a:endParaRPr>
          </a:p>
          <a:p>
            <a:pPr defTabSz="457200">
              <a:lnSpc>
                <a:spcPct val="80000"/>
              </a:lnSpc>
              <a:buClr>
                <a:srgbClr val="F79646">
                  <a:lumMod val="75000"/>
                </a:srgbClr>
              </a:buClr>
            </a:pPr>
            <a:endParaRPr lang="en-GB" altLang="en-US" sz="2400" dirty="0">
              <a:solidFill>
                <a:prstClr val="black"/>
              </a:solidFill>
            </a:endParaRPr>
          </a:p>
        </p:txBody>
      </p:sp>
      <p:sp>
        <p:nvSpPr>
          <p:cNvPr id="4" name="TextBox 3"/>
          <p:cNvSpPr txBox="1"/>
          <p:nvPr/>
        </p:nvSpPr>
        <p:spPr>
          <a:xfrm>
            <a:off x="2987824" y="260648"/>
            <a:ext cx="6156176" cy="1077218"/>
          </a:xfrm>
          <a:prstGeom prst="rect">
            <a:avLst/>
          </a:prstGeom>
          <a:noFill/>
        </p:spPr>
        <p:txBody>
          <a:bodyPr wrap="square" rtlCol="0">
            <a:spAutoFit/>
          </a:bodyPr>
          <a:lstStyle/>
          <a:p>
            <a:pPr algn="ctr" defTabSz="457200"/>
            <a:r>
              <a:rPr lang="en-US" sz="3200" b="1" dirty="0" smtClean="0">
                <a:solidFill>
                  <a:prstClr val="black"/>
                </a:solidFill>
              </a:rPr>
              <a:t>Community based Management of Acute Malnutrition (CMAM)</a:t>
            </a:r>
            <a:endParaRPr lang="en-IE" sz="3200" b="1"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86" y="4677038"/>
            <a:ext cx="2654202" cy="17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04864"/>
            <a:ext cx="152782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91" y="581084"/>
            <a:ext cx="2659748" cy="1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495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prstClr val="black">
                    <a:lumMod val="75000"/>
                    <a:lumOff val="25000"/>
                  </a:prstClr>
                </a:solidFill>
                <a:latin typeface="Helvetica"/>
                <a:cs typeface="Helvetica"/>
              </a:rPr>
              <a:t>COVERAGE</a:t>
            </a:r>
          </a:p>
        </p:txBody>
      </p:sp>
      <p:sp>
        <p:nvSpPr>
          <p:cNvPr id="3" name="Rectangle 2"/>
          <p:cNvSpPr/>
          <p:nvPr/>
        </p:nvSpPr>
        <p:spPr>
          <a:xfrm>
            <a:off x="3059832" y="1052736"/>
            <a:ext cx="5904656" cy="5570756"/>
          </a:xfrm>
          <a:prstGeom prst="rect">
            <a:avLst/>
          </a:prstGeom>
        </p:spPr>
        <p:txBody>
          <a:bodyPr wrap="square">
            <a:spAutoFit/>
          </a:bodyPr>
          <a:lstStyle/>
          <a:p>
            <a:pPr defTabSz="457200"/>
            <a:endParaRPr lang="en-GB" sz="2000" b="1" dirty="0">
              <a:solidFill>
                <a:prstClr val="black"/>
              </a:solidFill>
              <a:ea typeface="Calibri"/>
            </a:endParaRPr>
          </a:p>
          <a:p>
            <a:pPr marL="342900" indent="-342900" defTabSz="457200">
              <a:buClr>
                <a:schemeClr val="accent6">
                  <a:lumMod val="75000"/>
                </a:schemeClr>
              </a:buClr>
              <a:buFont typeface="Wingdings" panose="05000000000000000000" pitchFamily="2" charset="2"/>
              <a:buChar char="ü"/>
            </a:pPr>
            <a:r>
              <a:rPr lang="en-GB" sz="2400" b="1" dirty="0">
                <a:solidFill>
                  <a:prstClr val="black"/>
                </a:solidFill>
                <a:ea typeface="Calibri"/>
              </a:rPr>
              <a:t>The CMN (Coverage Monitoring Network) </a:t>
            </a:r>
            <a:r>
              <a:rPr lang="en-GB" sz="2400" dirty="0">
                <a:solidFill>
                  <a:prstClr val="black"/>
                </a:solidFill>
                <a:ea typeface="Calibri"/>
              </a:rPr>
              <a:t>is a consortium of NGOs established in </a:t>
            </a:r>
            <a:r>
              <a:rPr lang="en-GB" sz="2400" dirty="0" smtClean="0">
                <a:solidFill>
                  <a:prstClr val="black"/>
                </a:solidFill>
                <a:ea typeface="Calibri"/>
              </a:rPr>
              <a:t>2012 including </a:t>
            </a:r>
            <a:r>
              <a:rPr lang="en-GB" sz="2400" b="1" dirty="0" smtClean="0">
                <a:solidFill>
                  <a:prstClr val="black"/>
                </a:solidFill>
                <a:ea typeface="Calibri"/>
              </a:rPr>
              <a:t>Action Against Hunger (lead </a:t>
            </a:r>
            <a:r>
              <a:rPr lang="en-GB" sz="2400" b="1" dirty="0">
                <a:solidFill>
                  <a:prstClr val="black"/>
                </a:solidFill>
                <a:ea typeface="Calibri"/>
              </a:rPr>
              <a:t>agency), </a:t>
            </a:r>
            <a:r>
              <a:rPr lang="en-GB" sz="2400" b="1" dirty="0">
                <a:solidFill>
                  <a:schemeClr val="accent1"/>
                </a:solidFill>
                <a:ea typeface="Calibri"/>
              </a:rPr>
              <a:t>Concern Worldwide</a:t>
            </a:r>
            <a:r>
              <a:rPr lang="en-GB" sz="2400" b="1" dirty="0">
                <a:solidFill>
                  <a:prstClr val="black"/>
                </a:solidFill>
                <a:ea typeface="Calibri"/>
              </a:rPr>
              <a:t>, </a:t>
            </a:r>
            <a:r>
              <a:rPr lang="en-GB" sz="2400" b="1" dirty="0" smtClean="0">
                <a:solidFill>
                  <a:prstClr val="black"/>
                </a:solidFill>
                <a:ea typeface="Calibri"/>
              </a:rPr>
              <a:t>Helen Keller International and International Medical Corps </a:t>
            </a:r>
            <a:endParaRPr lang="en-GB" sz="2400" b="1" dirty="0">
              <a:solidFill>
                <a:prstClr val="black"/>
              </a:solidFill>
              <a:ea typeface="Calibri"/>
            </a:endParaRPr>
          </a:p>
          <a:p>
            <a:pPr marL="342900" indent="-342900" defTabSz="457200">
              <a:buClr>
                <a:schemeClr val="accent6">
                  <a:lumMod val="75000"/>
                </a:schemeClr>
              </a:buClr>
              <a:buFont typeface="Wingdings" panose="05000000000000000000" pitchFamily="2" charset="2"/>
              <a:buChar char="ü"/>
            </a:pPr>
            <a:endParaRPr lang="en-GB" sz="2400" b="1" dirty="0" smtClean="0">
              <a:solidFill>
                <a:prstClr val="black"/>
              </a:solidFill>
              <a:ea typeface="Calibri"/>
            </a:endParaRPr>
          </a:p>
          <a:p>
            <a:pPr marL="342900" indent="-342900" defTabSz="457200">
              <a:buClr>
                <a:schemeClr val="accent6">
                  <a:lumMod val="75000"/>
                </a:schemeClr>
              </a:buClr>
              <a:buFont typeface="Wingdings" panose="05000000000000000000" pitchFamily="2" charset="2"/>
              <a:buChar char="ü"/>
            </a:pPr>
            <a:r>
              <a:rPr lang="en-GB" sz="2400" dirty="0" smtClean="0">
                <a:solidFill>
                  <a:prstClr val="black"/>
                </a:solidFill>
                <a:ea typeface="Calibri"/>
              </a:rPr>
              <a:t>The main focus of the initiative is </a:t>
            </a:r>
            <a:r>
              <a:rPr lang="en-US" sz="2400" b="1" dirty="0" smtClean="0"/>
              <a:t>“Improving nutrition </a:t>
            </a:r>
            <a:r>
              <a:rPr lang="en-US" sz="2400" b="1" dirty="0" err="1" smtClean="0"/>
              <a:t>programmes’</a:t>
            </a:r>
            <a:r>
              <a:rPr lang="en-US" sz="2400" b="1" dirty="0" smtClean="0"/>
              <a:t> </a:t>
            </a:r>
            <a:r>
              <a:rPr lang="en-US" sz="2400" b="1" dirty="0" smtClean="0">
                <a:solidFill>
                  <a:srgbClr val="0070C0"/>
                </a:solidFill>
              </a:rPr>
              <a:t>coverage</a:t>
            </a:r>
            <a:r>
              <a:rPr lang="en-US" sz="2400" b="1" dirty="0" smtClean="0"/>
              <a:t> by supporting the identification and responses to barriers to access”</a:t>
            </a:r>
            <a:endParaRPr lang="en-GB" sz="2400" b="1" dirty="0" smtClean="0">
              <a:solidFill>
                <a:prstClr val="black"/>
              </a:solidFill>
            </a:endParaRPr>
          </a:p>
          <a:p>
            <a:pPr defTabSz="457200">
              <a:buClr>
                <a:schemeClr val="accent6">
                  <a:lumMod val="75000"/>
                </a:schemeClr>
              </a:buClr>
            </a:pPr>
            <a:endParaRPr lang="en-GB" sz="2400" b="1" dirty="0">
              <a:solidFill>
                <a:prstClr val="black"/>
              </a:solidFill>
              <a:ea typeface="Calibri"/>
            </a:endParaRPr>
          </a:p>
          <a:p>
            <a:pPr marL="342900" indent="-342900" defTabSz="457200">
              <a:buClr>
                <a:schemeClr val="accent6">
                  <a:lumMod val="75000"/>
                </a:schemeClr>
              </a:buClr>
              <a:buFont typeface="Wingdings" panose="05000000000000000000" pitchFamily="2" charset="2"/>
              <a:buChar char="ü"/>
            </a:pPr>
            <a:r>
              <a:rPr lang="en-GB" sz="2400" dirty="0">
                <a:solidFill>
                  <a:prstClr val="black"/>
                </a:solidFill>
                <a:ea typeface="Calibri"/>
              </a:rPr>
              <a:t>The project is funded by </a:t>
            </a:r>
            <a:r>
              <a:rPr lang="en-GB" sz="2400" b="1" dirty="0">
                <a:solidFill>
                  <a:prstClr val="black"/>
                </a:solidFill>
                <a:ea typeface="Calibri"/>
              </a:rPr>
              <a:t>ECHO </a:t>
            </a:r>
            <a:r>
              <a:rPr lang="en-GB" sz="2400" dirty="0">
                <a:solidFill>
                  <a:prstClr val="black"/>
                </a:solidFill>
                <a:ea typeface="Calibri"/>
              </a:rPr>
              <a:t>and</a:t>
            </a:r>
            <a:r>
              <a:rPr lang="en-GB" sz="2400" b="1" dirty="0">
                <a:solidFill>
                  <a:prstClr val="black"/>
                </a:solidFill>
                <a:ea typeface="Calibri"/>
              </a:rPr>
              <a:t> OFDA/USAID</a:t>
            </a:r>
            <a:endParaRPr lang="en-IE" sz="2400" b="1" dirty="0">
              <a:solidFill>
                <a:prstClr val="black"/>
              </a:solidFill>
            </a:endParaRPr>
          </a:p>
        </p:txBody>
      </p:sp>
      <p:sp>
        <p:nvSpPr>
          <p:cNvPr id="2" name="TextBox 1"/>
          <p:cNvSpPr txBox="1"/>
          <p:nvPr/>
        </p:nvSpPr>
        <p:spPr>
          <a:xfrm>
            <a:off x="3741910" y="407636"/>
            <a:ext cx="4718522" cy="584775"/>
          </a:xfrm>
          <a:prstGeom prst="rect">
            <a:avLst/>
          </a:prstGeom>
          <a:noFill/>
        </p:spPr>
        <p:txBody>
          <a:bodyPr wrap="square" rtlCol="0">
            <a:spAutoFit/>
          </a:bodyPr>
          <a:lstStyle/>
          <a:p>
            <a:pPr defTabSz="457200"/>
            <a:r>
              <a:rPr lang="en-US" sz="3200" b="1" dirty="0" smtClean="0">
                <a:solidFill>
                  <a:prstClr val="black"/>
                </a:solidFill>
                <a:latin typeface="+mj-lt"/>
              </a:rPr>
              <a:t>       What is the CMN? </a:t>
            </a:r>
            <a:endParaRPr lang="en-IE" sz="3200" b="1" dirty="0">
              <a:solidFill>
                <a:prstClr val="black"/>
              </a:solidFill>
              <a:latin typeface="+mj-lt"/>
            </a:endParaRPr>
          </a:p>
        </p:txBody>
      </p:sp>
      <p:pic>
        <p:nvPicPr>
          <p:cNvPr id="2051" name="Picture 3" descr="C:\Users\lovely.amin\Desktop\CMN-2\TWIC_ South Sudan_2014\Admin\DCIM\113_FUJI\DSCF3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59" y="937177"/>
            <a:ext cx="2724165" cy="20431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ovely.amin\Documents\CMN-2\All photoes\India\DSCF05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77" y="3212976"/>
            <a:ext cx="2944327" cy="18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3" name="Rectangle 2"/>
          <p:cNvSpPr/>
          <p:nvPr/>
        </p:nvSpPr>
        <p:spPr>
          <a:xfrm>
            <a:off x="683568" y="1234139"/>
            <a:ext cx="7416824" cy="1200329"/>
          </a:xfrm>
          <a:prstGeom prst="rect">
            <a:avLst/>
          </a:prstGeom>
          <a:ln w="15875">
            <a:solidFill>
              <a:schemeClr val="accent1"/>
            </a:solidFill>
          </a:ln>
        </p:spPr>
        <p:txBody>
          <a:bodyPr wrap="square">
            <a:spAutoFit/>
          </a:bodyPr>
          <a:lstStyle/>
          <a:p>
            <a:pPr algn="ctr"/>
            <a:r>
              <a:rPr lang="en-GB" sz="2400" b="1" dirty="0" smtClean="0">
                <a:solidFill>
                  <a:prstClr val="black"/>
                </a:solidFill>
                <a:ea typeface="Calibri"/>
              </a:rPr>
              <a:t>Coverage is</a:t>
            </a:r>
            <a:r>
              <a:rPr lang="en-GB" sz="2400" b="1" dirty="0"/>
              <a:t> commonly defined as the proportion of all </a:t>
            </a:r>
            <a:r>
              <a:rPr lang="en-GB" sz="2400" b="1" dirty="0" smtClean="0"/>
              <a:t>people needing </a:t>
            </a:r>
            <a:r>
              <a:rPr lang="en-GB" sz="2400" b="1" dirty="0"/>
              <a:t>or eligible to receive a service who actually </a:t>
            </a:r>
            <a:r>
              <a:rPr lang="en-GB" sz="2400" b="1" dirty="0" smtClean="0"/>
              <a:t>receive that service</a:t>
            </a:r>
          </a:p>
        </p:txBody>
      </p:sp>
      <p:sp>
        <p:nvSpPr>
          <p:cNvPr id="2" name="TextBox 1"/>
          <p:cNvSpPr txBox="1"/>
          <p:nvPr/>
        </p:nvSpPr>
        <p:spPr>
          <a:xfrm>
            <a:off x="3419872" y="407636"/>
            <a:ext cx="5616624" cy="584775"/>
          </a:xfrm>
          <a:prstGeom prst="rect">
            <a:avLst/>
          </a:prstGeom>
          <a:noFill/>
        </p:spPr>
        <p:txBody>
          <a:bodyPr wrap="square" rtlCol="0">
            <a:spAutoFit/>
          </a:bodyPr>
          <a:lstStyle/>
          <a:p>
            <a:pPr defTabSz="457200"/>
            <a:r>
              <a:rPr lang="en-US" sz="3200" b="1" dirty="0" smtClean="0">
                <a:solidFill>
                  <a:prstClr val="black"/>
                </a:solidFill>
                <a:latin typeface="+mj-lt"/>
              </a:rPr>
              <a:t>       What is coverage? </a:t>
            </a:r>
            <a:endParaRPr lang="en-IE" sz="3200" b="1" dirty="0">
              <a:solidFill>
                <a:prstClr val="black"/>
              </a:solidFill>
              <a:latin typeface="+mj-lt"/>
            </a:endParaRPr>
          </a:p>
        </p:txBody>
      </p:sp>
      <p:sp>
        <p:nvSpPr>
          <p:cNvPr id="6" name="Rounded Rectangle 5"/>
          <p:cNvSpPr/>
          <p:nvPr/>
        </p:nvSpPr>
        <p:spPr>
          <a:xfrm>
            <a:off x="104056" y="2924944"/>
            <a:ext cx="3096344" cy="276902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t>In CMAM services, it </a:t>
            </a:r>
            <a:r>
              <a:rPr lang="en-GB" sz="2000" dirty="0"/>
              <a:t>is considered a vital indicator of programme success and impact. </a:t>
            </a:r>
            <a:endParaRPr lang="en-GB" sz="2000" dirty="0" smtClean="0"/>
          </a:p>
          <a:p>
            <a:pPr algn="ctr"/>
            <a:r>
              <a:rPr lang="en-GB" sz="2000" dirty="0" smtClean="0">
                <a:solidFill>
                  <a:schemeClr val="bg1"/>
                </a:solidFill>
                <a:ea typeface="Calibri"/>
              </a:rPr>
              <a:t>Combined with cure rate, it can measure a programme’s met need or </a:t>
            </a:r>
            <a:r>
              <a:rPr lang="en-GB" sz="2000" b="1" dirty="0" smtClean="0">
                <a:solidFill>
                  <a:srgbClr val="FFC000"/>
                </a:solidFill>
                <a:ea typeface="Calibri"/>
              </a:rPr>
              <a:t>effectiveness</a:t>
            </a:r>
            <a:r>
              <a:rPr lang="en-GB" sz="2000" dirty="0" smtClean="0">
                <a:solidFill>
                  <a:schemeClr val="bg1"/>
                </a:solidFill>
                <a:ea typeface="Calibri"/>
              </a:rPr>
              <a:t>.</a:t>
            </a:r>
            <a:endParaRPr lang="en-IE" sz="2000" b="1" dirty="0">
              <a:solidFill>
                <a:schemeClr val="bg1"/>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51944962"/>
              </p:ext>
            </p:extLst>
          </p:nvPr>
        </p:nvGraphicFramePr>
        <p:xfrm>
          <a:off x="3452561" y="2676196"/>
          <a:ext cx="5365264" cy="3921156"/>
        </p:xfrm>
        <a:graphic>
          <a:graphicData uri="http://schemas.openxmlformats.org/presentationml/2006/ole">
            <mc:AlternateContent xmlns:mc="http://schemas.openxmlformats.org/markup-compatibility/2006">
              <mc:Choice xmlns:v="urn:schemas-microsoft-com:vml" Requires="v">
                <p:oleObj spid="_x0000_s2072" name="Document" r:id="rId5" imgW="6794500" imgH="4965700" progId="Word.Document.12">
                  <p:embed/>
                </p:oleObj>
              </mc:Choice>
              <mc:Fallback>
                <p:oleObj name="Document" r:id="rId5" imgW="6794500" imgH="4965700" progId="Word.Document.12">
                  <p:embed/>
                  <p:pic>
                    <p:nvPicPr>
                      <p:cNvPr id="0" name=""/>
                      <p:cNvPicPr/>
                      <p:nvPr/>
                    </p:nvPicPr>
                    <p:blipFill>
                      <a:blip r:embed="rId6"/>
                      <a:stretch>
                        <a:fillRect/>
                      </a:stretch>
                    </p:blipFill>
                    <p:spPr>
                      <a:xfrm>
                        <a:off x="3452561" y="2676196"/>
                        <a:ext cx="5365264" cy="3921156"/>
                      </a:xfrm>
                      <a:prstGeom prst="rect">
                        <a:avLst/>
                      </a:prstGeom>
                    </p:spPr>
                  </p:pic>
                </p:oleObj>
              </mc:Fallback>
            </mc:AlternateContent>
          </a:graphicData>
        </a:graphic>
      </p:graphicFrame>
    </p:spTree>
    <p:extLst>
      <p:ext uri="{BB962C8B-B14F-4D97-AF65-F5344CB8AC3E}">
        <p14:creationId xmlns:p14="http://schemas.microsoft.com/office/powerpoint/2010/main" val="17536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3048000" cy="6858000"/>
          </a:xfrm>
          <a:prstGeom prst="rect">
            <a:avLst/>
          </a:prstGeom>
          <a:pattFill prst="dashUpDiag">
            <a:fgClr>
              <a:schemeClr val="bg1"/>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8" name="TextBox 7"/>
          <p:cNvSpPr txBox="1"/>
          <p:nvPr/>
        </p:nvSpPr>
        <p:spPr>
          <a:xfrm>
            <a:off x="2987823" y="271050"/>
            <a:ext cx="5298545" cy="584775"/>
          </a:xfrm>
          <a:prstGeom prst="rect">
            <a:avLst/>
          </a:prstGeom>
          <a:noFill/>
        </p:spPr>
        <p:txBody>
          <a:bodyPr wrap="square" rtlCol="0">
            <a:spAutoFit/>
          </a:bodyPr>
          <a:lstStyle/>
          <a:p>
            <a:pPr algn="ctr"/>
            <a:r>
              <a:rPr lang="en-US" sz="3200" b="1" dirty="0" smtClean="0">
                <a:latin typeface="+mj-lt"/>
              </a:rPr>
              <a:t>Why measure coverage?</a:t>
            </a:r>
            <a:endParaRPr lang="en-IE" sz="3200" b="1" dirty="0">
              <a:latin typeface="+mj-lt"/>
            </a:endParaRPr>
          </a:p>
        </p:txBody>
      </p:sp>
      <p:pic>
        <p:nvPicPr>
          <p:cNvPr id="12" name="Picture 11"/>
          <p:cNvPicPr>
            <a:picLocks noChangeAspect="1"/>
          </p:cNvPicPr>
          <p:nvPr/>
        </p:nvPicPr>
        <p:blipFill>
          <a:blip r:embed="rId3"/>
          <a:stretch>
            <a:fillRect/>
          </a:stretch>
        </p:blipFill>
        <p:spPr>
          <a:xfrm>
            <a:off x="251521" y="982876"/>
            <a:ext cx="4176464" cy="3264279"/>
          </a:xfrm>
          <a:prstGeom prst="rect">
            <a:avLst/>
          </a:prstGeom>
        </p:spPr>
      </p:pic>
      <p:pic>
        <p:nvPicPr>
          <p:cNvPr id="13" name="Picture 12"/>
          <p:cNvPicPr>
            <a:picLocks noChangeAspect="1"/>
          </p:cNvPicPr>
          <p:nvPr/>
        </p:nvPicPr>
        <p:blipFill>
          <a:blip r:embed="rId4"/>
          <a:stretch>
            <a:fillRect/>
          </a:stretch>
        </p:blipFill>
        <p:spPr>
          <a:xfrm>
            <a:off x="4716016" y="3190968"/>
            <a:ext cx="4355976" cy="3246278"/>
          </a:xfrm>
          <a:prstGeom prst="rect">
            <a:avLst/>
          </a:prstGeom>
        </p:spPr>
      </p:pic>
      <p:sp>
        <p:nvSpPr>
          <p:cNvPr id="14" name="Rectangle 13"/>
          <p:cNvSpPr/>
          <p:nvPr/>
        </p:nvSpPr>
        <p:spPr>
          <a:xfrm>
            <a:off x="4572000" y="1153076"/>
            <a:ext cx="4392488" cy="1569660"/>
          </a:xfrm>
          <a:prstGeom prst="rect">
            <a:avLst/>
          </a:prstGeom>
        </p:spPr>
        <p:txBody>
          <a:bodyPr wrap="square">
            <a:spAutoFit/>
          </a:bodyPr>
          <a:lstStyle/>
          <a:p>
            <a:pPr>
              <a:spcAft>
                <a:spcPts val="0"/>
              </a:spcAft>
            </a:pPr>
            <a:r>
              <a:rPr lang="en-IE" sz="2400" dirty="0">
                <a:solidFill>
                  <a:srgbClr val="000000"/>
                </a:solidFill>
              </a:rPr>
              <a:t>Estimated </a:t>
            </a:r>
            <a:r>
              <a:rPr lang="en-IE" sz="2400" dirty="0" smtClean="0">
                <a:solidFill>
                  <a:srgbClr val="000000"/>
                </a:solidFill>
              </a:rPr>
              <a:t>number of </a:t>
            </a:r>
            <a:r>
              <a:rPr lang="en-IE" sz="2400" dirty="0">
                <a:solidFill>
                  <a:srgbClr val="000000"/>
                </a:solidFill>
              </a:rPr>
              <a:t>children at any given </a:t>
            </a:r>
            <a:r>
              <a:rPr lang="en-IE" sz="2400" dirty="0" smtClean="0">
                <a:solidFill>
                  <a:srgbClr val="000000"/>
                </a:solidFill>
              </a:rPr>
              <a:t>time:</a:t>
            </a:r>
            <a:endParaRPr lang="en-IE" sz="1000" b="1" dirty="0" smtClean="0">
              <a:solidFill>
                <a:srgbClr val="000000"/>
              </a:solidFill>
            </a:endParaRPr>
          </a:p>
          <a:p>
            <a:pPr>
              <a:spcAft>
                <a:spcPts val="0"/>
              </a:spcAft>
            </a:pPr>
            <a:r>
              <a:rPr lang="en-IE" sz="2400" b="1" dirty="0" smtClean="0">
                <a:solidFill>
                  <a:srgbClr val="000000"/>
                </a:solidFill>
              </a:rPr>
              <a:t>SAM: </a:t>
            </a:r>
            <a:r>
              <a:rPr lang="en-IE" sz="2400" b="1" dirty="0">
                <a:solidFill>
                  <a:srgbClr val="000000"/>
                </a:solidFill>
              </a:rPr>
              <a:t>17 million </a:t>
            </a:r>
            <a:endParaRPr lang="en-IE" sz="2400" b="1" dirty="0">
              <a:ea typeface="Times New Roman"/>
            </a:endParaRPr>
          </a:p>
          <a:p>
            <a:pPr>
              <a:spcAft>
                <a:spcPts val="0"/>
              </a:spcAft>
            </a:pPr>
            <a:r>
              <a:rPr lang="en-IE" sz="2400" b="1" dirty="0" smtClean="0">
                <a:solidFill>
                  <a:srgbClr val="000000"/>
                </a:solidFill>
              </a:rPr>
              <a:t>Moderately/MAM: </a:t>
            </a:r>
            <a:r>
              <a:rPr lang="en-IE" sz="2400" b="1" dirty="0">
                <a:solidFill>
                  <a:srgbClr val="000000"/>
                </a:solidFill>
              </a:rPr>
              <a:t>34 </a:t>
            </a:r>
            <a:r>
              <a:rPr lang="en-IE" sz="2400" b="1" dirty="0" smtClean="0">
                <a:solidFill>
                  <a:srgbClr val="000000"/>
                </a:solidFill>
              </a:rPr>
              <a:t>million</a:t>
            </a:r>
            <a:endParaRPr lang="en-IE" sz="2400" b="1" dirty="0">
              <a:ea typeface="Times New Roman"/>
            </a:endParaRPr>
          </a:p>
        </p:txBody>
      </p:sp>
      <p:sp>
        <p:nvSpPr>
          <p:cNvPr id="15" name="Rectangle 14"/>
          <p:cNvSpPr/>
          <p:nvPr/>
        </p:nvSpPr>
        <p:spPr>
          <a:xfrm>
            <a:off x="345017" y="4791524"/>
            <a:ext cx="4226983" cy="1569660"/>
          </a:xfrm>
          <a:prstGeom prst="rect">
            <a:avLst/>
          </a:prstGeom>
        </p:spPr>
        <p:txBody>
          <a:bodyPr wrap="square">
            <a:spAutoFit/>
          </a:bodyPr>
          <a:lstStyle/>
          <a:p>
            <a:pPr algn="r">
              <a:spcAft>
                <a:spcPts val="0"/>
              </a:spcAft>
            </a:pPr>
            <a:r>
              <a:rPr lang="en-IE" sz="2400" dirty="0"/>
              <a:t>Approximate Case-load reached by </a:t>
            </a:r>
            <a:r>
              <a:rPr lang="en-IE" sz="2400" dirty="0" smtClean="0"/>
              <a:t>CMAM programmes:</a:t>
            </a:r>
            <a:endParaRPr lang="en-IE" sz="2400" dirty="0">
              <a:ea typeface="Times New Roman"/>
            </a:endParaRPr>
          </a:p>
          <a:p>
            <a:pPr algn="r">
              <a:spcAft>
                <a:spcPts val="0"/>
              </a:spcAft>
            </a:pPr>
            <a:r>
              <a:rPr lang="en-IE" sz="2400" b="1" dirty="0">
                <a:solidFill>
                  <a:srgbClr val="0070C0"/>
                </a:solidFill>
              </a:rPr>
              <a:t>SAM 2.6 million </a:t>
            </a:r>
            <a:r>
              <a:rPr lang="en-IE" sz="2400" b="1" dirty="0">
                <a:solidFill>
                  <a:srgbClr val="FF0000"/>
                </a:solidFill>
              </a:rPr>
              <a:t>(&lt;15%)  </a:t>
            </a:r>
            <a:endParaRPr lang="en-IE" sz="2400" b="1" dirty="0">
              <a:solidFill>
                <a:srgbClr val="FF0000"/>
              </a:solidFill>
              <a:ea typeface="Times New Roman"/>
            </a:endParaRPr>
          </a:p>
          <a:p>
            <a:pPr algn="r">
              <a:spcAft>
                <a:spcPts val="0"/>
              </a:spcAft>
            </a:pPr>
            <a:r>
              <a:rPr lang="en-IE" sz="2400" b="1" dirty="0">
                <a:solidFill>
                  <a:srgbClr val="0070C0"/>
                </a:solidFill>
              </a:rPr>
              <a:t>MAM 4.6 million </a:t>
            </a:r>
            <a:r>
              <a:rPr lang="en-IE" sz="2400" b="1" dirty="0">
                <a:solidFill>
                  <a:srgbClr val="FF0000"/>
                </a:solidFill>
              </a:rPr>
              <a:t>(&lt;13.5%)</a:t>
            </a:r>
            <a:endParaRPr lang="en-IE" sz="2400" b="1" dirty="0">
              <a:solidFill>
                <a:srgbClr val="FF0000"/>
              </a:solidFill>
              <a:ea typeface="Times New Roman"/>
            </a:endParaRPr>
          </a:p>
        </p:txBody>
      </p:sp>
    </p:spTree>
    <p:extLst>
      <p:ext uri="{BB962C8B-B14F-4D97-AF65-F5344CB8AC3E}">
        <p14:creationId xmlns:p14="http://schemas.microsoft.com/office/powerpoint/2010/main" val="36031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12" name="TextBox 11"/>
          <p:cNvSpPr txBox="1"/>
          <p:nvPr/>
        </p:nvSpPr>
        <p:spPr>
          <a:xfrm>
            <a:off x="2843808" y="225423"/>
            <a:ext cx="6048672" cy="1077218"/>
          </a:xfrm>
          <a:prstGeom prst="rect">
            <a:avLst/>
          </a:prstGeom>
          <a:noFill/>
        </p:spPr>
        <p:txBody>
          <a:bodyPr wrap="square" rtlCol="0">
            <a:spAutoFit/>
          </a:bodyPr>
          <a:lstStyle/>
          <a:p>
            <a:pPr algn="ctr"/>
            <a:r>
              <a:rPr lang="en-IE" sz="3200" b="1" dirty="0" smtClean="0">
                <a:latin typeface="+mj-lt"/>
              </a:rPr>
              <a:t>Assessment results lead to action for changes at </a:t>
            </a:r>
            <a:r>
              <a:rPr lang="en-IE" sz="3200" b="1" dirty="0">
                <a:solidFill>
                  <a:srgbClr val="0070C0"/>
                </a:solidFill>
                <a:latin typeface="+mj-lt"/>
              </a:rPr>
              <a:t>p</a:t>
            </a:r>
            <a:r>
              <a:rPr lang="en-IE" sz="3200" b="1" dirty="0" smtClean="0">
                <a:solidFill>
                  <a:srgbClr val="0070C0"/>
                </a:solidFill>
                <a:latin typeface="+mj-lt"/>
              </a:rPr>
              <a:t>rogramme level</a:t>
            </a:r>
            <a:endParaRPr lang="en-IE" sz="3200" b="1" dirty="0">
              <a:solidFill>
                <a:srgbClr val="0070C0"/>
              </a:solidFill>
              <a:latin typeface="+mj-lt"/>
            </a:endParaRPr>
          </a:p>
        </p:txBody>
      </p:sp>
      <p:sp>
        <p:nvSpPr>
          <p:cNvPr id="13" name="Rectangle 12"/>
          <p:cNvSpPr/>
          <p:nvPr/>
        </p:nvSpPr>
        <p:spPr>
          <a:xfrm>
            <a:off x="330931" y="1585535"/>
            <a:ext cx="2200740" cy="2246769"/>
          </a:xfrm>
          <a:prstGeom prst="rect">
            <a:avLst/>
          </a:prstGeom>
          <a:noFill/>
          <a:ln w="15875">
            <a:solidFill>
              <a:schemeClr val="accent1">
                <a:shade val="95000"/>
                <a:satMod val="105000"/>
              </a:schemeClr>
            </a:solidFill>
          </a:ln>
        </p:spPr>
        <p:txBody>
          <a:bodyPr wrap="square">
            <a:spAutoFit/>
          </a:bodyPr>
          <a:lstStyle/>
          <a:p>
            <a:pPr algn="ctr">
              <a:spcAft>
                <a:spcPts val="0"/>
              </a:spcAft>
            </a:pPr>
            <a:r>
              <a:rPr lang="en-IE" sz="2800" b="1" dirty="0" smtClean="0">
                <a:solidFill>
                  <a:srgbClr val="000000"/>
                </a:solidFill>
              </a:rPr>
              <a:t>Coverage assessments (SQUEAC and Community Assessments)</a:t>
            </a:r>
            <a:endParaRPr lang="en-IE" sz="1050" b="1" dirty="0" smtClean="0">
              <a:solidFill>
                <a:srgbClr val="000000"/>
              </a:solidFill>
            </a:endParaRPr>
          </a:p>
        </p:txBody>
      </p:sp>
      <p:sp>
        <p:nvSpPr>
          <p:cNvPr id="7" name="Right Arrow 6"/>
          <p:cNvSpPr/>
          <p:nvPr/>
        </p:nvSpPr>
        <p:spPr>
          <a:xfrm>
            <a:off x="2915816" y="2204864"/>
            <a:ext cx="108012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4211959" y="1589720"/>
            <a:ext cx="4464497" cy="1569660"/>
          </a:xfrm>
          <a:prstGeom prst="rect">
            <a:avLst/>
          </a:prstGeom>
          <a:noFill/>
        </p:spPr>
        <p:txBody>
          <a:bodyPr wrap="square" rtlCol="0">
            <a:spAutoFit/>
          </a:bodyPr>
          <a:lstStyle/>
          <a:p>
            <a:pPr algn="ctr"/>
            <a:r>
              <a:rPr lang="en-GB" sz="2400" dirty="0" smtClean="0"/>
              <a:t>Enable programmes to understand WHAT coverage of the programme is and WHY it is low (or high)</a:t>
            </a:r>
            <a:endParaRPr lang="en-GB" sz="2400" dirty="0"/>
          </a:p>
        </p:txBody>
      </p:sp>
      <p:sp>
        <p:nvSpPr>
          <p:cNvPr id="14" name="Rectangle 13"/>
          <p:cNvSpPr/>
          <p:nvPr/>
        </p:nvSpPr>
        <p:spPr>
          <a:xfrm>
            <a:off x="4603064" y="4505228"/>
            <a:ext cx="3682290" cy="830997"/>
          </a:xfrm>
          <a:prstGeom prst="rect">
            <a:avLst/>
          </a:prstGeom>
        </p:spPr>
        <p:txBody>
          <a:bodyPr wrap="none">
            <a:spAutoFit/>
          </a:bodyPr>
          <a:lstStyle/>
          <a:p>
            <a:pPr algn="ctr"/>
            <a:r>
              <a:rPr lang="en-GB" sz="2400" dirty="0" smtClean="0"/>
              <a:t>HOW to address challenges:</a:t>
            </a:r>
          </a:p>
          <a:p>
            <a:pPr algn="ctr"/>
            <a:r>
              <a:rPr lang="en-GB" sz="2400" b="1" dirty="0" smtClean="0"/>
              <a:t>Joint Action Plan </a:t>
            </a:r>
            <a:r>
              <a:rPr lang="en-GB" sz="2400" dirty="0" smtClean="0"/>
              <a:t>to</a:t>
            </a:r>
            <a:endParaRPr lang="en-GB" sz="2400" dirty="0"/>
          </a:p>
        </p:txBody>
      </p:sp>
      <p:sp>
        <p:nvSpPr>
          <p:cNvPr id="15" name="Down Arrow 14"/>
          <p:cNvSpPr/>
          <p:nvPr/>
        </p:nvSpPr>
        <p:spPr>
          <a:xfrm>
            <a:off x="6985332" y="3238231"/>
            <a:ext cx="484632" cy="11579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ounded Rectangle 15"/>
          <p:cNvSpPr/>
          <p:nvPr/>
        </p:nvSpPr>
        <p:spPr>
          <a:xfrm>
            <a:off x="3779912" y="5415076"/>
            <a:ext cx="2088232" cy="122413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i="1" dirty="0" smtClean="0"/>
              <a:t>Improve</a:t>
            </a:r>
            <a:r>
              <a:rPr lang="en-GB" sz="2400" dirty="0" smtClean="0"/>
              <a:t> service delivery</a:t>
            </a:r>
            <a:endParaRPr lang="en-GB" sz="2400" dirty="0"/>
          </a:p>
        </p:txBody>
      </p:sp>
      <p:sp>
        <p:nvSpPr>
          <p:cNvPr id="19" name="Rounded Rectangle 18"/>
          <p:cNvSpPr/>
          <p:nvPr/>
        </p:nvSpPr>
        <p:spPr>
          <a:xfrm>
            <a:off x="6084168" y="5415076"/>
            <a:ext cx="2808312" cy="1224136"/>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i="1" dirty="0" smtClean="0"/>
              <a:t>Improve</a:t>
            </a:r>
            <a:r>
              <a:rPr lang="en-GB" sz="2400" dirty="0" smtClean="0"/>
              <a:t> community engagement and uptake</a:t>
            </a:r>
            <a:endParaRPr lang="en-GB" sz="2400" dirty="0"/>
          </a:p>
        </p:txBody>
      </p:sp>
      <p:sp>
        <p:nvSpPr>
          <p:cNvPr id="17" name="TextBox 16"/>
          <p:cNvSpPr txBox="1"/>
          <p:nvPr/>
        </p:nvSpPr>
        <p:spPr>
          <a:xfrm>
            <a:off x="4860032" y="3481232"/>
            <a:ext cx="2160240" cy="646331"/>
          </a:xfrm>
          <a:prstGeom prst="rect">
            <a:avLst/>
          </a:prstGeom>
          <a:noFill/>
        </p:spPr>
        <p:txBody>
          <a:bodyPr wrap="square" rtlCol="0">
            <a:spAutoFit/>
          </a:bodyPr>
          <a:lstStyle/>
          <a:p>
            <a:pPr algn="r"/>
            <a:r>
              <a:rPr lang="en-GB" dirty="0" smtClean="0">
                <a:solidFill>
                  <a:srgbClr val="0070C0"/>
                </a:solidFill>
              </a:rPr>
              <a:t>The programme staff then decide…</a:t>
            </a:r>
            <a:endParaRPr lang="en-GB" dirty="0">
              <a:solidFill>
                <a:srgbClr val="0070C0"/>
              </a:solidFill>
            </a:endParaRPr>
          </a:p>
        </p:txBody>
      </p:sp>
    </p:spTree>
    <p:extLst>
      <p:ext uri="{BB962C8B-B14F-4D97-AF65-F5344CB8AC3E}">
        <p14:creationId xmlns:p14="http://schemas.microsoft.com/office/powerpoint/2010/main" val="8177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6016"/>
            <a:ext cx="457200" cy="128016"/>
          </a:xfrm>
          <a:prstGeom prst="rect">
            <a:avLst/>
          </a:prstGeom>
          <a:solidFill>
            <a:srgbClr val="0070C0"/>
          </a:solidFill>
          <a:ln>
            <a:solidFill>
              <a:srgbClr val="0066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TextBox 9"/>
          <p:cNvSpPr txBox="1"/>
          <p:nvPr/>
        </p:nvSpPr>
        <p:spPr>
          <a:xfrm>
            <a:off x="436036" y="537067"/>
            <a:ext cx="2764364" cy="400110"/>
          </a:xfrm>
          <a:prstGeom prst="rect">
            <a:avLst/>
          </a:prstGeom>
          <a:noFill/>
        </p:spPr>
        <p:txBody>
          <a:bodyPr wrap="square" rtlCol="0">
            <a:spAutoFit/>
          </a:bodyPr>
          <a:lstStyle/>
          <a:p>
            <a:pPr defTabSz="457200">
              <a:lnSpc>
                <a:spcPts val="2400"/>
              </a:lnSpc>
            </a:pPr>
            <a:r>
              <a:rPr lang="fr-FR" sz="2400" b="1" dirty="0">
                <a:solidFill>
                  <a:schemeClr val="bg1">
                    <a:lumMod val="75000"/>
                  </a:schemeClr>
                </a:solidFill>
                <a:latin typeface="Helvetica"/>
                <a:cs typeface="Helvetica"/>
              </a:rPr>
              <a:t>COVERAGE</a:t>
            </a:r>
          </a:p>
        </p:txBody>
      </p:sp>
      <p:sp>
        <p:nvSpPr>
          <p:cNvPr id="12" name="TextBox 11"/>
          <p:cNvSpPr txBox="1"/>
          <p:nvPr/>
        </p:nvSpPr>
        <p:spPr>
          <a:xfrm>
            <a:off x="2843808" y="225423"/>
            <a:ext cx="6048672" cy="954107"/>
          </a:xfrm>
          <a:prstGeom prst="rect">
            <a:avLst/>
          </a:prstGeom>
          <a:noFill/>
        </p:spPr>
        <p:txBody>
          <a:bodyPr wrap="square" rtlCol="0">
            <a:spAutoFit/>
          </a:bodyPr>
          <a:lstStyle/>
          <a:p>
            <a:pPr algn="ctr"/>
            <a:r>
              <a:rPr lang="en-IE" sz="2800" b="1" dirty="0" smtClean="0">
                <a:latin typeface="+mj-lt"/>
              </a:rPr>
              <a:t>Assessment results lead to action at </a:t>
            </a:r>
            <a:r>
              <a:rPr lang="en-IE" sz="2800" b="1" dirty="0" smtClean="0">
                <a:solidFill>
                  <a:srgbClr val="0070C0"/>
                </a:solidFill>
                <a:latin typeface="+mj-lt"/>
              </a:rPr>
              <a:t>global level</a:t>
            </a:r>
            <a:endParaRPr lang="en-IE" sz="2800" b="1" dirty="0">
              <a:solidFill>
                <a:srgbClr val="0070C0"/>
              </a:solidFill>
              <a:latin typeface="+mj-lt"/>
            </a:endParaRPr>
          </a:p>
        </p:txBody>
      </p:sp>
      <p:pic>
        <p:nvPicPr>
          <p:cNvPr id="3" name="Picture 2"/>
          <p:cNvPicPr>
            <a:picLocks noChangeAspect="1"/>
          </p:cNvPicPr>
          <p:nvPr/>
        </p:nvPicPr>
        <p:blipFill rotWithShape="1">
          <a:blip r:embed="rId3"/>
          <a:srcRect t="5323"/>
          <a:stretch/>
        </p:blipFill>
        <p:spPr>
          <a:xfrm>
            <a:off x="-89148" y="1556792"/>
            <a:ext cx="9233147" cy="5301208"/>
          </a:xfrm>
          <a:prstGeom prst="rect">
            <a:avLst/>
          </a:prstGeom>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9656" t="35210" r="29604" b="22672"/>
          <a:stretch>
            <a:fillRect/>
          </a:stretch>
        </p:blipFill>
        <p:spPr bwMode="auto">
          <a:xfrm>
            <a:off x="116452" y="2060848"/>
            <a:ext cx="1701766" cy="857412"/>
          </a:xfrm>
          <a:prstGeom prst="ellipse">
            <a:avLst/>
          </a:prstGeom>
          <a:noFill/>
          <a:ln w="38100" algn="ctr">
            <a:solidFill>
              <a:srgbClr val="000000"/>
            </a:solidFill>
            <a:prstDash val="dash"/>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91680" y="1548781"/>
            <a:ext cx="6696743" cy="461665"/>
          </a:xfrm>
          <a:prstGeom prst="rect">
            <a:avLst/>
          </a:prstGeom>
          <a:noFill/>
        </p:spPr>
        <p:txBody>
          <a:bodyPr wrap="square" rtlCol="0">
            <a:spAutoFit/>
          </a:bodyPr>
          <a:lstStyle/>
          <a:p>
            <a:r>
              <a:rPr lang="en-GB" sz="2400" b="1" dirty="0" smtClean="0"/>
              <a:t>Number of assessments conducted by country:</a:t>
            </a:r>
            <a:endParaRPr lang="en-GB" sz="2400" b="1" dirty="0"/>
          </a:p>
        </p:txBody>
      </p:sp>
      <p:pic>
        <p:nvPicPr>
          <p:cNvPr id="4" name="Picture 3"/>
          <p:cNvPicPr>
            <a:picLocks noChangeAspect="1"/>
          </p:cNvPicPr>
          <p:nvPr/>
        </p:nvPicPr>
        <p:blipFill rotWithShape="1">
          <a:blip r:embed="rId5">
            <a:clrChange>
              <a:clrFrom>
                <a:srgbClr val="FFFFFF"/>
              </a:clrFrom>
              <a:clrTo>
                <a:srgbClr val="FFFFFF">
                  <a:alpha val="0"/>
                </a:srgbClr>
              </a:clrTo>
            </a:clrChange>
          </a:blip>
          <a:srcRect t="6437" r="1199"/>
          <a:stretch/>
        </p:blipFill>
        <p:spPr>
          <a:xfrm>
            <a:off x="5220072" y="3573016"/>
            <a:ext cx="2353371" cy="3284984"/>
          </a:xfrm>
          <a:prstGeom prst="rect">
            <a:avLst/>
          </a:prstGeom>
        </p:spPr>
      </p:pic>
      <p:pic>
        <p:nvPicPr>
          <p:cNvPr id="5" name="Picture 4"/>
          <p:cNvPicPr>
            <a:picLocks noChangeAspect="1"/>
          </p:cNvPicPr>
          <p:nvPr/>
        </p:nvPicPr>
        <p:blipFill rotWithShape="1">
          <a:blip r:embed="rId6">
            <a:clrChange>
              <a:clrFrom>
                <a:srgbClr val="FFFFFF"/>
              </a:clrFrom>
              <a:clrTo>
                <a:srgbClr val="FFFFFF">
                  <a:alpha val="0"/>
                </a:srgbClr>
              </a:clrTo>
            </a:clrChange>
          </a:blip>
          <a:srcRect l="18305" t="16942" r="17400" b="13937"/>
          <a:stretch/>
        </p:blipFill>
        <p:spPr>
          <a:xfrm>
            <a:off x="-32110" y="4797152"/>
            <a:ext cx="2096385" cy="2037331"/>
          </a:xfrm>
          <a:prstGeom prst="rect">
            <a:avLst/>
          </a:prstGeom>
        </p:spPr>
      </p:pic>
    </p:spTree>
    <p:extLst>
      <p:ext uri="{BB962C8B-B14F-4D97-AF65-F5344CB8AC3E}">
        <p14:creationId xmlns:p14="http://schemas.microsoft.com/office/powerpoint/2010/main" val="350083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860</Words>
  <Application>Microsoft Office PowerPoint</Application>
  <PresentationFormat>On-screen Show (4:3)</PresentationFormat>
  <Paragraphs>108</Paragraphs>
  <Slides>13</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1_Office Theme</vt:lpstr>
      <vt:lpstr>4_Office Theme</vt:lpstr>
      <vt:lpstr>Document</vt:lpstr>
      <vt:lpstr>PowerPoint Presentation</vt:lpstr>
      <vt:lpstr>PowerPoint Presentation</vt:lpstr>
      <vt:lpstr>         Malnutrition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Barriers to Access persist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Lovely Amin</dc:creator>
  <cp:lastModifiedBy>dcu</cp:lastModifiedBy>
  <cp:revision>63</cp:revision>
  <dcterms:created xsi:type="dcterms:W3CDTF">2015-11-13T10:48:21Z</dcterms:created>
  <dcterms:modified xsi:type="dcterms:W3CDTF">2015-12-07T15:07:02Z</dcterms:modified>
</cp:coreProperties>
</file>