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6" r:id="rId2"/>
    <p:sldId id="331" r:id="rId3"/>
    <p:sldId id="347" r:id="rId4"/>
    <p:sldId id="272" r:id="rId5"/>
    <p:sldId id="273" r:id="rId6"/>
    <p:sldId id="274" r:id="rId7"/>
    <p:sldId id="275" r:id="rId8"/>
    <p:sldId id="276" r:id="rId9"/>
    <p:sldId id="277" r:id="rId10"/>
    <p:sldId id="279" r:id="rId11"/>
    <p:sldId id="304" r:id="rId12"/>
    <p:sldId id="283" r:id="rId13"/>
    <p:sldId id="306" r:id="rId14"/>
    <p:sldId id="307" r:id="rId15"/>
    <p:sldId id="309" r:id="rId16"/>
    <p:sldId id="311" r:id="rId17"/>
    <p:sldId id="312" r:id="rId18"/>
    <p:sldId id="322" r:id="rId19"/>
    <p:sldId id="260" r:id="rId20"/>
    <p:sldId id="348" r:id="rId21"/>
    <p:sldId id="349" r:id="rId22"/>
    <p:sldId id="350" r:id="rId23"/>
    <p:sldId id="351" r:id="rId24"/>
    <p:sldId id="352" r:id="rId25"/>
    <p:sldId id="353" r:id="rId26"/>
    <p:sldId id="354" r:id="rId27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19">
          <p15:clr>
            <a:srgbClr val="A4A3A4"/>
          </p15:clr>
        </p15:guide>
        <p15:guide id="2" pos="52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AE"/>
    <a:srgbClr val="0E73B9"/>
    <a:srgbClr val="3E6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86" autoAdjust="0"/>
  </p:normalViewPr>
  <p:slideViewPr>
    <p:cSldViewPr snapToGrid="0" showGuides="1">
      <p:cViewPr varScale="1">
        <p:scale>
          <a:sx n="97" d="100"/>
          <a:sy n="97" d="100"/>
        </p:scale>
        <p:origin x="-384" y="-102"/>
      </p:cViewPr>
      <p:guideLst>
        <p:guide orient="horz" pos="4319"/>
        <p:guide pos="524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9" d="100"/>
          <a:sy n="79" d="100"/>
        </p:scale>
        <p:origin x="-3918" y="-7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971" y="4724956"/>
            <a:ext cx="4908331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9449911"/>
            <a:ext cx="835124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baseline="0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219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688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Will they understand the econometric specification??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098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6549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0132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819975"/>
            <a:ext cx="7500939" cy="554850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394175"/>
            <a:ext cx="7500938" cy="361800"/>
          </a:xfrm>
        </p:spPr>
        <p:txBody>
          <a:bodyPr/>
          <a:lstStyle>
            <a:lvl1pPr marL="0" indent="0" algn="l">
              <a:buNone/>
              <a:defRPr sz="1400" b="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87723"/>
            <a:ext cx="4636800" cy="1239265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28675" y="5386500"/>
            <a:ext cx="4679325" cy="979374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rgbClr val="005EAE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accent2"/>
                </a:solidFill>
              </a:defRPr>
            </a:lvl2pPr>
            <a:lvl3pPr marL="0" indent="0">
              <a:spcBef>
                <a:spcPts val="567"/>
              </a:spcBef>
              <a:buNone/>
              <a:defRPr sz="1400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00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939200" y="1943100"/>
            <a:ext cx="4204800" cy="4343400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IMAGE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905000"/>
            <a:ext cx="3819525" cy="3987688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4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 smtClean="0"/>
              <a:t>Trinity College Dublin, </a:t>
            </a:r>
            <a:r>
              <a:rPr lang="en-GB" sz="1000" dirty="0" smtClean="0"/>
              <a:t>The University of Dublin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28236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35835"/>
            <a:ext cx="9144000" cy="4850665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IMAGE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 smtClean="0"/>
              <a:t>Trinity College Dublin, </a:t>
            </a:r>
            <a:r>
              <a:rPr lang="en-GB" sz="1000" dirty="0" smtClean="0"/>
              <a:t>The University of Dublin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13861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4200">
                <a:solidFill>
                  <a:srgbClr val="005EA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132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87723"/>
            <a:ext cx="4636800" cy="123926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54778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74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6" y="1881075"/>
            <a:ext cx="7527924" cy="3643425"/>
          </a:xfrm>
        </p:spPr>
        <p:txBody>
          <a:bodyPr/>
          <a:lstStyle>
            <a:lvl1pPr marL="0" indent="0" rtl="0">
              <a:spcBef>
                <a:spcPts val="900"/>
              </a:spcBef>
              <a:buClr>
                <a:schemeClr val="tx2"/>
              </a:buClr>
              <a:buSzPts val="2000"/>
              <a:buFont typeface="Arial"/>
              <a:buNone/>
              <a:defRPr sz="2000" b="1"/>
            </a:lvl1pPr>
            <a:lvl2pPr marL="625475" indent="-233363" rtl="0">
              <a:buSzPts val="2000"/>
              <a:buFont typeface="Minion Pro"/>
              <a:buChar char="‒"/>
              <a:defRPr sz="2000"/>
            </a:lvl2pPr>
            <a:lvl3pPr marL="912813" indent="-222250" rtl="0">
              <a:buSzPts val="2000"/>
              <a:buFont typeface="Arial"/>
              <a:buChar char="»"/>
              <a:defRPr sz="2000"/>
            </a:lvl3pPr>
            <a:lvl4pPr marL="1128713" indent="-190500">
              <a:defRPr sz="2000"/>
            </a:lvl4pPr>
            <a:lvl5pPr marL="1439863" indent="-185738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5819775"/>
            <a:ext cx="9144000" cy="1036637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046348"/>
            <a:ext cx="2060224" cy="550631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676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4" y="360000"/>
            <a:ext cx="7500939" cy="56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871551"/>
            <a:ext cx="7500938" cy="409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 smtClean="0"/>
              <a:t>Trinity College Dublin, </a:t>
            </a:r>
            <a:r>
              <a:rPr lang="en-GB" sz="1000" dirty="0" smtClean="0"/>
              <a:t>The University of Dublin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9" r:id="rId5"/>
    <p:sldLayoutId id="2147483654" r:id="rId6"/>
    <p:sldLayoutId id="2147483661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0E73B9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417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" indent="-31750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8325" indent="-22225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84225" indent="-201613" algn="l" defTabSz="914400" rtl="0" eaLnBrk="1" latinLnBrk="0" hangingPunct="1">
        <a:spcBef>
          <a:spcPts val="1134"/>
        </a:spcBef>
        <a:buClr>
          <a:schemeClr val="tx2"/>
        </a:buClr>
        <a:buFont typeface="Minion Pro" pitchFamily="18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185738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5496375"/>
            <a:ext cx="7500939" cy="554850"/>
          </a:xfrm>
        </p:spPr>
        <p:txBody>
          <a:bodyPr/>
          <a:lstStyle/>
          <a:p>
            <a:r>
              <a:rPr lang="en-IE" sz="3200" dirty="0" smtClean="0"/>
              <a:t>Information delivery, Nutrition and HIV Treatment: Evidence from a randomized field experiment on women living with HIV in Uganda</a:t>
            </a:r>
            <a:r>
              <a:rPr lang="en-IE" sz="3200" dirty="0"/>
              <a:t/>
            </a:r>
            <a:br>
              <a:rPr lang="en-IE" sz="3200" dirty="0"/>
            </a:br>
            <a:r>
              <a:rPr lang="en-IE" sz="2000" dirty="0"/>
              <a:t>Patrick </a:t>
            </a:r>
            <a:r>
              <a:rPr lang="en-IE" sz="2000" dirty="0" err="1"/>
              <a:t>Lubega</a:t>
            </a:r>
            <a:r>
              <a:rPr lang="en-IE" sz="2000" dirty="0"/>
              <a:t>, Frances </a:t>
            </a:r>
            <a:r>
              <a:rPr lang="en-IE" sz="2000" dirty="0" err="1"/>
              <a:t>Nakakawa</a:t>
            </a:r>
            <a:r>
              <a:rPr lang="en-IE" sz="2000" dirty="0"/>
              <a:t>, Gaia Narciso and Carol Newman</a:t>
            </a:r>
            <a:r>
              <a:rPr lang="en-IE" sz="3200" dirty="0"/>
              <a:t/>
            </a:r>
            <a:br>
              <a:rPr lang="en-IE" sz="3200" dirty="0"/>
            </a:b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92342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dirty="0" smtClean="0"/>
              <a:t>Outcomes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6" y="1278194"/>
            <a:ext cx="7527924" cy="424630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IE" sz="18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 smtClean="0"/>
              <a:t>Health and education</a:t>
            </a:r>
            <a:endParaRPr lang="en-IE" sz="1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 smtClean="0"/>
              <a:t>Income and livelihoods</a:t>
            </a:r>
            <a:endParaRPr lang="en-IE" sz="1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 smtClean="0"/>
              <a:t>Empowerment</a:t>
            </a:r>
            <a:endParaRPr lang="en-IE" sz="1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 smtClean="0"/>
              <a:t>Anthropometrics</a:t>
            </a:r>
          </a:p>
          <a:p>
            <a:endParaRPr lang="en-IE" sz="1000" b="0" dirty="0" smtClean="0"/>
          </a:p>
          <a:p>
            <a:endParaRPr lang="en-IE" sz="1000" b="0" dirty="0" smtClean="0"/>
          </a:p>
          <a:p>
            <a:r>
              <a:rPr lang="en-IE" sz="1800" b="0" dirty="0" smtClean="0"/>
              <a:t>Using our RCT design we </a:t>
            </a:r>
            <a:r>
              <a:rPr lang="en-IE" sz="1800" b="0" dirty="0"/>
              <a:t>can obtain the average impact of a </a:t>
            </a:r>
            <a:r>
              <a:rPr lang="en-IE" sz="1800" b="0" dirty="0" smtClean="0"/>
              <a:t>each intervention on outcomes for women in treated clinics by </a:t>
            </a:r>
            <a:r>
              <a:rPr lang="en-IE" sz="1800" b="0" dirty="0"/>
              <a:t>comparing them to </a:t>
            </a:r>
            <a:r>
              <a:rPr lang="en-IE" sz="1800" b="0" dirty="0" smtClean="0"/>
              <a:t>the women in the control clinics</a:t>
            </a:r>
          </a:p>
          <a:p>
            <a:pPr lvl="1"/>
            <a:endParaRPr lang="en-IE" dirty="0"/>
          </a:p>
          <a:p>
            <a:endParaRPr lang="en-IE" sz="1800" b="0" dirty="0"/>
          </a:p>
          <a:p>
            <a:endParaRPr lang="en-IE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1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6" y="1610447"/>
            <a:ext cx="7527924" cy="3571153"/>
          </a:xfrm>
        </p:spPr>
        <p:txBody>
          <a:bodyPr/>
          <a:lstStyle/>
          <a:p>
            <a:pPr lvl="1"/>
            <a:r>
              <a:rPr lang="en-IE" dirty="0"/>
              <a:t>Women in cookery clinics more likely to acknowledge that they received access to information.</a:t>
            </a:r>
          </a:p>
          <a:p>
            <a:pPr lvl="1"/>
            <a:r>
              <a:rPr lang="en-IE" dirty="0" smtClean="0"/>
              <a:t>Positive impact of </a:t>
            </a:r>
            <a:r>
              <a:rPr lang="en-IE" dirty="0"/>
              <a:t>information </a:t>
            </a:r>
            <a:r>
              <a:rPr lang="en-IE" dirty="0" smtClean="0"/>
              <a:t>only on number of meals per day only.</a:t>
            </a:r>
            <a:endParaRPr lang="en-IE" dirty="0"/>
          </a:p>
          <a:p>
            <a:pPr lvl="1"/>
            <a:r>
              <a:rPr lang="en-IE" dirty="0"/>
              <a:t>Cookery has positive impact on number of snacks per day. This is consistent with trying the recipe.</a:t>
            </a:r>
          </a:p>
          <a:p>
            <a:pPr lvl="1"/>
            <a:r>
              <a:rPr lang="en-IE" dirty="0"/>
              <a:t>Cookery clinics more likely than information to try the </a:t>
            </a:r>
            <a:r>
              <a:rPr lang="en-IE" dirty="0" smtClean="0"/>
              <a:t>recipe</a:t>
            </a:r>
            <a:endParaRPr lang="en-IE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43897" y="723794"/>
            <a:ext cx="7412703" cy="561600"/>
          </a:xfrm>
        </p:spPr>
        <p:txBody>
          <a:bodyPr/>
          <a:lstStyle/>
          <a:p>
            <a:r>
              <a:rPr lang="en-IE" sz="2800" dirty="0" smtClean="0"/>
              <a:t>Behavioural </a:t>
            </a:r>
            <a:r>
              <a:rPr lang="en-IE" sz="2800" dirty="0"/>
              <a:t>change </a:t>
            </a:r>
            <a:r>
              <a:rPr lang="en-IE" sz="2800" dirty="0" smtClean="0"/>
              <a:t>due to </a:t>
            </a:r>
            <a:r>
              <a:rPr lang="en-IE" sz="2800" dirty="0"/>
              <a:t>information </a:t>
            </a:r>
            <a:r>
              <a:rPr lang="en-IE" sz="2800" dirty="0" smtClean="0"/>
              <a:t>delivery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309011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dirty="0" smtClean="0"/>
              <a:t>Health and education</a:t>
            </a:r>
            <a:endParaRPr lang="en-IE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14149" y="1473959"/>
            <a:ext cx="7742451" cy="4050542"/>
          </a:xfrm>
        </p:spPr>
        <p:txBody>
          <a:bodyPr/>
          <a:lstStyle/>
          <a:p>
            <a:pPr lvl="1"/>
            <a:r>
              <a:rPr lang="en-IE" dirty="0"/>
              <a:t>Lower probability of reporting illness in both information and cookery clinics – effect is bigger in cookery</a:t>
            </a:r>
          </a:p>
          <a:p>
            <a:pPr lvl="1"/>
            <a:r>
              <a:rPr lang="en-IE" dirty="0"/>
              <a:t>Lower proportion of children in the household reported as being sick in </a:t>
            </a:r>
            <a:r>
              <a:rPr lang="en-IE" dirty="0" smtClean="0"/>
              <a:t>cookery </a:t>
            </a:r>
            <a:r>
              <a:rPr lang="en-IE" dirty="0"/>
              <a:t>(no effect of information </a:t>
            </a:r>
            <a:r>
              <a:rPr lang="en-IE" dirty="0" smtClean="0"/>
              <a:t>alone)</a:t>
            </a:r>
          </a:p>
          <a:p>
            <a:pPr lvl="1"/>
            <a:r>
              <a:rPr lang="en-IE" dirty="0" smtClean="0"/>
              <a:t>Cookery </a:t>
            </a:r>
            <a:r>
              <a:rPr lang="en-IE" dirty="0"/>
              <a:t>reduces the proportion of children that are absent from school </a:t>
            </a:r>
            <a:r>
              <a:rPr lang="en-IE" dirty="0" smtClean="0"/>
              <a:t>because </a:t>
            </a:r>
            <a:r>
              <a:rPr lang="en-IE" dirty="0"/>
              <a:t>of failure to pay school fees (no effect of information alone</a:t>
            </a:r>
            <a:r>
              <a:rPr lang="en-IE" dirty="0" smtClean="0"/>
              <a:t>)</a:t>
            </a:r>
          </a:p>
          <a:p>
            <a:pPr marL="392112" lvl="1" indent="0">
              <a:buNone/>
            </a:pPr>
            <a:endParaRPr lang="en-IE" dirty="0"/>
          </a:p>
          <a:p>
            <a:pPr marL="392112" lvl="1" indent="0">
              <a:buNone/>
            </a:pPr>
            <a:r>
              <a:rPr lang="en-IE" i="1" dirty="0" smtClean="0"/>
              <a:t>Questions</a:t>
            </a:r>
            <a:r>
              <a:rPr lang="en-IE" i="1" dirty="0"/>
              <a:t>: What is mechanism? Is the better well-being of women in the cookery clinics impacting on incomes? </a:t>
            </a:r>
            <a:endParaRPr lang="en-IE" dirty="0"/>
          </a:p>
          <a:p>
            <a:pPr lvl="1"/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785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6" y="248314"/>
            <a:ext cx="7500939" cy="561600"/>
          </a:xfrm>
        </p:spPr>
        <p:txBody>
          <a:bodyPr/>
          <a:lstStyle/>
          <a:p>
            <a:r>
              <a:rPr lang="en-IE" sz="2800" dirty="0"/>
              <a:t>Income and livelihoods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6" y="1120876"/>
            <a:ext cx="7527924" cy="44036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/>
              <a:t>Cookery has </a:t>
            </a:r>
            <a:r>
              <a:rPr lang="en-IE" sz="1800" b="0" dirty="0" smtClean="0"/>
              <a:t>positive impact on</a:t>
            </a:r>
          </a:p>
          <a:p>
            <a:pPr lvl="1"/>
            <a:r>
              <a:rPr lang="en-IE" sz="1800" dirty="0" smtClean="0"/>
              <a:t>all </a:t>
            </a:r>
            <a:r>
              <a:rPr lang="en-IE" sz="1800" dirty="0"/>
              <a:t>types of personal </a:t>
            </a:r>
            <a:r>
              <a:rPr lang="en-IE" sz="1800" dirty="0" smtClean="0"/>
              <a:t>income</a:t>
            </a:r>
          </a:p>
          <a:p>
            <a:pPr lvl="1"/>
            <a:r>
              <a:rPr lang="en-IE" sz="1800" dirty="0" smtClean="0"/>
              <a:t>household income</a:t>
            </a:r>
          </a:p>
          <a:p>
            <a:pPr lvl="1"/>
            <a:r>
              <a:rPr lang="en-IE" sz="1800" dirty="0" smtClean="0"/>
              <a:t>the </a:t>
            </a:r>
            <a:r>
              <a:rPr lang="en-IE" sz="1800" dirty="0"/>
              <a:t>decision to start an enterprise.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/>
              <a:t>This suggests that the increase in well-being </a:t>
            </a:r>
            <a:r>
              <a:rPr lang="en-IE" sz="1800" b="0" dirty="0" smtClean="0"/>
              <a:t>associated </a:t>
            </a:r>
            <a:r>
              <a:rPr lang="en-IE" sz="1800" b="0" dirty="0"/>
              <a:t>with the cookery campaign leads to greater earning ability of women. </a:t>
            </a:r>
            <a:endParaRPr lang="en-IE" sz="18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 smtClean="0"/>
              <a:t>This </a:t>
            </a:r>
            <a:r>
              <a:rPr lang="en-IE" sz="1800" b="0" dirty="0"/>
              <a:t>allows them to pay school fees and reduces the proportion of days that children are absent from school.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/>
              <a:t>The information campaign also increases </a:t>
            </a:r>
            <a:r>
              <a:rPr lang="en-IE" sz="1800" b="0" dirty="0" smtClean="0"/>
              <a:t>the health </a:t>
            </a:r>
            <a:r>
              <a:rPr lang="en-IE" sz="1800" b="0" dirty="0"/>
              <a:t>of women </a:t>
            </a:r>
            <a:r>
              <a:rPr lang="en-IE" sz="1800" b="0" dirty="0" smtClean="0"/>
              <a:t>possibly because they </a:t>
            </a:r>
            <a:r>
              <a:rPr lang="en-IE" sz="1800" b="0" dirty="0"/>
              <a:t>eat more </a:t>
            </a:r>
            <a:r>
              <a:rPr lang="en-IE" sz="1800" b="0" dirty="0" smtClean="0"/>
              <a:t>frequent meals. There </a:t>
            </a:r>
            <a:r>
              <a:rPr lang="en-IE" sz="1800" b="0" dirty="0"/>
              <a:t>are </a:t>
            </a:r>
            <a:r>
              <a:rPr lang="en-IE" sz="1800" b="0" dirty="0" smtClean="0"/>
              <a:t>no </a:t>
            </a:r>
            <a:r>
              <a:rPr lang="en-IE" sz="1800" b="0" dirty="0"/>
              <a:t>knock on </a:t>
            </a:r>
            <a:r>
              <a:rPr lang="en-IE" sz="1800" b="0" dirty="0" smtClean="0"/>
              <a:t>effects for children or effects on other outcomes such as income.</a:t>
            </a:r>
            <a:endParaRPr lang="en-IE" sz="1800" b="0" dirty="0"/>
          </a:p>
          <a:p>
            <a:r>
              <a:rPr lang="en-IE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2592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dirty="0" smtClean="0"/>
              <a:t>Income and livelihoods</a:t>
            </a:r>
            <a:endParaRPr lang="en-IE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6" y="1563329"/>
            <a:ext cx="7527924" cy="3961171"/>
          </a:xfrm>
        </p:spPr>
        <p:txBody>
          <a:bodyPr/>
          <a:lstStyle/>
          <a:p>
            <a:r>
              <a:rPr lang="en-IE" b="0" dirty="0" smtClean="0"/>
              <a:t>These results raise new questions</a:t>
            </a:r>
          </a:p>
          <a:p>
            <a:r>
              <a:rPr lang="en-IE" b="0" dirty="0" smtClean="0"/>
              <a:t>The </a:t>
            </a:r>
            <a:r>
              <a:rPr lang="en-IE" b="0" dirty="0"/>
              <a:t>fact </a:t>
            </a:r>
            <a:r>
              <a:rPr lang="en-IE" b="0" dirty="0" smtClean="0"/>
              <a:t>that the same welfare outcomes are not observed </a:t>
            </a:r>
            <a:r>
              <a:rPr lang="en-IE" b="0" dirty="0"/>
              <a:t>in information clinics means that there is something different about the cookery clinics. </a:t>
            </a:r>
            <a:endParaRPr lang="en-IE" b="0" dirty="0" smtClean="0"/>
          </a:p>
          <a:p>
            <a:r>
              <a:rPr lang="en-IE" b="0" dirty="0" smtClean="0"/>
              <a:t>There </a:t>
            </a:r>
            <a:r>
              <a:rPr lang="en-IE" b="0" dirty="0"/>
              <a:t>are two possibilities</a:t>
            </a:r>
            <a:r>
              <a:rPr lang="en-IE" b="0" dirty="0" smtClean="0"/>
              <a:t>:</a:t>
            </a:r>
          </a:p>
          <a:p>
            <a:pPr marL="514350" indent="-514350">
              <a:buFont typeface="+mj-lt"/>
              <a:buAutoNum type="romanLcPeriod"/>
            </a:pPr>
            <a:r>
              <a:rPr lang="en-IE" b="0" dirty="0" smtClean="0"/>
              <a:t>they </a:t>
            </a:r>
            <a:r>
              <a:rPr lang="en-IE" b="0" dirty="0"/>
              <a:t>become super-nourished because they are eating the </a:t>
            </a:r>
            <a:r>
              <a:rPr lang="en-IE" b="0" dirty="0" smtClean="0"/>
              <a:t>recipes</a:t>
            </a:r>
          </a:p>
          <a:p>
            <a:pPr marL="514350" indent="-514350">
              <a:buFont typeface="+mj-lt"/>
              <a:buAutoNum type="romanLcPeriod"/>
            </a:pPr>
            <a:r>
              <a:rPr lang="en-IE" b="0" dirty="0" smtClean="0"/>
              <a:t>there </a:t>
            </a:r>
            <a:r>
              <a:rPr lang="en-IE" b="0" dirty="0"/>
              <a:t>is something about the way the information is delivered that empowers </a:t>
            </a:r>
            <a:r>
              <a:rPr lang="en-IE" b="0" dirty="0" smtClean="0"/>
              <a:t>women </a:t>
            </a:r>
            <a:r>
              <a:rPr lang="en-IE" b="0" dirty="0"/>
              <a:t>to work harder.</a:t>
            </a:r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448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6" y="371146"/>
            <a:ext cx="7500939" cy="561600"/>
          </a:xfrm>
        </p:spPr>
        <p:txBody>
          <a:bodyPr/>
          <a:lstStyle/>
          <a:p>
            <a:r>
              <a:rPr lang="en-IE" sz="2800" dirty="0" smtClean="0"/>
              <a:t>Empowerment</a:t>
            </a:r>
            <a:endParaRPr lang="en-IE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IE" dirty="0" smtClean="0"/>
              <a:t>We find an increase </a:t>
            </a:r>
            <a:r>
              <a:rPr lang="en-IE" dirty="0"/>
              <a:t>in control over personal resources in cookery </a:t>
            </a:r>
            <a:r>
              <a:rPr lang="en-IE" dirty="0" smtClean="0"/>
              <a:t>clinics</a:t>
            </a:r>
            <a:r>
              <a:rPr lang="en-IE" dirty="0"/>
              <a:t> </a:t>
            </a:r>
            <a:r>
              <a:rPr lang="en-IE" dirty="0" smtClean="0"/>
              <a:t>coupled with a decline </a:t>
            </a:r>
            <a:r>
              <a:rPr lang="en-IE" dirty="0"/>
              <a:t>in </a:t>
            </a:r>
            <a:r>
              <a:rPr lang="en-IE" dirty="0" smtClean="0"/>
              <a:t>the joint </a:t>
            </a:r>
            <a:r>
              <a:rPr lang="en-IE" dirty="0"/>
              <a:t>control of personal </a:t>
            </a:r>
            <a:r>
              <a:rPr lang="en-IE" dirty="0" smtClean="0"/>
              <a:t>finances</a:t>
            </a:r>
            <a:endParaRPr lang="en-IE" dirty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6592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dirty="0" smtClean="0"/>
              <a:t>Anthropometrics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6" y="1323833"/>
            <a:ext cx="7527924" cy="4200667"/>
          </a:xfrm>
        </p:spPr>
        <p:txBody>
          <a:bodyPr/>
          <a:lstStyle/>
          <a:p>
            <a:pPr indent="-233363"/>
            <a:r>
              <a:rPr lang="en-IE" b="0" dirty="0"/>
              <a:t>Decline in anthropometrics in cookery clinics. </a:t>
            </a:r>
          </a:p>
          <a:p>
            <a:endParaRPr lang="en-IE" b="0" i="1" dirty="0" smtClean="0"/>
          </a:p>
          <a:p>
            <a:r>
              <a:rPr lang="en-IE" b="0" dirty="0" smtClean="0"/>
              <a:t>Question</a:t>
            </a:r>
            <a:r>
              <a:rPr lang="en-IE" b="0" dirty="0"/>
              <a:t>: They are working harder so they are losing weight. But overall they are feeling better. </a:t>
            </a:r>
            <a:endParaRPr lang="en-IE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b="0" dirty="0" smtClean="0"/>
              <a:t>Is </a:t>
            </a:r>
            <a:r>
              <a:rPr lang="en-IE" b="0" dirty="0"/>
              <a:t>it diversity in diet? </a:t>
            </a:r>
            <a:endParaRPr lang="en-IE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b="0" dirty="0" smtClean="0"/>
              <a:t>Consumption </a:t>
            </a:r>
            <a:r>
              <a:rPr lang="en-IE" b="0" dirty="0"/>
              <a:t>of micronutrients? </a:t>
            </a:r>
            <a:endParaRPr lang="en-IE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b="0" dirty="0" smtClean="0"/>
              <a:t>More </a:t>
            </a:r>
            <a:r>
              <a:rPr lang="en-IE" b="0" dirty="0"/>
              <a:t>analysis needed.</a:t>
            </a:r>
          </a:p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875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6" y="298856"/>
            <a:ext cx="7500939" cy="561600"/>
          </a:xfrm>
        </p:spPr>
        <p:txBody>
          <a:bodyPr/>
          <a:lstStyle/>
          <a:p>
            <a:r>
              <a:rPr lang="en-IE" sz="2800" dirty="0" smtClean="0"/>
              <a:t>Conclusions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6" y="1022555"/>
            <a:ext cx="7527924" cy="450194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IE" sz="18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dirty="0" smtClean="0"/>
              <a:t>Lower </a:t>
            </a:r>
            <a:r>
              <a:rPr lang="en-IE" sz="1800" b="0" dirty="0"/>
              <a:t>probability of reporting illness in both information and cookery clinics – effect is bigger in cookery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dirty="0"/>
              <a:t>Lower proportion of children in the household reported as being sick in </a:t>
            </a:r>
            <a:r>
              <a:rPr lang="en-IE" sz="1800" b="0" dirty="0" smtClean="0"/>
              <a:t>cookery</a:t>
            </a:r>
            <a:endParaRPr lang="en-IE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dirty="0"/>
              <a:t>Cookery reduces the proportion of children that are absent from </a:t>
            </a:r>
            <a:r>
              <a:rPr lang="en-IE" sz="1800" b="0" dirty="0" smtClean="0"/>
              <a:t>school because </a:t>
            </a:r>
            <a:r>
              <a:rPr lang="en-IE" sz="1800" b="0" dirty="0"/>
              <a:t>of failure to pay school fees (no effect of information alone</a:t>
            </a:r>
            <a:r>
              <a:rPr lang="en-IE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dirty="0"/>
              <a:t>Cookery has positive impact on</a:t>
            </a:r>
          </a:p>
          <a:p>
            <a:pPr lvl="1"/>
            <a:r>
              <a:rPr lang="en-IE" sz="1800" dirty="0"/>
              <a:t>all types of personal income</a:t>
            </a:r>
          </a:p>
          <a:p>
            <a:pPr lvl="1"/>
            <a:r>
              <a:rPr lang="en-IE" sz="1800" dirty="0"/>
              <a:t>household income</a:t>
            </a:r>
          </a:p>
          <a:p>
            <a:pPr lvl="1"/>
            <a:r>
              <a:rPr lang="en-IE" sz="1800" dirty="0"/>
              <a:t>the decision to start an enterprise</a:t>
            </a:r>
            <a:r>
              <a:rPr lang="en-IE" sz="1800" dirty="0" smtClean="0"/>
              <a:t>.</a:t>
            </a:r>
            <a:endParaRPr lang="en-IE" sz="1800" dirty="0"/>
          </a:p>
          <a:p>
            <a:pPr lvl="1"/>
            <a:endParaRPr lang="en-IE" dirty="0"/>
          </a:p>
          <a:p>
            <a:pPr lvl="1"/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1415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dirty="0" smtClean="0"/>
              <a:t>Conclusions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6" y="1238865"/>
            <a:ext cx="7527924" cy="42856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dirty="0"/>
              <a:t>This suggests that the increase in well-being associated with the cookery campaign leads to greater earning ability of women.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dirty="0"/>
              <a:t>This allows them to pay school fees and reduces the proportion of days that children are absent from school.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dirty="0"/>
              <a:t>The information campaign also increases well-being of women </a:t>
            </a:r>
            <a:r>
              <a:rPr lang="en-IE" sz="1800" b="0" dirty="0" smtClean="0"/>
              <a:t>but with </a:t>
            </a:r>
            <a:r>
              <a:rPr lang="en-IE" sz="1800" b="0" dirty="0"/>
              <a:t>no knock on effects </a:t>
            </a:r>
            <a:r>
              <a:rPr lang="en-IE" sz="1800" b="0" dirty="0" smtClean="0"/>
              <a:t>for children or other welfare outcomes </a:t>
            </a:r>
            <a:endParaRPr lang="en-IE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dirty="0"/>
              <a:t>Some evidence of increase in control over personal resources in cookery </a:t>
            </a:r>
            <a:r>
              <a:rPr lang="en-IE" sz="1800" b="0" dirty="0" smtClean="0"/>
              <a:t>clinics</a:t>
            </a:r>
            <a:r>
              <a:rPr lang="en-IE" sz="1800" b="0" dirty="0"/>
              <a:t> </a:t>
            </a:r>
            <a:r>
              <a:rPr lang="en-IE" sz="1800" b="0" dirty="0" smtClean="0"/>
              <a:t>coupled with </a:t>
            </a:r>
            <a:r>
              <a:rPr lang="en-IE" sz="1800" b="0" dirty="0"/>
              <a:t>decline in joint control of personal </a:t>
            </a:r>
            <a:r>
              <a:rPr lang="en-IE" sz="1800" b="0" dirty="0" smtClean="0"/>
              <a:t>finances</a:t>
            </a:r>
            <a:endParaRPr lang="en-IE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dirty="0"/>
              <a:t>Decline in anthropometrics in cookery </a:t>
            </a:r>
            <a:r>
              <a:rPr lang="en-IE" sz="1800" b="0" dirty="0" smtClean="0"/>
              <a:t>clinics</a:t>
            </a:r>
            <a:endParaRPr lang="en-IE" sz="1800" b="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5093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6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28676" y="959768"/>
            <a:ext cx="7500939" cy="561600"/>
          </a:xfrm>
        </p:spPr>
        <p:txBody>
          <a:bodyPr/>
          <a:lstStyle/>
          <a:p>
            <a:r>
              <a:rPr lang="en-IE" sz="2400" dirty="0"/>
              <a:t>Information delivery, Nutrition and HIV Treatment: Evidence from a randomized field experiment on women living with HIV in </a:t>
            </a:r>
            <a:r>
              <a:rPr lang="en-IE" sz="2400" dirty="0" smtClean="0"/>
              <a:t>Uganda</a:t>
            </a:r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 smtClean="0"/>
              <a:t>The aim is to test the impact of interventions aimed at improving the nutrition of women living with HIV in Uganda.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 smtClean="0"/>
              <a:t>We are interested in testing:</a:t>
            </a:r>
          </a:p>
          <a:p>
            <a:pPr marL="1082675" lvl="1" indent="-457200">
              <a:buFont typeface="+mj-lt"/>
              <a:buAutoNum type="arabicPeriod"/>
            </a:pPr>
            <a:r>
              <a:rPr lang="en-US" sz="1800" dirty="0" smtClean="0"/>
              <a:t>Their impact on health and welfare outcomes</a:t>
            </a:r>
          </a:p>
          <a:p>
            <a:pPr marL="1082675" lvl="1" indent="-457200">
              <a:buFont typeface="+mj-lt"/>
              <a:buAutoNum type="arabicPeriod"/>
            </a:pPr>
            <a:r>
              <a:rPr lang="en-US" sz="1800" dirty="0" smtClean="0"/>
              <a:t>Their impact on behavior related to nutrition</a:t>
            </a:r>
          </a:p>
          <a:p>
            <a:pPr marL="1082675" lvl="1" indent="-457200">
              <a:buFont typeface="+mj-lt"/>
              <a:buAutoNum type="arabicPeriod"/>
            </a:pPr>
            <a:r>
              <a:rPr lang="en-US" sz="1800" dirty="0" smtClean="0"/>
              <a:t>Their impact on behavior related to self-employment activities</a:t>
            </a:r>
          </a:p>
          <a:p>
            <a:pPr marL="1082675" lvl="1" indent="-457200">
              <a:buFont typeface="+mj-lt"/>
              <a:buAutoNum type="arabicPeriod"/>
            </a:pPr>
            <a:r>
              <a:rPr lang="en-US" sz="1800" dirty="0" smtClean="0"/>
              <a:t>The mechanisms through which changes in behavior occur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 smtClean="0"/>
              <a:t>To achieve this we use a randomized controlled trial design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8580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Appendix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09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Econometric specification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37187" y="1581151"/>
            <a:ext cx="7482347" cy="3943350"/>
          </a:xfrm>
        </p:spPr>
        <p:txBody>
          <a:bodyPr/>
          <a:lstStyle/>
          <a:p>
            <a:endParaRPr lang="en-IE" dirty="0" smtClean="0"/>
          </a:p>
          <a:p>
            <a:endParaRPr lang="en-IE" dirty="0"/>
          </a:p>
          <a:p>
            <a:r>
              <a:rPr lang="en-IE" sz="1800" b="0" dirty="0" smtClean="0"/>
              <a:t>is </a:t>
            </a:r>
            <a:r>
              <a:rPr lang="en-IE" sz="1800" b="0" dirty="0"/>
              <a:t>the particular outcome variable of interest for woman </a:t>
            </a:r>
            <a:r>
              <a:rPr lang="en-IE" sz="1800" b="0" i="1" dirty="0" err="1"/>
              <a:t>i</a:t>
            </a:r>
            <a:r>
              <a:rPr lang="en-IE" sz="1800" b="0" dirty="0"/>
              <a:t> in time period </a:t>
            </a:r>
            <a:r>
              <a:rPr lang="en-IE" sz="1800" b="0" i="1" dirty="0"/>
              <a:t>t</a:t>
            </a:r>
            <a:r>
              <a:rPr lang="en-IE" sz="1800" b="0" dirty="0"/>
              <a:t>;  </a:t>
            </a:r>
            <a:endParaRPr lang="en-IE" sz="1800" b="0" dirty="0" smtClean="0"/>
          </a:p>
          <a:p>
            <a:r>
              <a:rPr lang="en-IE" sz="1800" b="0" dirty="0" smtClean="0"/>
              <a:t>is </a:t>
            </a:r>
            <a:r>
              <a:rPr lang="en-IE" sz="1800" b="0" dirty="0"/>
              <a:t>a dummy indicator for whether woman </a:t>
            </a:r>
            <a:r>
              <a:rPr lang="en-IE" sz="1800" b="0" i="1" dirty="0" err="1"/>
              <a:t>i</a:t>
            </a:r>
            <a:r>
              <a:rPr lang="en-IE" sz="1800" b="0" dirty="0"/>
              <a:t> is in an information clinic;  </a:t>
            </a:r>
            <a:endParaRPr lang="en-IE" sz="1800" b="0" dirty="0" smtClean="0"/>
          </a:p>
          <a:p>
            <a:r>
              <a:rPr lang="en-IE" sz="1800" b="0" dirty="0" smtClean="0"/>
              <a:t>is </a:t>
            </a:r>
            <a:r>
              <a:rPr lang="en-IE" sz="1800" b="0" dirty="0"/>
              <a:t>a dummy indicator for whether woman </a:t>
            </a:r>
            <a:r>
              <a:rPr lang="en-IE" sz="1800" b="0" i="1" dirty="0" err="1"/>
              <a:t>i</a:t>
            </a:r>
            <a:r>
              <a:rPr lang="en-IE" sz="1800" b="0" dirty="0"/>
              <a:t> is in a cookery clinic;  </a:t>
            </a:r>
            <a:endParaRPr lang="en-IE" sz="1800" b="0" dirty="0" smtClean="0"/>
          </a:p>
          <a:p>
            <a:r>
              <a:rPr lang="en-IE" sz="1800" b="0" dirty="0" smtClean="0"/>
              <a:t>is </a:t>
            </a:r>
            <a:r>
              <a:rPr lang="en-IE" sz="1800" b="0" dirty="0"/>
              <a:t>a dummy indicator for the time period – zero for the baseline and one for the </a:t>
            </a:r>
            <a:r>
              <a:rPr lang="en-IE" sz="1800" b="0" dirty="0" smtClean="0"/>
              <a:t>evaluations;  </a:t>
            </a:r>
          </a:p>
          <a:p>
            <a:r>
              <a:rPr lang="en-IE" sz="1800" b="0" dirty="0" smtClean="0"/>
              <a:t>is </a:t>
            </a:r>
            <a:r>
              <a:rPr lang="en-IE" sz="1800" b="0" dirty="0"/>
              <a:t>a vector of time varying control variables;  </a:t>
            </a:r>
            <a:endParaRPr lang="en-IE" sz="1800" b="0" dirty="0" smtClean="0"/>
          </a:p>
          <a:p>
            <a:r>
              <a:rPr lang="en-IE" sz="1800" b="0" dirty="0" smtClean="0"/>
              <a:t>are </a:t>
            </a:r>
            <a:r>
              <a:rPr lang="en-IE" sz="1800" b="0" dirty="0"/>
              <a:t>woman fixed effects.  </a:t>
            </a:r>
          </a:p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IE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449388" y="1738313"/>
          <a:ext cx="62738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4" imgW="4063680" imgH="228600" progId="Equation.DSMT4">
                  <p:embed/>
                </p:oleObj>
              </mc:Choice>
              <mc:Fallback>
                <p:oleObj name="Equation" r:id="rId4" imgW="4063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9388" y="1738313"/>
                        <a:ext cx="6273800" cy="352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806320" y="2476518"/>
          <a:ext cx="287867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6" imgW="203040" imgH="228600" progId="Equation.DSMT4">
                  <p:embed/>
                </p:oleObj>
              </mc:Choice>
              <mc:Fallback>
                <p:oleObj name="Equation" r:id="rId6" imgW="2030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06320" y="2476518"/>
                        <a:ext cx="287867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689374" y="3594116"/>
          <a:ext cx="52175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8" imgW="368280" imgH="228600" progId="Equation.DSMT4">
                  <p:embed/>
                </p:oleObj>
              </mc:Choice>
              <mc:Fallback>
                <p:oleObj name="Equation" r:id="rId8" imgW="368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89374" y="3594116"/>
                        <a:ext cx="521758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751169" y="2811746"/>
          <a:ext cx="501650" cy="36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10" imgW="317160" imgH="228600" progId="Equation.DSMT4">
                  <p:embed/>
                </p:oleObj>
              </mc:Choice>
              <mc:Fallback>
                <p:oleObj name="Equation" r:id="rId10" imgW="317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51169" y="2811746"/>
                        <a:ext cx="501650" cy="361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672703" y="3190876"/>
          <a:ext cx="6223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12" imgW="393480" imgH="228600" progId="Equation.DSMT4">
                  <p:embed/>
                </p:oleObj>
              </mc:Choice>
              <mc:Fallback>
                <p:oleObj name="Equation" r:id="rId12" imgW="393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703" y="3190876"/>
                        <a:ext cx="6223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689374" y="4174311"/>
          <a:ext cx="52456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14" imgW="317160" imgH="228600" progId="Equation.DSMT4">
                  <p:embed/>
                </p:oleObj>
              </mc:Choice>
              <mc:Fallback>
                <p:oleObj name="Equation" r:id="rId14" imgW="317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89374" y="4174311"/>
                        <a:ext cx="52456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693343" y="4636176"/>
          <a:ext cx="225954" cy="312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16" imgW="164880" imgH="228600" progId="Equation.DSMT4">
                  <p:embed/>
                </p:oleObj>
              </mc:Choice>
              <mc:Fallback>
                <p:oleObj name="Equation" r:id="rId16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93343" y="4636176"/>
                        <a:ext cx="225954" cy="3128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623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632" y="360000"/>
            <a:ext cx="8475407" cy="561600"/>
          </a:xfrm>
        </p:spPr>
        <p:txBody>
          <a:bodyPr/>
          <a:lstStyle/>
          <a:p>
            <a:r>
              <a:rPr lang="en-IE" sz="2400" dirty="0" smtClean="0"/>
              <a:t>Behavioural </a:t>
            </a:r>
            <a:r>
              <a:rPr lang="en-IE" sz="2400" dirty="0"/>
              <a:t>change in relation to information contained in </a:t>
            </a:r>
            <a:r>
              <a:rPr lang="en-IE" sz="2400" dirty="0" smtClean="0"/>
              <a:t>campaign</a:t>
            </a:r>
            <a:endParaRPr lang="en-IE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60464" y="1347741"/>
          <a:ext cx="7583742" cy="3522726"/>
        </p:xfrm>
        <a:graphic>
          <a:graphicData uri="http://schemas.openxmlformats.org/drawingml/2006/table">
            <a:tbl>
              <a:tblPr/>
              <a:tblGrid>
                <a:gridCol w="1809052"/>
                <a:gridCol w="962025"/>
                <a:gridCol w="962660"/>
                <a:gridCol w="962025"/>
                <a:gridCol w="962660"/>
                <a:gridCol w="962660"/>
                <a:gridCol w="9626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(1)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(2)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(3)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(4)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(5)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(6)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Access to Information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Meals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Snacks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Litres of water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Treated Water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Recipe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Eval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*info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0.071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0.182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0.445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0.271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0.081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(0.176)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0.076)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0.116)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0.104)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0.338)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Eval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*cook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0.234***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0.132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0.609*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0.052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0.038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0.534***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0.000)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0.214)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0.012)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0.681)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(0.083)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0.000)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Evaluation dummy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Individual FE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Controls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Mean control baseline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0.824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2.464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1.125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2.202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0.793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N.A.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Observations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3,900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3,899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3,901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3,905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3,877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1,346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R-squared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0.067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0.040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0.086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0.020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0.049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0.262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Number of Ind.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1,966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1,966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1,966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1,966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1,966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1638" y="4870467"/>
            <a:ext cx="7813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errors computed using wild bootstrapping to account for clustering at the clinic level (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Cameron, Gelbrach, and Miller, </a:t>
            </a:r>
            <a:r>
              <a:rPr lang="de-D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2008). </a:t>
            </a:r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p-values in parenthesis. *** p&lt;0.01, ** p&lt;0.05, * p&lt;0.1 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101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814" y="170686"/>
            <a:ext cx="7500939" cy="561600"/>
          </a:xfrm>
        </p:spPr>
        <p:txBody>
          <a:bodyPr/>
          <a:lstStyle/>
          <a:p>
            <a:r>
              <a:rPr lang="en-IE" sz="2400" dirty="0"/>
              <a:t>Health and education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93814" y="909266"/>
          <a:ext cx="8315120" cy="4197520"/>
        </p:xfrm>
        <a:graphic>
          <a:graphicData uri="http://schemas.openxmlformats.org/drawingml/2006/table">
            <a:tbl>
              <a:tblPr/>
              <a:tblGrid>
                <a:gridCol w="1887538"/>
                <a:gridCol w="1285007"/>
                <a:gridCol w="1285856"/>
                <a:gridCol w="1285007"/>
                <a:gridCol w="1285856"/>
                <a:gridCol w="1285856"/>
              </a:tblGrid>
              <a:tr h="256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(5)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6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Sick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% child sick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% child absent school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Child absent </a:t>
                      </a: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school </a:t>
                      </a: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fees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Child absent </a:t>
                      </a: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sick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6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Eval</a:t>
                      </a: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*info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0.085*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0.058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-0.039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0.047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0.015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0.092)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0.116)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0.451)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0.262)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0.539)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Eval</a:t>
                      </a: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*cook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-0.145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**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-0.072**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0.087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0.048*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0.034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0.012)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0.034)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0.136)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0.094)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0.186)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Evaluation dummy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Individual FE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Controls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0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Mean control baseline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0.272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0.102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0.362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0.227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0.172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Observations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3,897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2,800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2,800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2,800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2,800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R-squared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0.026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0.021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0.023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0.042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0.010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Number of Ind.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1,966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1,615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1,615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1,615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1,615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3814" y="5106786"/>
            <a:ext cx="8315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errors computed using wild </a:t>
            </a:r>
            <a:r>
              <a:rPr lang="en-IE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boostrapping</a:t>
            </a:r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account for clustering at the clinic level (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Cameron, Gelbrach, and Miller, </a:t>
            </a:r>
            <a:r>
              <a:rPr lang="de-D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2008). </a:t>
            </a:r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p-values in parenthesis. *** p&lt;0.01, ** p&lt;0.05, * p&lt;0.1 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17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948" y="-82575"/>
            <a:ext cx="7500939" cy="561600"/>
          </a:xfrm>
        </p:spPr>
        <p:txBody>
          <a:bodyPr/>
          <a:lstStyle/>
          <a:p>
            <a:r>
              <a:rPr lang="en-IE" sz="2400" dirty="0"/>
              <a:t>Income and livelihoods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87553" y="479025"/>
          <a:ext cx="8751647" cy="4582085"/>
        </p:xfrm>
        <a:graphic>
          <a:graphicData uri="http://schemas.openxmlformats.org/drawingml/2006/table">
            <a:tbl>
              <a:tblPr/>
              <a:tblGrid>
                <a:gridCol w="1802048"/>
                <a:gridCol w="1094721"/>
                <a:gridCol w="1312375"/>
                <a:gridCol w="993058"/>
                <a:gridCol w="924232"/>
                <a:gridCol w="1012723"/>
                <a:gridCol w="875071"/>
                <a:gridCol w="73741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(5)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(6)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(7)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59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Personal income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Other household income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Wage income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Crop income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Livestock income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Enterprise income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Operates enterprise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7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Eval</a:t>
                      </a: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*info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11,742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-3,760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-2,958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9,182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2,779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4,560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-0.027</a:t>
                      </a:r>
                      <a:endParaRPr lang="en-IE" sz="11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(0.342)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(0.631)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(0.288)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(0.326)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(0.322)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(0.511)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(0.575)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Eval</a:t>
                      </a: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*cook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47,917***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26,932*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6,621**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17,321*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2,545*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15,722**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0.283***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(0.000)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(0.086)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(0.022)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(0.060)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(0.052)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(0.044)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0.002)</a:t>
                      </a:r>
                      <a:endParaRPr lang="en-IE" sz="11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Evaluation dummy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Individual FE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Controls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5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5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5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5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5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5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5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5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Mean control baseline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83,071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50,601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22,154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26,510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5402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19,157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0.262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Observations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3,910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3,910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3,910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3,910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3,910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3,910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3,892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R-squared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0.024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0.029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0.019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0.019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0.013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0.012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0.088</a:t>
                      </a: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Number of Ind.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1,966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1,966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1,966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1,966</a:t>
                      </a:r>
                      <a:endParaRPr lang="en-IE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1,966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1,966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1,965</a:t>
                      </a:r>
                      <a:endParaRPr lang="en-IE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23" marR="441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506111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errors computed using wild </a:t>
            </a:r>
            <a:r>
              <a:rPr lang="en-IE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boostrapping</a:t>
            </a:r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account for clustering at the clinic level (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Cameron, Gelbrach, and Miller, </a:t>
            </a:r>
            <a:r>
              <a:rPr lang="de-D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2008).</a:t>
            </a:r>
          </a:p>
          <a:p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p-values in parenthesis. *** p&lt;0.01, ** p&lt;0.05, * p&lt;0.1 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8953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85" y="0"/>
            <a:ext cx="7500939" cy="561600"/>
          </a:xfrm>
        </p:spPr>
        <p:txBody>
          <a:bodyPr/>
          <a:lstStyle/>
          <a:p>
            <a:r>
              <a:rPr lang="en-IE" sz="2400" dirty="0" smtClean="0"/>
              <a:t>Empowerment</a:t>
            </a:r>
            <a:endParaRPr lang="en-IE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84785" y="561600"/>
          <a:ext cx="9059215" cy="4728114"/>
        </p:xfrm>
        <a:graphic>
          <a:graphicData uri="http://schemas.openxmlformats.org/drawingml/2006/table">
            <a:tbl>
              <a:tblPr/>
              <a:tblGrid>
                <a:gridCol w="1880952"/>
                <a:gridCol w="1196265"/>
                <a:gridCol w="1196265"/>
                <a:gridCol w="1196265"/>
                <a:gridCol w="1196265"/>
                <a:gridCol w="1196265"/>
                <a:gridCol w="1196938"/>
              </a:tblGrid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(5)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(6)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61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Makes decisions about personal income alone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Husband makes decisions about personal income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Jointly make decisions about personal income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Makes decisions about household income alone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Husband makes decisions about household income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Jointly make decisions about household income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Eval</a:t>
                      </a: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*info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0.059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0.004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0.050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0.106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0.012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-0.002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0.190)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0.809)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0.266)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0.394)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0.929)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0.947)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Eval</a:t>
                      </a: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*cook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0.214***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0.009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0.189***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0.160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0.067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0.034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0.000)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0.400)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0.002)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0.136)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0.483)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0.727)</a:t>
                      </a:r>
                      <a:endParaRPr lang="en-I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Evaluation dummy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Individual FE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Controls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Mean control baseline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0.794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0.050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0.156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0.213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0.328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0.431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Observations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1,197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1,197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1,197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961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961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961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R-squared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0.159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0.028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0.152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0.103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0.026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0.026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Number of Ind.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611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611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611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587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587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587</a:t>
                      </a:r>
                    </a:p>
                  </a:txBody>
                  <a:tcPr marL="44332" marR="443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5289714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errors computed using wild </a:t>
            </a:r>
            <a:r>
              <a:rPr lang="en-IE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boostrapping</a:t>
            </a:r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account for clustering at the clinic level (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Cameron, Gelbrach, and Miller, </a:t>
            </a:r>
            <a:r>
              <a:rPr lang="de-D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2008).</a:t>
            </a:r>
          </a:p>
          <a:p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p-values in parenthesis. *** p&lt;0.01, ** p&lt;0.05, * p&lt;0.1 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9657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4" y="189320"/>
            <a:ext cx="7500939" cy="561600"/>
          </a:xfrm>
        </p:spPr>
        <p:txBody>
          <a:bodyPr/>
          <a:lstStyle/>
          <a:p>
            <a:r>
              <a:rPr lang="en-IE" sz="2400" dirty="0" smtClean="0"/>
              <a:t>Anthropometrics</a:t>
            </a:r>
            <a:endParaRPr lang="en-I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828674" y="880195"/>
          <a:ext cx="6782253" cy="3967222"/>
        </p:xfrm>
        <a:graphic>
          <a:graphicData uri="http://schemas.openxmlformats.org/drawingml/2006/table">
            <a:tbl>
              <a:tblPr/>
              <a:tblGrid>
                <a:gridCol w="2087436"/>
                <a:gridCol w="1564939"/>
                <a:gridCol w="1564939"/>
                <a:gridCol w="1564939"/>
              </a:tblGrid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BMI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Upper-arm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Waist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Eval</a:t>
                      </a: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*info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-0.410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-0.125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-0.450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0.268)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0.775)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0.605)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Eval</a:t>
                      </a: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*cook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0.912***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0.596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3.088***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0.006)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0.108)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I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0.010)</a:t>
                      </a:r>
                      <a:endParaRPr lang="en-I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Evaluation Dummy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Individual FE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Controls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Mean control baseline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22.27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27.22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80.57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Observations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3,862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3,871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3,696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R-squared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0.032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0.093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0.114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Number of Ind.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1,964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1,962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1,908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7419" y="4847417"/>
            <a:ext cx="6873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errors computed using wild </a:t>
            </a:r>
            <a:r>
              <a:rPr lang="en-IE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boostrapping</a:t>
            </a:r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account for clustering at the clinic level (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Cameron, Gelbrach, and Miller, </a:t>
            </a:r>
            <a:r>
              <a:rPr lang="de-D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2008).</a:t>
            </a:r>
          </a:p>
          <a:p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p-values in parenthesis. *** p&lt;0.01, ** p&lt;0.05, * p&lt;0.1 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701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28674" y="245700"/>
            <a:ext cx="7500939" cy="561600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28676" y="1095375"/>
            <a:ext cx="7527924" cy="414337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/>
              <a:t>Uganda’s national response to HIV/AIDS is recognised as strong and effective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/>
              <a:t>Prevalence rate is estimated at 7.4%  (UNAIDS, 2014)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 smtClean="0"/>
              <a:t>Increased </a:t>
            </a:r>
            <a:r>
              <a:rPr lang="en-IE" sz="1800" b="0" dirty="0"/>
              <a:t>enrolment of people on ART from 570,373 in 2013 to 750,896 in 2014.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/>
              <a:t>However, </a:t>
            </a:r>
            <a:r>
              <a:rPr lang="en-IE" sz="1800" b="0" dirty="0" smtClean="0"/>
              <a:t>an area </a:t>
            </a:r>
            <a:r>
              <a:rPr lang="en-IE" sz="1800" b="0" dirty="0"/>
              <a:t>in need of research is the relationship between HIV treatment outcomes and </a:t>
            </a:r>
            <a:r>
              <a:rPr lang="en-IE" sz="1800" b="0" dirty="0" smtClean="0"/>
              <a:t>nutrition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 smtClean="0"/>
              <a:t>Ugandan </a:t>
            </a:r>
            <a:r>
              <a:rPr lang="en-IE" sz="1800" b="0" dirty="0"/>
              <a:t>Ministry for Health </a:t>
            </a:r>
            <a:r>
              <a:rPr lang="en-IE" sz="1800" b="0" dirty="0" smtClean="0"/>
              <a:t>has produced a training </a:t>
            </a:r>
            <a:r>
              <a:rPr lang="en-IE" sz="1800" b="0" dirty="0"/>
              <a:t>manual to guide practitioners in the management of nutritional aspects of HIV </a:t>
            </a:r>
            <a:r>
              <a:rPr lang="en-IE" sz="1800" b="0" dirty="0" smtClean="0"/>
              <a:t>care and provides information </a:t>
            </a:r>
            <a:r>
              <a:rPr lang="en-IE" sz="1800" b="0" dirty="0"/>
              <a:t>on when and how to use RUTFs in the setting of HIV and severe malnutrition.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 smtClean="0"/>
              <a:t>But, a </a:t>
            </a:r>
            <a:r>
              <a:rPr lang="en-IE" sz="1800" b="0" dirty="0"/>
              <a:t>significant percentage of those attending for treatment have mild to moderate malnutrition and do not receive supplementary feeding under the present criteria</a:t>
            </a:r>
          </a:p>
          <a:p>
            <a:endParaRPr lang="en-IE" sz="1800" dirty="0"/>
          </a:p>
          <a:p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val="319144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dirty="0" smtClean="0"/>
              <a:t>Experimental design</a:t>
            </a:r>
            <a:endParaRPr lang="en-IE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6" y="1038225"/>
            <a:ext cx="7527924" cy="4486276"/>
          </a:xfrm>
        </p:spPr>
        <p:txBody>
          <a:bodyPr/>
          <a:lstStyle/>
          <a:p>
            <a:r>
              <a:rPr lang="en-IE" sz="1800" b="0" dirty="0"/>
              <a:t>We randomly </a:t>
            </a:r>
            <a:r>
              <a:rPr lang="en-IE" sz="1800" b="0" dirty="0" smtClean="0"/>
              <a:t>selected </a:t>
            </a:r>
            <a:r>
              <a:rPr lang="en-IE" sz="1800" b="0" dirty="0"/>
              <a:t>4 sub-regions of </a:t>
            </a:r>
            <a:r>
              <a:rPr lang="en-IE" sz="1800" b="0" dirty="0" smtClean="0"/>
              <a:t>Uganda;</a:t>
            </a:r>
            <a:endParaRPr lang="en-IE" sz="1800" b="0" dirty="0"/>
          </a:p>
          <a:p>
            <a:r>
              <a:rPr lang="en-IE" sz="1800" b="0" dirty="0"/>
              <a:t>We randomly </a:t>
            </a:r>
            <a:r>
              <a:rPr lang="en-IE" sz="1800" b="0" dirty="0" smtClean="0"/>
              <a:t>selected 24 </a:t>
            </a:r>
            <a:r>
              <a:rPr lang="en-IE" sz="1800" b="0" dirty="0"/>
              <a:t>clinics, </a:t>
            </a:r>
            <a:r>
              <a:rPr lang="en-IE" sz="1800" b="0" dirty="0" smtClean="0"/>
              <a:t>6 </a:t>
            </a:r>
            <a:r>
              <a:rPr lang="en-IE" sz="1800" b="0" dirty="0"/>
              <a:t>in each of the four </a:t>
            </a:r>
            <a:r>
              <a:rPr lang="en-IE" sz="1800" b="0" dirty="0" smtClean="0"/>
              <a:t>sub-regions;</a:t>
            </a:r>
            <a:endParaRPr lang="en-IE" sz="1800" b="0" dirty="0"/>
          </a:p>
          <a:p>
            <a:r>
              <a:rPr lang="en-IE" sz="1800" b="0" dirty="0"/>
              <a:t>At baseline each clinic </a:t>
            </a:r>
            <a:r>
              <a:rPr lang="en-IE" sz="1800" b="0" dirty="0" smtClean="0"/>
              <a:t>was </a:t>
            </a:r>
            <a:r>
              <a:rPr lang="en-IE" sz="1800" b="0" dirty="0"/>
              <a:t>visited for two days during the </a:t>
            </a:r>
            <a:r>
              <a:rPr lang="en-IE" sz="1800" b="0" dirty="0" smtClean="0"/>
              <a:t>HIV; </a:t>
            </a:r>
            <a:r>
              <a:rPr lang="en-IE" sz="1800" b="0" dirty="0"/>
              <a:t>clinic to recruit </a:t>
            </a:r>
            <a:r>
              <a:rPr lang="en-IE" sz="1800" b="0" dirty="0" smtClean="0"/>
              <a:t>participants;</a:t>
            </a:r>
            <a:endParaRPr lang="en-IE" sz="1800" b="0" dirty="0"/>
          </a:p>
          <a:p>
            <a:r>
              <a:rPr lang="en-IE" sz="1800" b="0" dirty="0" smtClean="0"/>
              <a:t>On average 135 women recruited in each clinic;</a:t>
            </a:r>
            <a:endParaRPr lang="en-IE" sz="1800" b="0" dirty="0"/>
          </a:p>
          <a:p>
            <a:r>
              <a:rPr lang="en-IE" sz="1800" b="0" dirty="0"/>
              <a:t>Baseline survey instrument gathers information on</a:t>
            </a:r>
            <a:r>
              <a:rPr lang="en-IE" sz="1800" b="0" dirty="0" smtClean="0"/>
              <a:t>:</a:t>
            </a:r>
            <a:endParaRPr lang="en-IE" sz="1800" b="0" dirty="0"/>
          </a:p>
          <a:p>
            <a:pPr lvl="2">
              <a:spcBef>
                <a:spcPts val="1000"/>
              </a:spcBef>
            </a:pPr>
            <a:r>
              <a:rPr lang="en-IE" sz="1600" dirty="0" smtClean="0"/>
              <a:t>Personal </a:t>
            </a:r>
            <a:r>
              <a:rPr lang="en-IE" sz="1600" dirty="0"/>
              <a:t>characteristics of woman </a:t>
            </a:r>
          </a:p>
          <a:p>
            <a:pPr lvl="2">
              <a:spcBef>
                <a:spcPts val="0"/>
              </a:spcBef>
            </a:pPr>
            <a:r>
              <a:rPr lang="en-IE" sz="1600" dirty="0" smtClean="0"/>
              <a:t>Personal </a:t>
            </a:r>
            <a:r>
              <a:rPr lang="en-IE" sz="1600" dirty="0"/>
              <a:t>characteristics of family members</a:t>
            </a:r>
          </a:p>
          <a:p>
            <a:pPr lvl="2">
              <a:spcBef>
                <a:spcPts val="0"/>
              </a:spcBef>
            </a:pPr>
            <a:r>
              <a:rPr lang="en-IE" sz="1600" dirty="0"/>
              <a:t>Food frequency questionnaire</a:t>
            </a:r>
          </a:p>
          <a:p>
            <a:pPr lvl="2">
              <a:spcBef>
                <a:spcPts val="0"/>
              </a:spcBef>
            </a:pPr>
            <a:r>
              <a:rPr lang="en-IE" sz="1600" dirty="0"/>
              <a:t>Income </a:t>
            </a:r>
            <a:endParaRPr lang="en-IE" sz="1600" dirty="0" smtClean="0"/>
          </a:p>
          <a:p>
            <a:pPr lvl="2">
              <a:spcBef>
                <a:spcPts val="0"/>
              </a:spcBef>
            </a:pPr>
            <a:r>
              <a:rPr lang="en-IE" sz="1600" dirty="0" smtClean="0"/>
              <a:t>Agricultural </a:t>
            </a:r>
            <a:r>
              <a:rPr lang="en-IE" sz="1600" dirty="0"/>
              <a:t>production</a:t>
            </a:r>
          </a:p>
          <a:p>
            <a:pPr lvl="2">
              <a:spcBef>
                <a:spcPts val="0"/>
              </a:spcBef>
            </a:pPr>
            <a:r>
              <a:rPr lang="en-IE" sz="1600" dirty="0"/>
              <a:t>Enterprise activity</a:t>
            </a:r>
          </a:p>
          <a:p>
            <a:pPr lvl="2">
              <a:spcBef>
                <a:spcPts val="0"/>
              </a:spcBef>
            </a:pPr>
            <a:r>
              <a:rPr lang="en-IE" sz="1600" dirty="0" smtClean="0"/>
              <a:t>Employment</a:t>
            </a:r>
          </a:p>
          <a:p>
            <a:pPr lvl="2">
              <a:spcBef>
                <a:spcPts val="0"/>
              </a:spcBef>
            </a:pPr>
            <a:r>
              <a:rPr lang="en-IE" sz="1600" dirty="0" smtClean="0"/>
              <a:t>Housing</a:t>
            </a:r>
          </a:p>
          <a:p>
            <a:pPr lvl="2">
              <a:spcBef>
                <a:spcPts val="0"/>
              </a:spcBef>
            </a:pPr>
            <a:r>
              <a:rPr lang="en-IE" sz="1600" dirty="0" smtClean="0"/>
              <a:t>Access </a:t>
            </a:r>
            <a:r>
              <a:rPr lang="en-IE" sz="1600" dirty="0"/>
              <a:t>to credit and savings </a:t>
            </a:r>
            <a:r>
              <a:rPr lang="en-IE" sz="1600" dirty="0" err="1"/>
              <a:t>behavior</a:t>
            </a:r>
            <a:endParaRPr lang="en-IE" sz="16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8733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dirty="0"/>
              <a:t>Experimental </a:t>
            </a:r>
            <a:r>
              <a:rPr lang="en-IE" sz="2800" dirty="0" smtClean="0"/>
              <a:t>design</a:t>
            </a:r>
            <a:endParaRPr lang="en-IE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6" y="1276351"/>
            <a:ext cx="7527924" cy="42481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 smtClean="0"/>
              <a:t>Two separate </a:t>
            </a:r>
            <a:r>
              <a:rPr lang="en-IE" sz="1800" b="0" dirty="0"/>
              <a:t>treatments are considered and randomization of baseline participants </a:t>
            </a:r>
            <a:r>
              <a:rPr lang="en-IE" sz="1800" b="0" dirty="0" smtClean="0"/>
              <a:t>occurs </a:t>
            </a:r>
            <a:r>
              <a:rPr lang="en-IE" sz="1800" b="0" dirty="0"/>
              <a:t>at the clinic </a:t>
            </a:r>
            <a:r>
              <a:rPr lang="en-IE" sz="1800" b="0" dirty="0" smtClean="0"/>
              <a:t>level;</a:t>
            </a:r>
            <a:endParaRPr lang="en-IE" sz="1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/>
              <a:t>Each group </a:t>
            </a:r>
            <a:r>
              <a:rPr lang="en-IE" sz="1800" b="0" dirty="0" smtClean="0"/>
              <a:t>includes 8 </a:t>
            </a:r>
            <a:r>
              <a:rPr lang="en-IE" sz="1800" b="0" dirty="0"/>
              <a:t>clinics and </a:t>
            </a:r>
            <a:r>
              <a:rPr lang="en-IE" sz="1800" b="0" dirty="0" smtClean="0"/>
              <a:t>is evenly </a:t>
            </a:r>
            <a:r>
              <a:rPr lang="en-IE" sz="1800" b="0" dirty="0"/>
              <a:t>distributed across each of the 4 </a:t>
            </a:r>
            <a:r>
              <a:rPr lang="en-IE" sz="1800" b="0" dirty="0" smtClean="0"/>
              <a:t>sub-regions.</a:t>
            </a:r>
          </a:p>
          <a:p>
            <a:pPr lvl="1"/>
            <a:endParaRPr lang="en-IE" b="0" dirty="0" smtClean="0"/>
          </a:p>
          <a:p>
            <a:pPr lvl="1"/>
            <a:endParaRPr lang="en-IE" dirty="0"/>
          </a:p>
          <a:p>
            <a:pPr lvl="1"/>
            <a:endParaRPr lang="en-IE" b="0" dirty="0" smtClean="0"/>
          </a:p>
          <a:p>
            <a:pPr lvl="1"/>
            <a:endParaRPr lang="en-IE" dirty="0"/>
          </a:p>
          <a:p>
            <a:pPr lvl="1"/>
            <a:endParaRPr lang="en-IE" b="0" dirty="0"/>
          </a:p>
          <a:p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953949"/>
              </p:ext>
            </p:extLst>
          </p:nvPr>
        </p:nvGraphicFramePr>
        <p:xfrm>
          <a:off x="1544638" y="2792874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5067300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Intervention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Group A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Nutritional</a:t>
                      </a:r>
                      <a:r>
                        <a:rPr lang="en-IE" baseline="0" dirty="0" smtClean="0"/>
                        <a:t> Information campaign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Group B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/>
                        <a:t>Nutritional</a:t>
                      </a:r>
                      <a:r>
                        <a:rPr lang="en-IE" baseline="0" dirty="0" smtClean="0"/>
                        <a:t> Information campaign + recipe demonstration</a:t>
                      </a:r>
                      <a:endParaRPr lang="en-I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Group C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Control</a:t>
                      </a:r>
                      <a:r>
                        <a:rPr lang="en-IE" baseline="0" dirty="0" smtClean="0"/>
                        <a:t> group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35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dirty="0" smtClean="0"/>
              <a:t>Timeline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IE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143000" y="2857500"/>
            <a:ext cx="598170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3875" y="3105150"/>
            <a:ext cx="134302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April-Sept 2014</a:t>
            </a:r>
          </a:p>
          <a:p>
            <a:r>
              <a:rPr lang="en-IE" sz="1400" dirty="0" smtClean="0"/>
              <a:t>Baseline</a:t>
            </a:r>
            <a:endParaRPr lang="en-IE" sz="1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162050" y="287655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079334" y="3105150"/>
            <a:ext cx="130204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Oct-Dec 2014</a:t>
            </a:r>
          </a:p>
          <a:p>
            <a:r>
              <a:rPr lang="en-IE" sz="1400" dirty="0" smtClean="0"/>
              <a:t>Intervention 1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809875" y="2886075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00450" y="3105150"/>
            <a:ext cx="130492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Jan – Mar 2015</a:t>
            </a:r>
          </a:p>
          <a:p>
            <a:r>
              <a:rPr lang="en-IE" sz="1400" dirty="0" smtClean="0"/>
              <a:t>Intervention 2</a:t>
            </a:r>
            <a:endParaRPr lang="en-IE" sz="1400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4219575" y="2886075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95875" y="3114675"/>
            <a:ext cx="1304925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Apr – May 2015</a:t>
            </a:r>
          </a:p>
          <a:p>
            <a:r>
              <a:rPr lang="en-IE" sz="1400" dirty="0" smtClean="0"/>
              <a:t>Intervention 3/Evaluation 1</a:t>
            </a:r>
            <a:endParaRPr lang="en-IE" sz="1400" dirty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5753100" y="2886075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553200" y="3114675"/>
            <a:ext cx="130492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July-Aug 2015</a:t>
            </a:r>
          </a:p>
          <a:p>
            <a:r>
              <a:rPr lang="en-IE" sz="1400" dirty="0" smtClean="0"/>
              <a:t>Evaluation </a:t>
            </a:r>
            <a:r>
              <a:rPr lang="en-IE" sz="1400" dirty="0"/>
              <a:t>2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7124700" y="287655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12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dirty="0" smtClean="0"/>
              <a:t>Details on interventions</a:t>
            </a:r>
            <a:endParaRPr lang="en-IE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E" dirty="0"/>
              <a:t>Nutritional Information Campaign</a:t>
            </a:r>
          </a:p>
          <a:p>
            <a:pPr lvl="1"/>
            <a:r>
              <a:rPr lang="en-IE" sz="1800" dirty="0"/>
              <a:t>Delivered by clinic staff at each </a:t>
            </a:r>
            <a:r>
              <a:rPr lang="en-IE" sz="1800" dirty="0" smtClean="0"/>
              <a:t>visit</a:t>
            </a:r>
          </a:p>
          <a:p>
            <a:pPr lvl="1"/>
            <a:r>
              <a:rPr lang="en-IE" sz="1800" dirty="0" smtClean="0"/>
              <a:t>Content </a:t>
            </a:r>
            <a:r>
              <a:rPr lang="en-IE" sz="1800" dirty="0"/>
              <a:t>of campaign:</a:t>
            </a:r>
          </a:p>
          <a:p>
            <a:pPr lvl="2"/>
            <a:r>
              <a:rPr lang="en-IE" sz="1800" dirty="0"/>
              <a:t>Information leaflets and posters</a:t>
            </a:r>
          </a:p>
          <a:p>
            <a:pPr lvl="2"/>
            <a:r>
              <a:rPr lang="en-IE" sz="1800" dirty="0"/>
              <a:t>Hands off </a:t>
            </a:r>
            <a:r>
              <a:rPr lang="en-IE" sz="1800" dirty="0" smtClean="0"/>
              <a:t>approach</a:t>
            </a:r>
          </a:p>
          <a:p>
            <a:pPr lvl="2"/>
            <a:r>
              <a:rPr lang="en-IE" sz="1800" dirty="0" smtClean="0"/>
              <a:t> Allow </a:t>
            </a:r>
            <a:r>
              <a:rPr lang="en-IE" sz="1800" dirty="0"/>
              <a:t>clinics to do as they please in attempt to mimic typical campaigns by Ministry of Health</a:t>
            </a:r>
          </a:p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8423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dirty="0" smtClean="0"/>
              <a:t>Treatment 1: Nutritional </a:t>
            </a:r>
            <a:r>
              <a:rPr lang="en-IE" sz="2800" dirty="0"/>
              <a:t>Information </a:t>
            </a:r>
            <a:r>
              <a:rPr lang="en-IE" sz="2800" dirty="0" smtClean="0"/>
              <a:t>Campaign</a:t>
            </a:r>
            <a:endParaRPr lang="en-IE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6" y="1171575"/>
            <a:ext cx="7527924" cy="4352925"/>
          </a:xfrm>
        </p:spPr>
        <p:txBody>
          <a:bodyPr/>
          <a:lstStyle/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17" y="1295401"/>
            <a:ext cx="2710345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4" y="1295401"/>
            <a:ext cx="3205163" cy="3953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754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dirty="0" smtClean="0"/>
              <a:t>Treatment 2: Recipe Demonstration</a:t>
            </a:r>
            <a:endParaRPr lang="en-IE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6" y="1233375"/>
            <a:ext cx="7527924" cy="3643425"/>
          </a:xfrm>
        </p:spPr>
        <p:txBody>
          <a:bodyPr/>
          <a:lstStyle/>
          <a:p>
            <a:endParaRPr lang="en-IE" dirty="0" smtClean="0"/>
          </a:p>
          <a:p>
            <a:r>
              <a:rPr lang="en-IE" dirty="0" smtClean="0"/>
              <a:t>Locally sourced Home-made Nutritious Foods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 smtClean="0"/>
              <a:t>Nutritionists working in each region to establish locally sourced ingredients that can be used to prepare a Home-Made Nutritious Food.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 smtClean="0"/>
              <a:t>Products tested at </a:t>
            </a:r>
            <a:r>
              <a:rPr lang="en-IE" sz="1800" b="0" dirty="0" err="1" smtClean="0"/>
              <a:t>Makerere</a:t>
            </a:r>
            <a:r>
              <a:rPr lang="en-IE" sz="1800" b="0" dirty="0" smtClean="0"/>
              <a:t> University for nutrient content, taste and aesthetic appeal – similar to bringing product to market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1800" b="0" dirty="0" smtClean="0"/>
              <a:t>Intervention takes the form of cookery demonstrations</a:t>
            </a:r>
          </a:p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487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inity_PPT_Calibri_Option2">
  <a:themeElements>
    <a:clrScheme name="Trinity College">
      <a:dk1>
        <a:sysClr val="windowText" lastClr="000000"/>
      </a:dk1>
      <a:lt1>
        <a:sysClr val="window" lastClr="FFFFFF"/>
      </a:lt1>
      <a:dk2>
        <a:srgbClr val="3E6DB2"/>
      </a:dk2>
      <a:lt2>
        <a:srgbClr val="FFFFFF"/>
      </a:lt2>
      <a:accent1>
        <a:srgbClr val="4F81BD"/>
      </a:accent1>
      <a:accent2>
        <a:srgbClr val="0E73B9"/>
      </a:accent2>
      <a:accent3>
        <a:srgbClr val="7C7C7C"/>
      </a:accent3>
      <a:accent4>
        <a:srgbClr val="A6A6A6"/>
      </a:accent4>
      <a:accent5>
        <a:srgbClr val="4F81BD"/>
      </a:accent5>
      <a:accent6>
        <a:srgbClr val="3E6DB2"/>
      </a:accent6>
      <a:hlink>
        <a:srgbClr val="000000"/>
      </a:hlink>
      <a:folHlink>
        <a:srgbClr val="000000"/>
      </a:folHlink>
    </a:clrScheme>
    <a:fontScheme name="Trinity Colle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Trinity_PPT_Calibri_Option2</Template>
  <TotalTime>1541</TotalTime>
  <Words>2047</Words>
  <Application>Microsoft Office PowerPoint</Application>
  <PresentationFormat>On-screen Show (4:3)</PresentationFormat>
  <Paragraphs>640</Paragraphs>
  <Slides>26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Trinity_PPT_Calibri_Option2</vt:lpstr>
      <vt:lpstr>Equation</vt:lpstr>
      <vt:lpstr>Information delivery, Nutrition and HIV Treatment: Evidence from a randomized field experiment on women living with HIV in Uganda Patrick Lubega, Frances Nakakawa, Gaia Narciso and Carol Newman </vt:lpstr>
      <vt:lpstr>Information delivery, Nutrition and HIV Treatment: Evidence from a randomized field experiment on women living with HIV in Uganda</vt:lpstr>
      <vt:lpstr>Background</vt:lpstr>
      <vt:lpstr>Experimental design</vt:lpstr>
      <vt:lpstr>Experimental design</vt:lpstr>
      <vt:lpstr>Timeline</vt:lpstr>
      <vt:lpstr>Details on interventions</vt:lpstr>
      <vt:lpstr>Treatment 1: Nutritional Information Campaign</vt:lpstr>
      <vt:lpstr>Treatment 2: Recipe Demonstration</vt:lpstr>
      <vt:lpstr>Outcomes</vt:lpstr>
      <vt:lpstr>Behavioural change due to information delivery</vt:lpstr>
      <vt:lpstr>Health and education</vt:lpstr>
      <vt:lpstr>Income and livelihoods</vt:lpstr>
      <vt:lpstr>Income and livelihoods</vt:lpstr>
      <vt:lpstr>Empowerment</vt:lpstr>
      <vt:lpstr>Anthropometrics</vt:lpstr>
      <vt:lpstr>Conclusions</vt:lpstr>
      <vt:lpstr>Conclusions</vt:lpstr>
      <vt:lpstr>Thank You!</vt:lpstr>
      <vt:lpstr>Appendix</vt:lpstr>
      <vt:lpstr>Econometric specification</vt:lpstr>
      <vt:lpstr>Behavioural change in relation to information contained in campaign</vt:lpstr>
      <vt:lpstr>Health and education</vt:lpstr>
      <vt:lpstr>Income and livelihoods</vt:lpstr>
      <vt:lpstr>Empowerment</vt:lpstr>
      <vt:lpstr>Anthropometrics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— Calibri Regular 36pt</dc:title>
  <dc:creator>Administrator</dc:creator>
  <cp:lastModifiedBy>dcu</cp:lastModifiedBy>
  <cp:revision>91</cp:revision>
  <cp:lastPrinted>2014-12-16T10:33:11Z</cp:lastPrinted>
  <dcterms:created xsi:type="dcterms:W3CDTF">2015-04-21T16:55:50Z</dcterms:created>
  <dcterms:modified xsi:type="dcterms:W3CDTF">2015-11-25T11:57:16Z</dcterms:modified>
</cp:coreProperties>
</file>