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66" r:id="rId2"/>
    <p:sldId id="268" r:id="rId3"/>
    <p:sldId id="269" r:id="rId4"/>
    <p:sldId id="271" r:id="rId5"/>
    <p:sldId id="267" r:id="rId6"/>
    <p:sldId id="270" r:id="rId7"/>
    <p:sldId id="264" r:id="rId8"/>
  </p:sldIdLst>
  <p:sldSz cx="9144000" cy="6858000" type="screen4x3"/>
  <p:notesSz cx="6789738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AA73F-EE82-45C1-A5D6-D1D260D8750C}" type="datetimeFigureOut">
              <a:rPr lang="en-IE" smtClean="0"/>
              <a:pPr/>
              <a:t>16/12/2016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64383-4701-4A40-9798-97401DAF7B36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9389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FAA91-3F68-4742-A520-A75C1210DCD8}" type="datetimeFigureOut">
              <a:rPr lang="en-IE" smtClean="0"/>
              <a:t>16/12/2016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0838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A23E8-5A98-497B-B459-5EC273F29A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424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F6F409-A638-4386-B142-ACBC4AB20AF7}" type="slidenum">
              <a:rPr lang="en-GB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74779-4126-4AA0-957A-FC730E3714D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26077-8F26-434F-A4D0-728F4946B648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3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AE0F4A-9AC7-49EA-A9EC-F07550DD14D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5E268-5C22-4161-B7D3-B157F29844D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6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6FCC91-CF4E-4DB8-B792-42619DB85D3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1EBD3-B405-4EC7-BC37-08BD3BE68E06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7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A0E2F7-F0BD-4EAB-A749-B79C048232A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5779C-A283-4033-8540-226933A61119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FD6BC3-8837-4E44-B5D0-D17C5718BC14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2E93F-19AD-4340-BEA1-67C77CF400E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2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BFF4A0-D5D5-4CBA-B3E1-B9276E5D782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3E34D-06C7-46DE-92E2-A3482120123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8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EF68B-0508-471A-8AAA-E96CD2EC7B1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E3298-9F69-4698-A85F-9833EEF8E591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7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2C8AE2-3F5E-44D8-A623-5EEB9BCD205C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A447C-E11F-4F28-B1A6-4B942B845665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4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A5ABF2-4421-499B-8DED-E74C35C8C09F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8929F-16B4-4BF8-9FA0-B73A0CB0E514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7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83B94B-A74A-4538-BD67-4370F5AC7D0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78278-8212-4970-9AAE-3E9CE1D1422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431B1B-B86F-4AC8-9F35-C767E4CF8EA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7E2B7-2DAC-4793-A4E1-E175AD007557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7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CC43D8-36FC-4C99-AD13-D579AFFE22C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A3A0A8-DBA8-494D-9F69-D682D1BEB250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0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>
            <a:normAutofit/>
          </a:bodyPr>
          <a:lstStyle/>
          <a:p>
            <a:r>
              <a:rPr lang="en-IE" b="1" dirty="0">
                <a:solidFill>
                  <a:schemeClr val="accent2">
                    <a:lumMod val="50000"/>
                  </a:schemeClr>
                </a:solidFill>
              </a:rPr>
              <a:t>Transformative Community Engagement Project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algn="ctr">
              <a:buNone/>
            </a:pPr>
            <a:endParaRPr lang="en-IE" sz="800" b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IE" b="1" dirty="0"/>
              <a:t>Programme of Strategic Cooperation between Irish Aid and Higher Education and Research Institutes (2012-2015)</a:t>
            </a:r>
          </a:p>
          <a:p>
            <a:pPr algn="ctr">
              <a:buNone/>
            </a:pPr>
            <a:r>
              <a:rPr lang="en-IE" sz="2400" b="1" i="1" dirty="0" err="1"/>
              <a:t>Maynooth</a:t>
            </a:r>
            <a:r>
              <a:rPr lang="en-IE" sz="2400" b="1" i="1" dirty="0"/>
              <a:t> University, Mulungushi University, </a:t>
            </a:r>
            <a:r>
              <a:rPr lang="en-IE" sz="2400" b="1" i="1" dirty="0" err="1"/>
              <a:t>Mzuni</a:t>
            </a:r>
            <a:r>
              <a:rPr lang="en-IE" sz="2400" b="1" i="1" dirty="0"/>
              <a:t> University</a:t>
            </a:r>
          </a:p>
          <a:p>
            <a:pPr algn="ctr">
              <a:buNone/>
            </a:pPr>
            <a:r>
              <a:rPr lang="en-IE" sz="2400" b="1" i="1" dirty="0"/>
              <a:t>&amp; Zambian Open University</a:t>
            </a:r>
            <a:endParaRPr lang="en-IE" sz="2400" b="1" dirty="0">
              <a:solidFill>
                <a:srgbClr val="00B050"/>
              </a:solidFill>
            </a:endParaRPr>
          </a:p>
          <a:p>
            <a:endParaRPr lang="en-IE" dirty="0"/>
          </a:p>
        </p:txBody>
      </p:sp>
      <p:pic>
        <p:nvPicPr>
          <p:cNvPr id="4" name="Picture 1" descr="IrishAidHEALog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013176"/>
            <a:ext cx="52863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850106"/>
          </a:xfrm>
        </p:spPr>
        <p:txBody>
          <a:bodyPr>
            <a:noAutofit/>
          </a:bodyPr>
          <a:lstStyle/>
          <a:p>
            <a:r>
              <a:rPr lang="en-IE" sz="3200" b="1" dirty="0">
                <a:solidFill>
                  <a:schemeClr val="accent2">
                    <a:lumMod val="50000"/>
                  </a:schemeClr>
                </a:solidFill>
              </a:rPr>
              <a:t>Epistemological colonialization North- South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400600"/>
          </a:xfrm>
        </p:spPr>
        <p:txBody>
          <a:bodyPr>
            <a:normAutofit fontScale="92500"/>
          </a:bodyPr>
          <a:lstStyle/>
          <a:p>
            <a:r>
              <a:rPr lang="en-IE" b="1" dirty="0"/>
              <a:t>Context of ‘wicked’ problems of global climate change &amp; food security - complex with multiple interactions that cross multiple governance boundaries; change that creates social, economic and environmental feedbacks that result in deep uncertainties and present profound ethical and moral challenges and engenders a lack of agreement about cause and solution. </a:t>
            </a:r>
          </a:p>
          <a:p>
            <a:r>
              <a:rPr lang="en-IE" b="1" dirty="0"/>
              <a:t>Hegemonic positioning of western knowledge, science and technology in determining how we should respond to global challenges. </a:t>
            </a:r>
          </a:p>
        </p:txBody>
      </p:sp>
    </p:spTree>
    <p:extLst>
      <p:ext uri="{BB962C8B-B14F-4D97-AF65-F5344CB8AC3E}">
        <p14:creationId xmlns:p14="http://schemas.microsoft.com/office/powerpoint/2010/main" val="160728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706437"/>
          </a:xfrm>
        </p:spPr>
        <p:txBody>
          <a:bodyPr/>
          <a:lstStyle/>
          <a:p>
            <a:r>
              <a:rPr lang="en-GB" altLang="en-US" sz="4000" b="1" dirty="0">
                <a:solidFill>
                  <a:schemeClr val="accent2">
                    <a:lumMod val="50000"/>
                  </a:schemeClr>
                </a:solidFill>
              </a:rPr>
              <a:t>Institutional ways of knowing our world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5688013"/>
          </a:xfrm>
        </p:spPr>
        <p:txBody>
          <a:bodyPr/>
          <a:lstStyle/>
          <a:p>
            <a:r>
              <a:rPr lang="en-GB" altLang="en-US" sz="2800" b="1" dirty="0"/>
              <a:t>Pervasive power of structures associated with western scientific knowledge (Santos 2014; </a:t>
            </a:r>
            <a:r>
              <a:rPr lang="en-GB" altLang="en-US" sz="2800" b="1" dirty="0" err="1"/>
              <a:t>Mignolo</a:t>
            </a:r>
            <a:r>
              <a:rPr lang="en-GB" altLang="en-US" sz="2800" b="1" dirty="0"/>
              <a:t> 2009)</a:t>
            </a:r>
          </a:p>
          <a:p>
            <a:r>
              <a:rPr lang="en-GB" altLang="en-US" sz="2800" b="1" dirty="0"/>
              <a:t>Research &amp; development industries – </a:t>
            </a:r>
            <a:r>
              <a:rPr lang="en-GB" altLang="en-US" sz="2800" b="1" i="1" dirty="0"/>
              <a:t>influence of western science &amp; global capitalist rationale </a:t>
            </a:r>
          </a:p>
          <a:p>
            <a:r>
              <a:rPr lang="en-GB" altLang="en-US" sz="2800" b="1" dirty="0"/>
              <a:t>Universities as hierarchies of knowledge &amp; expertise – </a:t>
            </a:r>
            <a:r>
              <a:rPr lang="en-GB" altLang="en-US" sz="2800" b="1" i="1" dirty="0"/>
              <a:t>influence of power &amp; status, knowledge economy </a:t>
            </a:r>
          </a:p>
          <a:p>
            <a:r>
              <a:rPr lang="en-GB" altLang="en-US" sz="2800" b="1" dirty="0"/>
              <a:t>Based on rational hierarchical models of organisation – </a:t>
            </a:r>
            <a:r>
              <a:rPr lang="en-GB" altLang="en-US" sz="2800" b="1" i="1" dirty="0"/>
              <a:t>influence of institutional needs, project driven</a:t>
            </a:r>
            <a:r>
              <a:rPr lang="en-GB" altLang="en-US" sz="2800" b="1" dirty="0"/>
              <a:t>?</a:t>
            </a:r>
          </a:p>
          <a:p>
            <a:r>
              <a:rPr lang="en-IE" altLang="en-US" sz="2800" b="1" dirty="0"/>
              <a:t>Different seasonal rhythms, living &amp; environmental contexts of smallholder farmers, academics and policy-makers prompt very different ways of relating with each other, knowing and talking about the world</a:t>
            </a:r>
            <a:endParaRPr lang="en-GB" altLang="en-US" sz="2800" b="1" dirty="0"/>
          </a:p>
          <a:p>
            <a:pPr>
              <a:buFontTx/>
              <a:buChar char="-"/>
            </a:pPr>
            <a:endParaRPr lang="en-GB" altLang="en-US" sz="2800" dirty="0"/>
          </a:p>
          <a:p>
            <a:pPr>
              <a:buFontTx/>
              <a:buChar char="-"/>
            </a:pPr>
            <a:endParaRPr lang="en-GB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419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accent2">
                    <a:lumMod val="50000"/>
                  </a:schemeClr>
                </a:solidFill>
              </a:rPr>
              <a:t>Masters in TCD students 2013-15</a:t>
            </a:r>
          </a:p>
        </p:txBody>
      </p:sp>
      <p:pic>
        <p:nvPicPr>
          <p:cNvPr id="4" name="Content Placeholder 3" descr="C:\Users\cmmurphy\Dropbox\Photos\Chipata Gathering\Best group wor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752" y="1643683"/>
            <a:ext cx="6658495" cy="4438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913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accent2">
                    <a:lumMod val="50000"/>
                  </a:schemeClr>
                </a:solidFill>
              </a:rPr>
              <a:t>Transformative Community Engagement</a:t>
            </a:r>
            <a:endParaRPr lang="en-IE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976664"/>
          </a:xfrm>
        </p:spPr>
        <p:txBody>
          <a:bodyPr>
            <a:noAutofit/>
          </a:bodyPr>
          <a:lstStyle/>
          <a:p>
            <a:r>
              <a:rPr lang="en-IE" sz="2800" b="1" dirty="0"/>
              <a:t>TEN – focus on knowledge of smallholder farming communities as they cope with the challenges of climate change and food security.</a:t>
            </a:r>
          </a:p>
          <a:p>
            <a:r>
              <a:rPr lang="en-IE" sz="2800" b="1" dirty="0"/>
              <a:t>seeks to initiate new knowledge flows between communities, universities and policy-makers</a:t>
            </a:r>
          </a:p>
          <a:p>
            <a:r>
              <a:rPr lang="en-IE" sz="2800" b="1" dirty="0"/>
              <a:t>Masters in Transformative Community Development </a:t>
            </a:r>
          </a:p>
          <a:p>
            <a:r>
              <a:rPr lang="en-IE" sz="2800" b="1" dirty="0"/>
              <a:t>4 awarding universities; using blended learning model</a:t>
            </a:r>
          </a:p>
          <a:p>
            <a:r>
              <a:rPr lang="en-GB" sz="2800" b="1" dirty="0" err="1"/>
              <a:t>Mzuzu</a:t>
            </a:r>
            <a:r>
              <a:rPr lang="en-GB" sz="2800" b="1" dirty="0"/>
              <a:t> University (Malawi), Zambian Open University, </a:t>
            </a:r>
            <a:r>
              <a:rPr lang="en-GB" sz="2800" b="1" dirty="0" err="1"/>
              <a:t>Mulungushi</a:t>
            </a:r>
            <a:r>
              <a:rPr lang="en-GB" sz="2800" b="1" dirty="0"/>
              <a:t> University (Zambia), Maynooth University</a:t>
            </a:r>
            <a:endParaRPr lang="en-IE" sz="2800" b="1" dirty="0"/>
          </a:p>
          <a:p>
            <a:r>
              <a:rPr lang="en-IE" sz="2800" b="1" dirty="0"/>
              <a:t>Masters research based in Communities of Practice</a:t>
            </a:r>
          </a:p>
          <a:p>
            <a:r>
              <a:rPr lang="en-IE" sz="2800" b="1" dirty="0"/>
              <a:t>Recruiting those working with/in communities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>
                <a:solidFill>
                  <a:schemeClr val="accent2">
                    <a:lumMod val="50000"/>
                  </a:schemeClr>
                </a:solidFill>
              </a:rPr>
              <a:t>TEN Community of Practice meetin</a:t>
            </a:r>
            <a:r>
              <a:rPr lang="en-IE" dirty="0"/>
              <a:t>g</a:t>
            </a:r>
          </a:p>
        </p:txBody>
      </p:sp>
      <p:pic>
        <p:nvPicPr>
          <p:cNvPr id="4" name="Picture 2" descr="Z:\TEN Folder - photos\TEN photos\100_23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1600200"/>
            <a:ext cx="676875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7190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n-IE" b="1" dirty="0">
                <a:solidFill>
                  <a:schemeClr val="accent2">
                    <a:lumMod val="50000"/>
                  </a:schemeClr>
                </a:solidFill>
              </a:rPr>
              <a:t>Change occurs in communities?</a:t>
            </a:r>
            <a:r>
              <a:rPr lang="en-IE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IE" dirty="0">
                <a:solidFill>
                  <a:schemeClr val="accent2">
                    <a:lumMod val="50000"/>
                  </a:schemeClr>
                </a:solidFill>
              </a:rPr>
            </a:br>
            <a:endParaRPr lang="en-I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5880146"/>
          </a:xfrm>
        </p:spPr>
        <p:txBody>
          <a:bodyPr>
            <a:noAutofit/>
          </a:bodyPr>
          <a:lstStyle/>
          <a:p>
            <a:pPr marL="180000" indent="0">
              <a:buNone/>
            </a:pPr>
            <a:r>
              <a:rPr lang="en-IE" sz="2800" b="1" dirty="0"/>
              <a:t>“My experience has been that communities themselves are the major drivers of change, it is important to engage them in all activities.”</a:t>
            </a:r>
          </a:p>
          <a:p>
            <a:pPr marL="180000" indent="0">
              <a:buNone/>
            </a:pPr>
            <a:r>
              <a:rPr lang="en-GB" sz="2800" b="1" dirty="0"/>
              <a:t>“avoid duplication of efforts and for experience sharing. All sectors are interlinked and equally important for community development hence collaboration is important for holistic approach.”</a:t>
            </a:r>
            <a:endParaRPr lang="en-IE" sz="2800" b="1" dirty="0"/>
          </a:p>
          <a:p>
            <a:pPr marL="180000" indent="0">
              <a:buNone/>
            </a:pPr>
            <a:r>
              <a:rPr lang="en-IE" sz="2800" b="1" dirty="0"/>
              <a:t>“Communities should not be treated as recipients of expert knowledge from outsiders but as knowledgeable people who know quite well on how best to solve their own problems”</a:t>
            </a:r>
          </a:p>
          <a:p>
            <a:pPr marL="180000" indent="0">
              <a:buNone/>
            </a:pPr>
            <a:r>
              <a:rPr lang="en-IE" sz="2800" b="1" i="1" dirty="0"/>
              <a:t>- Change our way of ‘knowing’ to respond to wicked problems of our time? Recognition of communities</a:t>
            </a:r>
          </a:p>
          <a:p>
            <a:pPr marL="180000" indent="0">
              <a:buNone/>
            </a:pPr>
            <a:endParaRPr lang="en-IE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350</Words>
  <Application>Microsoft Office PowerPoint</Application>
  <PresentationFormat>On-screen Show (4:3)</PresentationFormat>
  <Paragraphs>30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Transformative Community Engagement Project </vt:lpstr>
      <vt:lpstr>Epistemological colonialization North- South</vt:lpstr>
      <vt:lpstr>Institutional ways of knowing our world</vt:lpstr>
      <vt:lpstr>Masters in TCD students 2013-15</vt:lpstr>
      <vt:lpstr>Transformative Community Engagement</vt:lpstr>
      <vt:lpstr>TEN Community of Practice meeting</vt:lpstr>
      <vt:lpstr>Change occurs in communities?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bgrummell</dc:creator>
  <cp:lastModifiedBy>Adult User</cp:lastModifiedBy>
  <cp:revision>38</cp:revision>
  <dcterms:created xsi:type="dcterms:W3CDTF">2014-02-04T14:30:40Z</dcterms:created>
  <dcterms:modified xsi:type="dcterms:W3CDTF">2016-12-16T11:44:18Z</dcterms:modified>
</cp:coreProperties>
</file>