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9" r:id="rId2"/>
    <p:sldId id="376" r:id="rId3"/>
    <p:sldId id="368" r:id="rId4"/>
    <p:sldId id="371" r:id="rId5"/>
    <p:sldId id="260" r:id="rId6"/>
    <p:sldId id="317" r:id="rId7"/>
    <p:sldId id="299" r:id="rId8"/>
    <p:sldId id="379" r:id="rId9"/>
    <p:sldId id="264" r:id="rId10"/>
    <p:sldId id="267" r:id="rId11"/>
    <p:sldId id="348" r:id="rId12"/>
    <p:sldId id="290" r:id="rId13"/>
    <p:sldId id="351" r:id="rId14"/>
    <p:sldId id="352" r:id="rId15"/>
    <p:sldId id="271" r:id="rId16"/>
    <p:sldId id="338" r:id="rId17"/>
    <p:sldId id="373" r:id="rId18"/>
    <p:sldId id="375" r:id="rId19"/>
    <p:sldId id="377" r:id="rId20"/>
    <p:sldId id="378" r:id="rId21"/>
    <p:sldId id="324" r:id="rId2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9966FF"/>
    <a:srgbClr val="009999"/>
    <a:srgbClr val="FF7C80"/>
    <a:srgbClr val="FF9900"/>
    <a:srgbClr val="00CC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4383" autoAdjust="0"/>
  </p:normalViewPr>
  <p:slideViewPr>
    <p:cSldViewPr>
      <p:cViewPr>
        <p:scale>
          <a:sx n="90" d="100"/>
          <a:sy n="90" d="100"/>
        </p:scale>
        <p:origin x="-582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1BAE1B-4594-4F04-A424-70F1F4028C83}" type="doc">
      <dgm:prSet loTypeId="urn:microsoft.com/office/officeart/2005/8/layout/hProcess9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DBBF4297-D650-4C47-9C48-57C847DF33F4}">
      <dgm:prSet custT="1"/>
      <dgm:spPr>
        <a:xfrm>
          <a:off x="0" y="0"/>
          <a:ext cx="2252874" cy="3733800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kumimoji="1" lang="en-GB" sz="1800" b="1" u="sng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EXCELLENT SCIENCE</a:t>
          </a:r>
        </a:p>
        <a:p>
          <a:pPr rtl="0"/>
          <a:endParaRPr lang="en-US" sz="18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3CE8A27-D2E2-4E85-BDEF-9AE2E7BC1F1B}" type="parTrans" cxnId="{0517CA43-4F96-4E18-B981-3F9E59E29582}">
      <dgm:prSet/>
      <dgm:spPr/>
      <dgm:t>
        <a:bodyPr/>
        <a:lstStyle/>
        <a:p>
          <a:endParaRPr lang="en-US"/>
        </a:p>
      </dgm:t>
    </dgm:pt>
    <dgm:pt modelId="{65EFE958-FA73-4168-90AD-554B89DFD8CE}" type="sibTrans" cxnId="{0517CA43-4F96-4E18-B981-3F9E59E29582}">
      <dgm:prSet/>
      <dgm:spPr/>
      <dgm:t>
        <a:bodyPr/>
        <a:lstStyle/>
        <a:p>
          <a:endParaRPr lang="en-US"/>
        </a:p>
      </dgm:t>
    </dgm:pt>
    <dgm:pt modelId="{ADF83EF2-AB5D-4D1F-B866-2310B0C45120}">
      <dgm:prSet custT="1"/>
      <dgm:spPr>
        <a:xfrm>
          <a:off x="0" y="0"/>
          <a:ext cx="2252874" cy="3733800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kumimoji="1" lang="en-GB" sz="18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European Research Council</a:t>
          </a:r>
          <a:endParaRPr lang="en-US" sz="18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F31F914-386F-4680-8727-0D9A8ABD4923}" type="parTrans" cxnId="{0F38E0F2-E76C-47C8-9106-623525433613}">
      <dgm:prSet/>
      <dgm:spPr/>
      <dgm:t>
        <a:bodyPr/>
        <a:lstStyle/>
        <a:p>
          <a:endParaRPr lang="en-US"/>
        </a:p>
      </dgm:t>
    </dgm:pt>
    <dgm:pt modelId="{B33C7449-B6E6-40F8-8070-AB661E50879C}" type="sibTrans" cxnId="{0F38E0F2-E76C-47C8-9106-623525433613}">
      <dgm:prSet/>
      <dgm:spPr/>
      <dgm:t>
        <a:bodyPr/>
        <a:lstStyle/>
        <a:p>
          <a:endParaRPr lang="en-US"/>
        </a:p>
      </dgm:t>
    </dgm:pt>
    <dgm:pt modelId="{AFA413F6-4691-4B4E-BAE6-4E8A31FF08A7}">
      <dgm:prSet custT="1"/>
      <dgm:spPr>
        <a:xfrm>
          <a:off x="0" y="0"/>
          <a:ext cx="2252874" cy="3733800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kumimoji="1" lang="en-GB" sz="18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Marie Sklodowska Curie Actions</a:t>
          </a:r>
          <a:endParaRPr lang="en-US" sz="18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F4654207-D96B-4019-89AE-3A6AD8B90B53}" type="parTrans" cxnId="{C570B4F5-B06C-470D-8369-DD374C12FCCB}">
      <dgm:prSet/>
      <dgm:spPr/>
      <dgm:t>
        <a:bodyPr/>
        <a:lstStyle/>
        <a:p>
          <a:endParaRPr lang="en-US"/>
        </a:p>
      </dgm:t>
    </dgm:pt>
    <dgm:pt modelId="{029AEBBC-7DAA-4398-8377-4E5BD7AD0620}" type="sibTrans" cxnId="{C570B4F5-B06C-470D-8369-DD374C12FCCB}">
      <dgm:prSet/>
      <dgm:spPr/>
      <dgm:t>
        <a:bodyPr/>
        <a:lstStyle/>
        <a:p>
          <a:endParaRPr lang="en-US"/>
        </a:p>
      </dgm:t>
    </dgm:pt>
    <dgm:pt modelId="{78EBC412-FE48-40F4-B207-87168A3AE1E0}">
      <dgm:prSet custT="1"/>
      <dgm:spPr>
        <a:xfrm>
          <a:off x="0" y="0"/>
          <a:ext cx="2252874" cy="3733800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kumimoji="1" lang="en-GB" sz="18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Future &amp; Emerging Technologies (FET)</a:t>
          </a:r>
          <a:endParaRPr lang="en-US" sz="18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6E1A9901-D2BF-4EF4-B537-D88E1F284471}" type="parTrans" cxnId="{5978407E-2B70-415D-813A-64F769C41442}">
      <dgm:prSet/>
      <dgm:spPr/>
      <dgm:t>
        <a:bodyPr/>
        <a:lstStyle/>
        <a:p>
          <a:endParaRPr lang="en-US"/>
        </a:p>
      </dgm:t>
    </dgm:pt>
    <dgm:pt modelId="{F99BD6FB-76E5-4FF3-9AEF-FE58B3BF4D2C}" type="sibTrans" cxnId="{5978407E-2B70-415D-813A-64F769C41442}">
      <dgm:prSet/>
      <dgm:spPr/>
      <dgm:t>
        <a:bodyPr/>
        <a:lstStyle/>
        <a:p>
          <a:endParaRPr lang="en-US"/>
        </a:p>
      </dgm:t>
    </dgm:pt>
    <dgm:pt modelId="{8BAC7441-5933-475B-94B8-83F331430790}">
      <dgm:prSet custT="1"/>
      <dgm:spPr>
        <a:xfrm>
          <a:off x="0" y="0"/>
          <a:ext cx="2252874" cy="3733800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kumimoji="1" lang="en-IE" sz="18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Research Infrastructures</a:t>
          </a:r>
          <a:endParaRPr lang="en-US" sz="18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5EDF904A-9754-49C1-8357-4C7E80BD41CB}" type="parTrans" cxnId="{5382D798-33E6-4AE5-88D0-AAAB99F2E852}">
      <dgm:prSet/>
      <dgm:spPr/>
      <dgm:t>
        <a:bodyPr/>
        <a:lstStyle/>
        <a:p>
          <a:endParaRPr lang="en-US"/>
        </a:p>
      </dgm:t>
    </dgm:pt>
    <dgm:pt modelId="{256EC4DF-FF7E-419A-8C7F-F24A0B60AEF5}" type="sibTrans" cxnId="{5382D798-33E6-4AE5-88D0-AAAB99F2E852}">
      <dgm:prSet/>
      <dgm:spPr/>
      <dgm:t>
        <a:bodyPr/>
        <a:lstStyle/>
        <a:p>
          <a:endParaRPr lang="en-US"/>
        </a:p>
      </dgm:t>
    </dgm:pt>
    <dgm:pt modelId="{2CB87466-BBAA-471C-9B52-47B62DF6CE17}">
      <dgm:prSet custT="1"/>
      <dgm:spPr>
        <a:xfrm>
          <a:off x="2564967" y="0"/>
          <a:ext cx="2672129" cy="3733800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800" b="1" u="sng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INDUSTRIAL LEADERSHIP</a:t>
          </a:r>
        </a:p>
        <a:p>
          <a:endParaRPr lang="en-GB" sz="1800" u="sng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39EC069-3FF0-4E0E-8996-B96C3C112FD4}" type="parTrans" cxnId="{93D8B26D-EED7-4AF3-A79A-8A675F78A789}">
      <dgm:prSet/>
      <dgm:spPr/>
      <dgm:t>
        <a:bodyPr/>
        <a:lstStyle/>
        <a:p>
          <a:endParaRPr lang="en-US"/>
        </a:p>
      </dgm:t>
    </dgm:pt>
    <dgm:pt modelId="{155A86DE-92F5-4EE7-BACF-371ED10A3A0F}" type="sibTrans" cxnId="{93D8B26D-EED7-4AF3-A79A-8A675F78A789}">
      <dgm:prSet/>
      <dgm:spPr/>
      <dgm:t>
        <a:bodyPr/>
        <a:lstStyle/>
        <a:p>
          <a:endParaRPr lang="en-US"/>
        </a:p>
      </dgm:t>
    </dgm:pt>
    <dgm:pt modelId="{9A36D5C5-0A66-4906-B492-ADCD8830FDCE}">
      <dgm:prSet custT="1"/>
      <dgm:spPr>
        <a:xfrm>
          <a:off x="2564967" y="0"/>
          <a:ext cx="2672129" cy="3733800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8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Leadership in enabling and industrial technologies (LEIT)</a:t>
          </a:r>
          <a:endParaRPr lang="en-GB" sz="18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EA64DFC7-C3D2-475F-92A4-C27BD059F99A}" type="parTrans" cxnId="{FDAB9805-57F7-44F6-981C-3A9DD9239449}">
      <dgm:prSet/>
      <dgm:spPr/>
      <dgm:t>
        <a:bodyPr/>
        <a:lstStyle/>
        <a:p>
          <a:endParaRPr lang="en-US"/>
        </a:p>
      </dgm:t>
    </dgm:pt>
    <dgm:pt modelId="{B0073C72-9811-4076-A124-F8D60B3D85AC}" type="sibTrans" cxnId="{FDAB9805-57F7-44F6-981C-3A9DD9239449}">
      <dgm:prSet/>
      <dgm:spPr/>
      <dgm:t>
        <a:bodyPr/>
        <a:lstStyle/>
        <a:p>
          <a:endParaRPr lang="en-US"/>
        </a:p>
      </dgm:t>
    </dgm:pt>
    <dgm:pt modelId="{040C3E25-4C93-4814-B9EE-D1B057062794}">
      <dgm:prSet custT="1"/>
      <dgm:spPr>
        <a:xfrm>
          <a:off x="2564967" y="0"/>
          <a:ext cx="2672129" cy="3733800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8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Access to risk finance</a:t>
          </a:r>
          <a:endParaRPr lang="en-GB" sz="18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110FBB7-399D-42CC-BDD8-210227583ACC}" type="parTrans" cxnId="{479F407B-52B9-40B4-8CE7-0A7DD24F89E8}">
      <dgm:prSet/>
      <dgm:spPr/>
      <dgm:t>
        <a:bodyPr/>
        <a:lstStyle/>
        <a:p>
          <a:endParaRPr lang="en-US"/>
        </a:p>
      </dgm:t>
    </dgm:pt>
    <dgm:pt modelId="{86D29C66-D99A-4F39-B112-DD197D3865C2}" type="sibTrans" cxnId="{479F407B-52B9-40B4-8CE7-0A7DD24F89E8}">
      <dgm:prSet/>
      <dgm:spPr/>
      <dgm:t>
        <a:bodyPr/>
        <a:lstStyle/>
        <a:p>
          <a:endParaRPr lang="en-US"/>
        </a:p>
      </dgm:t>
    </dgm:pt>
    <dgm:pt modelId="{5938B87A-2CD1-48D0-ABF9-4A500368F069}">
      <dgm:prSet custT="1"/>
      <dgm:spPr>
        <a:xfrm>
          <a:off x="2564967" y="0"/>
          <a:ext cx="2672129" cy="3733800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8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Innovation in SMEs</a:t>
          </a:r>
          <a:endParaRPr lang="en-GB" sz="18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B95235F4-2D30-4F37-8C4C-50FB3F54F8CB}" type="parTrans" cxnId="{5C8E7F9F-E913-4017-A0B3-27C9AA0F9D09}">
      <dgm:prSet/>
      <dgm:spPr/>
      <dgm:t>
        <a:bodyPr/>
        <a:lstStyle/>
        <a:p>
          <a:endParaRPr lang="en-US"/>
        </a:p>
      </dgm:t>
    </dgm:pt>
    <dgm:pt modelId="{08A22A63-1E6A-4AA7-BD89-F6A710331215}" type="sibTrans" cxnId="{5C8E7F9F-E913-4017-A0B3-27C9AA0F9D09}">
      <dgm:prSet/>
      <dgm:spPr/>
      <dgm:t>
        <a:bodyPr/>
        <a:lstStyle/>
        <a:p>
          <a:endParaRPr lang="en-US"/>
        </a:p>
      </dgm:t>
    </dgm:pt>
    <dgm:pt modelId="{81517D88-3A54-4955-90BD-7E9562621047}">
      <dgm:prSet custT="1"/>
      <dgm:spPr>
        <a:xfrm>
          <a:off x="5546902" y="0"/>
          <a:ext cx="2909010" cy="3733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600" b="1" u="none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   </a:t>
          </a:r>
          <a:r>
            <a:rPr lang="en-GB" sz="1600" b="1" u="sng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SOCIETAL CHALLENGES</a:t>
          </a:r>
        </a:p>
        <a:p>
          <a:endParaRPr lang="en-GB" sz="1600" u="sng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61B5716F-8399-41C5-AE09-E5CDFD66E598}" type="parTrans" cxnId="{20FBE1D6-46B9-4D50-B126-E1CE045C362E}">
      <dgm:prSet/>
      <dgm:spPr/>
      <dgm:t>
        <a:bodyPr/>
        <a:lstStyle/>
        <a:p>
          <a:endParaRPr lang="en-US"/>
        </a:p>
      </dgm:t>
    </dgm:pt>
    <dgm:pt modelId="{87D0FEDB-6449-4C18-92A6-B9DAAA7FF4B1}" type="sibTrans" cxnId="{20FBE1D6-46B9-4D50-B126-E1CE045C362E}">
      <dgm:prSet/>
      <dgm:spPr/>
      <dgm:t>
        <a:bodyPr/>
        <a:lstStyle/>
        <a:p>
          <a:endParaRPr lang="en-US"/>
        </a:p>
      </dgm:t>
    </dgm:pt>
    <dgm:pt modelId="{5CD938CB-3385-4905-8AB8-4E7BD3182A70}">
      <dgm:prSet custT="1"/>
      <dgm:spPr>
        <a:xfrm>
          <a:off x="5546902" y="0"/>
          <a:ext cx="2909010" cy="3733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6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Health, demographic change &amp; wellbeing</a:t>
          </a:r>
          <a:endParaRPr lang="en-GB" sz="16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6A479CA9-0F20-46F2-A54B-5657BA29E312}" type="parTrans" cxnId="{BDFCFFAA-7203-474D-826E-73ABF49D2CC8}">
      <dgm:prSet/>
      <dgm:spPr/>
      <dgm:t>
        <a:bodyPr/>
        <a:lstStyle/>
        <a:p>
          <a:endParaRPr lang="en-US"/>
        </a:p>
      </dgm:t>
    </dgm:pt>
    <dgm:pt modelId="{CFEFCBE6-0DD6-4817-8CF3-3353EF105346}" type="sibTrans" cxnId="{BDFCFFAA-7203-474D-826E-73ABF49D2CC8}">
      <dgm:prSet/>
      <dgm:spPr/>
      <dgm:t>
        <a:bodyPr/>
        <a:lstStyle/>
        <a:p>
          <a:endParaRPr lang="en-US"/>
        </a:p>
      </dgm:t>
    </dgm:pt>
    <dgm:pt modelId="{8E2056BB-2827-4A53-980D-062F06450D72}">
      <dgm:prSet custT="1"/>
      <dgm:spPr>
        <a:xfrm>
          <a:off x="5546902" y="0"/>
          <a:ext cx="2909010" cy="3733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6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Food security, sustainable agriculture, marine and maritime research &amp; bioeconomy              </a:t>
          </a:r>
          <a:endParaRPr lang="en-GB" sz="16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A54A9AE-26C4-43BF-88F1-D351287F1D4E}" type="parTrans" cxnId="{E4BEDCA9-448F-43A2-B12A-E77758657C72}">
      <dgm:prSet/>
      <dgm:spPr/>
      <dgm:t>
        <a:bodyPr/>
        <a:lstStyle/>
        <a:p>
          <a:endParaRPr lang="en-US"/>
        </a:p>
      </dgm:t>
    </dgm:pt>
    <dgm:pt modelId="{174CADB9-1D56-4ECF-B3B7-1F20FA484997}" type="sibTrans" cxnId="{E4BEDCA9-448F-43A2-B12A-E77758657C72}">
      <dgm:prSet/>
      <dgm:spPr/>
      <dgm:t>
        <a:bodyPr/>
        <a:lstStyle/>
        <a:p>
          <a:endParaRPr lang="en-US"/>
        </a:p>
      </dgm:t>
    </dgm:pt>
    <dgm:pt modelId="{2100B789-0231-4090-8F24-A4C7C271EE3A}">
      <dgm:prSet custT="1"/>
      <dgm:spPr>
        <a:xfrm>
          <a:off x="5546902" y="0"/>
          <a:ext cx="2909010" cy="3733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6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Secure, clean &amp; efficient energy</a:t>
          </a:r>
          <a:endParaRPr lang="en-GB" sz="16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515FCA0-C5F1-4681-96E8-4D94929761B3}" type="parTrans" cxnId="{A3DF7D86-01E2-4632-B26B-230BB33EE723}">
      <dgm:prSet/>
      <dgm:spPr/>
      <dgm:t>
        <a:bodyPr/>
        <a:lstStyle/>
        <a:p>
          <a:endParaRPr lang="en-US"/>
        </a:p>
      </dgm:t>
    </dgm:pt>
    <dgm:pt modelId="{7D537B41-B716-47E1-81AD-F4FC452FC887}" type="sibTrans" cxnId="{A3DF7D86-01E2-4632-B26B-230BB33EE723}">
      <dgm:prSet/>
      <dgm:spPr/>
      <dgm:t>
        <a:bodyPr/>
        <a:lstStyle/>
        <a:p>
          <a:endParaRPr lang="en-US"/>
        </a:p>
      </dgm:t>
    </dgm:pt>
    <dgm:pt modelId="{736B2579-5593-42D8-9D7C-4577C2310453}">
      <dgm:prSet custT="1"/>
      <dgm:spPr>
        <a:xfrm>
          <a:off x="5546902" y="0"/>
          <a:ext cx="2909010" cy="3733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6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Smart, green and integrated transport</a:t>
          </a:r>
          <a:endParaRPr lang="en-GB" sz="16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5A27F9D-8D4D-4050-B732-802A96F85ECB}" type="parTrans" cxnId="{AFECDEF7-0C9F-4412-B896-9F98633997B5}">
      <dgm:prSet/>
      <dgm:spPr/>
      <dgm:t>
        <a:bodyPr/>
        <a:lstStyle/>
        <a:p>
          <a:endParaRPr lang="en-US"/>
        </a:p>
      </dgm:t>
    </dgm:pt>
    <dgm:pt modelId="{BA1C56F6-D613-423C-B694-734DF3DAD5B0}" type="sibTrans" cxnId="{AFECDEF7-0C9F-4412-B896-9F98633997B5}">
      <dgm:prSet/>
      <dgm:spPr/>
      <dgm:t>
        <a:bodyPr/>
        <a:lstStyle/>
        <a:p>
          <a:endParaRPr lang="en-US"/>
        </a:p>
      </dgm:t>
    </dgm:pt>
    <dgm:pt modelId="{9363670D-DCC1-44A2-93BD-8A1A10288280}">
      <dgm:prSet custT="1"/>
      <dgm:spPr>
        <a:xfrm>
          <a:off x="5546902" y="0"/>
          <a:ext cx="2909010" cy="3733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6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Climate action, resource efficiency and raw materials</a:t>
          </a:r>
          <a:endParaRPr lang="en-GB" sz="16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BD0C594B-1025-41E5-9DBC-B4A259D14FE1}" type="parTrans" cxnId="{0EE8D1BF-A5A1-4B7A-AF00-6713D35C9FFB}">
      <dgm:prSet/>
      <dgm:spPr/>
      <dgm:t>
        <a:bodyPr/>
        <a:lstStyle/>
        <a:p>
          <a:endParaRPr lang="en-US"/>
        </a:p>
      </dgm:t>
    </dgm:pt>
    <dgm:pt modelId="{5642731C-7F5C-4C65-B590-8BE60EAB7665}" type="sibTrans" cxnId="{0EE8D1BF-A5A1-4B7A-AF00-6713D35C9FFB}">
      <dgm:prSet/>
      <dgm:spPr/>
      <dgm:t>
        <a:bodyPr/>
        <a:lstStyle/>
        <a:p>
          <a:endParaRPr lang="en-US"/>
        </a:p>
      </dgm:t>
    </dgm:pt>
    <dgm:pt modelId="{65B41B43-9D95-45D9-8601-7A893C4ED3E2}">
      <dgm:prSet custT="1"/>
      <dgm:spPr>
        <a:xfrm>
          <a:off x="5546902" y="0"/>
          <a:ext cx="2909010" cy="3733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6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Europe in a Changing World</a:t>
          </a:r>
          <a:endParaRPr lang="en-GB" sz="16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318FF6F-CB92-4077-AF69-7977D4DB2FDA}" type="parTrans" cxnId="{BE766D47-E9D6-4E64-BF3D-D13403ED9FDE}">
      <dgm:prSet/>
      <dgm:spPr/>
      <dgm:t>
        <a:bodyPr/>
        <a:lstStyle/>
        <a:p>
          <a:endParaRPr lang="en-US"/>
        </a:p>
      </dgm:t>
    </dgm:pt>
    <dgm:pt modelId="{4A3BC639-1FEC-4BA2-9446-8D14472CC05A}" type="sibTrans" cxnId="{BE766D47-E9D6-4E64-BF3D-D13403ED9FDE}">
      <dgm:prSet/>
      <dgm:spPr/>
      <dgm:t>
        <a:bodyPr/>
        <a:lstStyle/>
        <a:p>
          <a:endParaRPr lang="en-US"/>
        </a:p>
      </dgm:t>
    </dgm:pt>
    <dgm:pt modelId="{E64B3593-221E-4784-9A75-B79F91A806D1}">
      <dgm:prSet custT="1"/>
      <dgm:spPr>
        <a:xfrm>
          <a:off x="5546902" y="0"/>
          <a:ext cx="2909010" cy="3733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z="16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Secure societies</a:t>
          </a:r>
          <a:endParaRPr lang="en-GB" sz="16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A1DC6B5B-AAB3-4AA4-BE6E-1BFD1AC7EA1D}" type="parTrans" cxnId="{53DEBEC1-9FAD-423D-9EEE-8EE2EFEF1AD7}">
      <dgm:prSet/>
      <dgm:spPr/>
      <dgm:t>
        <a:bodyPr/>
        <a:lstStyle/>
        <a:p>
          <a:endParaRPr lang="en-US"/>
        </a:p>
      </dgm:t>
    </dgm:pt>
    <dgm:pt modelId="{D0D583BB-8033-483A-87AF-DB8034A5CD6B}" type="sibTrans" cxnId="{53DEBEC1-9FAD-423D-9EEE-8EE2EFEF1AD7}">
      <dgm:prSet/>
      <dgm:spPr/>
      <dgm:t>
        <a:bodyPr/>
        <a:lstStyle/>
        <a:p>
          <a:endParaRPr lang="en-US"/>
        </a:p>
      </dgm:t>
    </dgm:pt>
    <dgm:pt modelId="{69DFEB72-1FD7-495D-9A5D-3806C34DFAF9}" type="pres">
      <dgm:prSet presAssocID="{D41BAE1B-4594-4F04-A424-70F1F4028C8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B77B113-07B8-455F-90C3-4EB554972908}" type="pres">
      <dgm:prSet presAssocID="{D41BAE1B-4594-4F04-A424-70F1F4028C83}" presName="arrow" presStyleLbl="bgShp" presStyleIdx="0" presStyleCnt="1" custScaleX="117647" custLinFactNeighborX="0" custLinFactNeighborY="-24490"/>
      <dgm:spPr>
        <a:xfrm>
          <a:off x="2" y="0"/>
          <a:ext cx="8458195" cy="3733800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/>
        </a:p>
      </dgm:t>
    </dgm:pt>
    <dgm:pt modelId="{A9001EBA-95A5-4CB3-9683-34E016559536}" type="pres">
      <dgm:prSet presAssocID="{D41BAE1B-4594-4F04-A424-70F1F4028C83}" presName="linearProcess" presStyleCnt="0"/>
      <dgm:spPr/>
    </dgm:pt>
    <dgm:pt modelId="{9862AB1C-5318-47A9-A3BA-FB51D62888AA}" type="pres">
      <dgm:prSet presAssocID="{DBBF4297-D650-4C47-9C48-57C847DF33F4}" presName="textNode" presStyleLbl="node1" presStyleIdx="0" presStyleCnt="3" custScaleX="146261" custScaleY="250000" custLinFactNeighborX="-80344" custLinFactNeighborY="75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882BBB83-FBEA-4367-BE8F-7BA72A2A4AB3}" type="pres">
      <dgm:prSet presAssocID="{65EFE958-FA73-4168-90AD-554B89DFD8CE}" presName="sibTrans" presStyleCnt="0"/>
      <dgm:spPr/>
    </dgm:pt>
    <dgm:pt modelId="{696A1CD6-8487-4670-B5C7-588EFBCDE8F9}" type="pres">
      <dgm:prSet presAssocID="{2CB87466-BBAA-471C-9B52-47B62DF6CE17}" presName="textNode" presStyleLbl="node1" presStyleIdx="1" presStyleCnt="3" custScaleX="156581" custScaleY="250000" custLinFactNeighborX="-5988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BAAA6B97-BCF4-4674-91B3-07DE1E382410}" type="pres">
      <dgm:prSet presAssocID="{155A86DE-92F5-4EE7-BACF-371ED10A3A0F}" presName="sibTrans" presStyleCnt="0"/>
      <dgm:spPr/>
    </dgm:pt>
    <dgm:pt modelId="{A18E1051-797A-45ED-B367-27B797EFBDD7}" type="pres">
      <dgm:prSet presAssocID="{81517D88-3A54-4955-90BD-7E9562621047}" presName="textNode" presStyleLbl="node1" presStyleIdx="2" presStyleCnt="3" custScaleX="194101" custScaleY="25000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</dgm:ptLst>
  <dgm:cxnLst>
    <dgm:cxn modelId="{0398182A-3236-4E3D-A22D-F8E7FAC0779D}" type="presOf" srcId="{AFA413F6-4691-4B4E-BAE6-4E8A31FF08A7}" destId="{9862AB1C-5318-47A9-A3BA-FB51D62888AA}" srcOrd="0" destOrd="2" presId="urn:microsoft.com/office/officeart/2005/8/layout/hProcess9"/>
    <dgm:cxn modelId="{0BFC33B2-BD0A-40AF-93A7-DEF691744A43}" type="presOf" srcId="{9363670D-DCC1-44A2-93BD-8A1A10288280}" destId="{A18E1051-797A-45ED-B367-27B797EFBDD7}" srcOrd="0" destOrd="5" presId="urn:microsoft.com/office/officeart/2005/8/layout/hProcess9"/>
    <dgm:cxn modelId="{20FBE1D6-46B9-4D50-B126-E1CE045C362E}" srcId="{D41BAE1B-4594-4F04-A424-70F1F4028C83}" destId="{81517D88-3A54-4955-90BD-7E9562621047}" srcOrd="2" destOrd="0" parTransId="{61B5716F-8399-41C5-AE09-E5CDFD66E598}" sibTransId="{87D0FEDB-6449-4C18-92A6-B9DAAA7FF4B1}"/>
    <dgm:cxn modelId="{FDAB9805-57F7-44F6-981C-3A9DD9239449}" srcId="{2CB87466-BBAA-471C-9B52-47B62DF6CE17}" destId="{9A36D5C5-0A66-4906-B492-ADCD8830FDCE}" srcOrd="0" destOrd="0" parTransId="{EA64DFC7-C3D2-475F-92A4-C27BD059F99A}" sibTransId="{B0073C72-9811-4076-A124-F8D60B3D85AC}"/>
    <dgm:cxn modelId="{C570B4F5-B06C-470D-8369-DD374C12FCCB}" srcId="{DBBF4297-D650-4C47-9C48-57C847DF33F4}" destId="{AFA413F6-4691-4B4E-BAE6-4E8A31FF08A7}" srcOrd="1" destOrd="0" parTransId="{F4654207-D96B-4019-89AE-3A6AD8B90B53}" sibTransId="{029AEBBC-7DAA-4398-8377-4E5BD7AD0620}"/>
    <dgm:cxn modelId="{A3DF7D86-01E2-4632-B26B-230BB33EE723}" srcId="{81517D88-3A54-4955-90BD-7E9562621047}" destId="{2100B789-0231-4090-8F24-A4C7C271EE3A}" srcOrd="2" destOrd="0" parTransId="{2515FCA0-C5F1-4681-96E8-4D94929761B3}" sibTransId="{7D537B41-B716-47E1-81AD-F4FC452FC887}"/>
    <dgm:cxn modelId="{4AE8BF58-20B2-4DDA-8D71-91ABACA48EAA}" type="presOf" srcId="{8BAC7441-5933-475B-94B8-83F331430790}" destId="{9862AB1C-5318-47A9-A3BA-FB51D62888AA}" srcOrd="0" destOrd="4" presId="urn:microsoft.com/office/officeart/2005/8/layout/hProcess9"/>
    <dgm:cxn modelId="{0F084D8C-F53C-4C92-9900-C7D0625AC984}" type="presOf" srcId="{DBBF4297-D650-4C47-9C48-57C847DF33F4}" destId="{9862AB1C-5318-47A9-A3BA-FB51D62888AA}" srcOrd="0" destOrd="0" presId="urn:microsoft.com/office/officeart/2005/8/layout/hProcess9"/>
    <dgm:cxn modelId="{BE766D47-E9D6-4E64-BF3D-D13403ED9FDE}" srcId="{81517D88-3A54-4955-90BD-7E9562621047}" destId="{65B41B43-9D95-45D9-8601-7A893C4ED3E2}" srcOrd="5" destOrd="0" parTransId="{1318FF6F-CB92-4077-AF69-7977D4DB2FDA}" sibTransId="{4A3BC639-1FEC-4BA2-9446-8D14472CC05A}"/>
    <dgm:cxn modelId="{479F407B-52B9-40B4-8CE7-0A7DD24F89E8}" srcId="{2CB87466-BBAA-471C-9B52-47B62DF6CE17}" destId="{040C3E25-4C93-4814-B9EE-D1B057062794}" srcOrd="1" destOrd="0" parTransId="{4110FBB7-399D-42CC-BDD8-210227583ACC}" sibTransId="{86D29C66-D99A-4F39-B112-DD197D3865C2}"/>
    <dgm:cxn modelId="{5978407E-2B70-415D-813A-64F769C41442}" srcId="{DBBF4297-D650-4C47-9C48-57C847DF33F4}" destId="{78EBC412-FE48-40F4-B207-87168A3AE1E0}" srcOrd="2" destOrd="0" parTransId="{6E1A9901-D2BF-4EF4-B537-D88E1F284471}" sibTransId="{F99BD6FB-76E5-4FF3-9AEF-FE58B3BF4D2C}"/>
    <dgm:cxn modelId="{5C8E7F9F-E913-4017-A0B3-27C9AA0F9D09}" srcId="{2CB87466-BBAA-471C-9B52-47B62DF6CE17}" destId="{5938B87A-2CD1-48D0-ABF9-4A500368F069}" srcOrd="2" destOrd="0" parTransId="{B95235F4-2D30-4F37-8C4C-50FB3F54F8CB}" sibTransId="{08A22A63-1E6A-4AA7-BD89-F6A710331215}"/>
    <dgm:cxn modelId="{0517CA43-4F96-4E18-B981-3F9E59E29582}" srcId="{D41BAE1B-4594-4F04-A424-70F1F4028C83}" destId="{DBBF4297-D650-4C47-9C48-57C847DF33F4}" srcOrd="0" destOrd="0" parTransId="{13CE8A27-D2E2-4E85-BDEF-9AE2E7BC1F1B}" sibTransId="{65EFE958-FA73-4168-90AD-554B89DFD8CE}"/>
    <dgm:cxn modelId="{578FA986-9C7F-4D32-9308-7781B5C6EAF7}" type="presOf" srcId="{E64B3593-221E-4784-9A75-B79F91A806D1}" destId="{A18E1051-797A-45ED-B367-27B797EFBDD7}" srcOrd="0" destOrd="7" presId="urn:microsoft.com/office/officeart/2005/8/layout/hProcess9"/>
    <dgm:cxn modelId="{8D02EDFF-4AD2-49F3-80C3-D809C3509676}" type="presOf" srcId="{9A36D5C5-0A66-4906-B492-ADCD8830FDCE}" destId="{696A1CD6-8487-4670-B5C7-588EFBCDE8F9}" srcOrd="0" destOrd="1" presId="urn:microsoft.com/office/officeart/2005/8/layout/hProcess9"/>
    <dgm:cxn modelId="{2502514A-410D-48A3-B129-40EB5BA5F5DD}" type="presOf" srcId="{8E2056BB-2827-4A53-980D-062F06450D72}" destId="{A18E1051-797A-45ED-B367-27B797EFBDD7}" srcOrd="0" destOrd="2" presId="urn:microsoft.com/office/officeart/2005/8/layout/hProcess9"/>
    <dgm:cxn modelId="{0EE8D1BF-A5A1-4B7A-AF00-6713D35C9FFB}" srcId="{81517D88-3A54-4955-90BD-7E9562621047}" destId="{9363670D-DCC1-44A2-93BD-8A1A10288280}" srcOrd="4" destOrd="0" parTransId="{BD0C594B-1025-41E5-9DBC-B4A259D14FE1}" sibTransId="{5642731C-7F5C-4C65-B590-8BE60EAB7665}"/>
    <dgm:cxn modelId="{0939B3EE-B6AE-41B2-9611-9A6E8A1C7C1D}" type="presOf" srcId="{736B2579-5593-42D8-9D7C-4577C2310453}" destId="{A18E1051-797A-45ED-B367-27B797EFBDD7}" srcOrd="0" destOrd="4" presId="urn:microsoft.com/office/officeart/2005/8/layout/hProcess9"/>
    <dgm:cxn modelId="{5BE731C4-F0B6-48C9-9B50-D0EDE3E1C285}" type="presOf" srcId="{2CB87466-BBAA-471C-9B52-47B62DF6CE17}" destId="{696A1CD6-8487-4670-B5C7-588EFBCDE8F9}" srcOrd="0" destOrd="0" presId="urn:microsoft.com/office/officeart/2005/8/layout/hProcess9"/>
    <dgm:cxn modelId="{93D8B26D-EED7-4AF3-A79A-8A675F78A789}" srcId="{D41BAE1B-4594-4F04-A424-70F1F4028C83}" destId="{2CB87466-BBAA-471C-9B52-47B62DF6CE17}" srcOrd="1" destOrd="0" parTransId="{C39EC069-3FF0-4E0E-8996-B96C3C112FD4}" sibTransId="{155A86DE-92F5-4EE7-BACF-371ED10A3A0F}"/>
    <dgm:cxn modelId="{E19E2CAD-8F73-4570-A510-D15CDF033731}" type="presOf" srcId="{78EBC412-FE48-40F4-B207-87168A3AE1E0}" destId="{9862AB1C-5318-47A9-A3BA-FB51D62888AA}" srcOrd="0" destOrd="3" presId="urn:microsoft.com/office/officeart/2005/8/layout/hProcess9"/>
    <dgm:cxn modelId="{280BC9C0-4407-4A45-8620-E373128113DF}" type="presOf" srcId="{5CD938CB-3385-4905-8AB8-4E7BD3182A70}" destId="{A18E1051-797A-45ED-B367-27B797EFBDD7}" srcOrd="0" destOrd="1" presId="urn:microsoft.com/office/officeart/2005/8/layout/hProcess9"/>
    <dgm:cxn modelId="{0DA0AA13-C5C8-4D9D-9C3E-46C143D6DA1F}" type="presOf" srcId="{040C3E25-4C93-4814-B9EE-D1B057062794}" destId="{696A1CD6-8487-4670-B5C7-588EFBCDE8F9}" srcOrd="0" destOrd="2" presId="urn:microsoft.com/office/officeart/2005/8/layout/hProcess9"/>
    <dgm:cxn modelId="{5382D798-33E6-4AE5-88D0-AAAB99F2E852}" srcId="{DBBF4297-D650-4C47-9C48-57C847DF33F4}" destId="{8BAC7441-5933-475B-94B8-83F331430790}" srcOrd="3" destOrd="0" parTransId="{5EDF904A-9754-49C1-8357-4C7E80BD41CB}" sibTransId="{256EC4DF-FF7E-419A-8C7F-F24A0B60AEF5}"/>
    <dgm:cxn modelId="{595D7D5D-5088-4ABF-AA5E-C0991187DC86}" type="presOf" srcId="{2100B789-0231-4090-8F24-A4C7C271EE3A}" destId="{A18E1051-797A-45ED-B367-27B797EFBDD7}" srcOrd="0" destOrd="3" presId="urn:microsoft.com/office/officeart/2005/8/layout/hProcess9"/>
    <dgm:cxn modelId="{0F38E0F2-E76C-47C8-9106-623525433613}" srcId="{DBBF4297-D650-4C47-9C48-57C847DF33F4}" destId="{ADF83EF2-AB5D-4D1F-B866-2310B0C45120}" srcOrd="0" destOrd="0" parTransId="{9F31F914-386F-4680-8727-0D9A8ABD4923}" sibTransId="{B33C7449-B6E6-40F8-8070-AB661E50879C}"/>
    <dgm:cxn modelId="{B9356365-D41C-4519-B4D0-F769BCF6CF03}" type="presOf" srcId="{65B41B43-9D95-45D9-8601-7A893C4ED3E2}" destId="{A18E1051-797A-45ED-B367-27B797EFBDD7}" srcOrd="0" destOrd="6" presId="urn:microsoft.com/office/officeart/2005/8/layout/hProcess9"/>
    <dgm:cxn modelId="{33649C65-D6BB-4DE3-A9AC-9341C51E8CF8}" type="presOf" srcId="{81517D88-3A54-4955-90BD-7E9562621047}" destId="{A18E1051-797A-45ED-B367-27B797EFBDD7}" srcOrd="0" destOrd="0" presId="urn:microsoft.com/office/officeart/2005/8/layout/hProcess9"/>
    <dgm:cxn modelId="{EDBAC312-5336-4BF2-B4C2-8838092EB028}" type="presOf" srcId="{5938B87A-2CD1-48D0-ABF9-4A500368F069}" destId="{696A1CD6-8487-4670-B5C7-588EFBCDE8F9}" srcOrd="0" destOrd="3" presId="urn:microsoft.com/office/officeart/2005/8/layout/hProcess9"/>
    <dgm:cxn modelId="{CDD9E144-FFDA-498A-B784-987909541DA4}" type="presOf" srcId="{D41BAE1B-4594-4F04-A424-70F1F4028C83}" destId="{69DFEB72-1FD7-495D-9A5D-3806C34DFAF9}" srcOrd="0" destOrd="0" presId="urn:microsoft.com/office/officeart/2005/8/layout/hProcess9"/>
    <dgm:cxn modelId="{AFECDEF7-0C9F-4412-B896-9F98633997B5}" srcId="{81517D88-3A54-4955-90BD-7E9562621047}" destId="{736B2579-5593-42D8-9D7C-4577C2310453}" srcOrd="3" destOrd="0" parTransId="{C5A27F9D-8D4D-4050-B732-802A96F85ECB}" sibTransId="{BA1C56F6-D613-423C-B694-734DF3DAD5B0}"/>
    <dgm:cxn modelId="{BDFCFFAA-7203-474D-826E-73ABF49D2CC8}" srcId="{81517D88-3A54-4955-90BD-7E9562621047}" destId="{5CD938CB-3385-4905-8AB8-4E7BD3182A70}" srcOrd="0" destOrd="0" parTransId="{6A479CA9-0F20-46F2-A54B-5657BA29E312}" sibTransId="{CFEFCBE6-0DD6-4817-8CF3-3353EF105346}"/>
    <dgm:cxn modelId="{E4BEDCA9-448F-43A2-B12A-E77758657C72}" srcId="{81517D88-3A54-4955-90BD-7E9562621047}" destId="{8E2056BB-2827-4A53-980D-062F06450D72}" srcOrd="1" destOrd="0" parTransId="{CA54A9AE-26C4-43BF-88F1-D351287F1D4E}" sibTransId="{174CADB9-1D56-4ECF-B3B7-1F20FA484997}"/>
    <dgm:cxn modelId="{263D4A22-3FB3-4476-BCA9-787369D7BB51}" type="presOf" srcId="{ADF83EF2-AB5D-4D1F-B866-2310B0C45120}" destId="{9862AB1C-5318-47A9-A3BA-FB51D62888AA}" srcOrd="0" destOrd="1" presId="urn:microsoft.com/office/officeart/2005/8/layout/hProcess9"/>
    <dgm:cxn modelId="{53DEBEC1-9FAD-423D-9EEE-8EE2EFEF1AD7}" srcId="{81517D88-3A54-4955-90BD-7E9562621047}" destId="{E64B3593-221E-4784-9A75-B79F91A806D1}" srcOrd="6" destOrd="0" parTransId="{A1DC6B5B-AAB3-4AA4-BE6E-1BFD1AC7EA1D}" sibTransId="{D0D583BB-8033-483A-87AF-DB8034A5CD6B}"/>
    <dgm:cxn modelId="{2A6192AB-8557-4B8B-A91A-A383A9A82F4A}" type="presParOf" srcId="{69DFEB72-1FD7-495D-9A5D-3806C34DFAF9}" destId="{5B77B113-07B8-455F-90C3-4EB554972908}" srcOrd="0" destOrd="0" presId="urn:microsoft.com/office/officeart/2005/8/layout/hProcess9"/>
    <dgm:cxn modelId="{49150CF9-81E3-4BF7-A703-EB38CD8DD7F3}" type="presParOf" srcId="{69DFEB72-1FD7-495D-9A5D-3806C34DFAF9}" destId="{A9001EBA-95A5-4CB3-9683-34E016559536}" srcOrd="1" destOrd="0" presId="urn:microsoft.com/office/officeart/2005/8/layout/hProcess9"/>
    <dgm:cxn modelId="{F7F0CA14-CC04-4353-B66A-C529D594C162}" type="presParOf" srcId="{A9001EBA-95A5-4CB3-9683-34E016559536}" destId="{9862AB1C-5318-47A9-A3BA-FB51D62888AA}" srcOrd="0" destOrd="0" presId="urn:microsoft.com/office/officeart/2005/8/layout/hProcess9"/>
    <dgm:cxn modelId="{7F603A09-ABC0-408A-AE31-4AEA25441FEE}" type="presParOf" srcId="{A9001EBA-95A5-4CB3-9683-34E016559536}" destId="{882BBB83-FBEA-4367-BE8F-7BA72A2A4AB3}" srcOrd="1" destOrd="0" presId="urn:microsoft.com/office/officeart/2005/8/layout/hProcess9"/>
    <dgm:cxn modelId="{43CBAE25-38D3-4F74-BCE5-80CC602A0F17}" type="presParOf" srcId="{A9001EBA-95A5-4CB3-9683-34E016559536}" destId="{696A1CD6-8487-4670-B5C7-588EFBCDE8F9}" srcOrd="2" destOrd="0" presId="urn:microsoft.com/office/officeart/2005/8/layout/hProcess9"/>
    <dgm:cxn modelId="{CB0EB055-FFAA-4D78-A13B-FE28EF653AA2}" type="presParOf" srcId="{A9001EBA-95A5-4CB3-9683-34E016559536}" destId="{BAAA6B97-BCF4-4674-91B3-07DE1E382410}" srcOrd="3" destOrd="0" presId="urn:microsoft.com/office/officeart/2005/8/layout/hProcess9"/>
    <dgm:cxn modelId="{B8D5AB6A-D9A9-4DA0-9EBC-BEE290C4B943}" type="presParOf" srcId="{A9001EBA-95A5-4CB3-9683-34E016559536}" destId="{A18E1051-797A-45ED-B367-27B797EFBDD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77B113-07B8-455F-90C3-4EB554972908}">
      <dsp:nvSpPr>
        <dsp:cNvPr id="0" name=""/>
        <dsp:cNvSpPr/>
      </dsp:nvSpPr>
      <dsp:spPr>
        <a:xfrm>
          <a:off x="2" y="0"/>
          <a:ext cx="8801095" cy="4314800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2AB1C-5318-47A9-A3BA-FB51D62888AA}">
      <dsp:nvSpPr>
        <dsp:cNvPr id="0" name=""/>
        <dsp:cNvSpPr/>
      </dsp:nvSpPr>
      <dsp:spPr>
        <a:xfrm>
          <a:off x="43926" y="0"/>
          <a:ext cx="2352816" cy="4314800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GB" sz="1800" b="1" u="sng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EXCELLENT SCIENCE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GB" sz="18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European Research Council</a:t>
          </a:r>
          <a:endParaRPr lang="en-US" sz="18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GB" sz="18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Marie Sklodowska Curie Actions</a:t>
          </a:r>
          <a:endParaRPr lang="en-US" sz="18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GB" sz="18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Future &amp; Emerging Technologies (FET)</a:t>
          </a:r>
          <a:endParaRPr lang="en-US" sz="18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IE" sz="18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Research Infrastructures</a:t>
          </a:r>
          <a:endParaRPr lang="en-US" sz="18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158781" y="114855"/>
        <a:ext cx="2123106" cy="4085090"/>
      </dsp:txXfrm>
    </dsp:sp>
    <dsp:sp modelId="{696A1CD6-8487-4670-B5C7-588EFBCDE8F9}">
      <dsp:nvSpPr>
        <dsp:cNvPr id="0" name=""/>
        <dsp:cNvSpPr/>
      </dsp:nvSpPr>
      <dsp:spPr>
        <a:xfrm>
          <a:off x="2636943" y="0"/>
          <a:ext cx="2518828" cy="4314800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u="sng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INDUSTRIAL LEADERSHIP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u="sng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Leadership in enabling and industrial technologies (LEIT)</a:t>
          </a:r>
          <a:endParaRPr lang="en-GB" sz="18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Access to risk finance</a:t>
          </a:r>
          <a:endParaRPr lang="en-GB" sz="18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Innovation in SMEs</a:t>
          </a:r>
          <a:endParaRPr lang="en-GB" sz="18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2759902" y="122959"/>
        <a:ext cx="2272910" cy="4068882"/>
      </dsp:txXfrm>
    </dsp:sp>
    <dsp:sp modelId="{A18E1051-797A-45ED-B367-27B797EFBDD7}">
      <dsp:nvSpPr>
        <dsp:cNvPr id="0" name=""/>
        <dsp:cNvSpPr/>
      </dsp:nvSpPr>
      <dsp:spPr>
        <a:xfrm>
          <a:off x="5474576" y="0"/>
          <a:ext cx="3122390" cy="4314800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64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u="none" kern="1200" dirty="0" smtClean="0">
              <a:solidFill>
                <a:sysClr val="window" lastClr="FFFFFF"/>
              </a:solidFill>
              <a:latin typeface="Arial"/>
              <a:ea typeface="+mn-ea"/>
              <a:cs typeface="+mn-cs"/>
            </a:rPr>
            <a:t>   </a:t>
          </a:r>
          <a:r>
            <a:rPr lang="en-GB" sz="1600" b="1" u="sng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SOCIETAL CHALLENGES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u="sng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Health, demographic change &amp; wellbeing</a:t>
          </a:r>
          <a:endParaRPr lang="en-GB" sz="16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Food security, sustainable agriculture, marine and maritime research &amp; bioeconomy              </a:t>
          </a:r>
          <a:endParaRPr lang="en-GB" sz="16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Secure, clean &amp; efficient energy</a:t>
          </a:r>
          <a:endParaRPr lang="en-GB" sz="16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Smart, green and integrated transport</a:t>
          </a:r>
          <a:endParaRPr lang="en-GB" sz="16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Climate action, resource efficiency and raw materials</a:t>
          </a:r>
          <a:endParaRPr lang="en-GB" sz="16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Europe in a Changing World</a:t>
          </a:r>
          <a:endParaRPr lang="en-GB" sz="16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 smtClean="0">
              <a:solidFill>
                <a:sysClr val="window" lastClr="FFFFFF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Secure societies</a:t>
          </a:r>
          <a:endParaRPr lang="en-GB" sz="1600" kern="1200" dirty="0">
            <a:solidFill>
              <a:sysClr val="window" lastClr="FFFFFF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5626999" y="152423"/>
        <a:ext cx="2817544" cy="4009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CB827-95D5-42C6-BB80-4B6387576367}" type="datetimeFigureOut">
              <a:rPr lang="en-IE" smtClean="0">
                <a:latin typeface="Calibri" panose="020F0502020204030204" pitchFamily="34" charset="0"/>
              </a:rPr>
              <a:pPr/>
              <a:t>10/10/2015</a:t>
            </a:fld>
            <a:endParaRPr lang="en-IE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9BC9C-0FDC-4EF3-AA76-15F9405DF313}" type="slidenum">
              <a:rPr lang="en-IE" smtClean="0">
                <a:latin typeface="Calibri" panose="020F0502020204030204" pitchFamily="34" charset="0"/>
              </a:rPr>
              <a:pPr/>
              <a:t>‹#›</a:t>
            </a:fld>
            <a:endParaRPr lang="en-I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926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2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9" y="4715154"/>
            <a:ext cx="4984962" cy="44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8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0308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B8925DB-CB57-44F6-8DF7-11D8386ED1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563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ヒラギノ角ゴ Pro W3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ヒラギノ角ゴ Pro W3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ヒラギノ角ゴ Pro W3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ヒラギノ角ゴ Pro W3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participants/portal/desktop/en/experts/index.html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st.eu/COST_Actions/isch" TargetMode="External"/><Relationship Id="rId3" Type="http://schemas.openxmlformats.org/officeDocument/2006/relationships/hyperlink" Target="http://www.cost.eu/COST_Actions/bmbs" TargetMode="External"/><Relationship Id="rId7" Type="http://schemas.openxmlformats.org/officeDocument/2006/relationships/hyperlink" Target="http://www.cost.eu/COST_Actions/fps" TargetMode="External"/><Relationship Id="rId12" Type="http://schemas.openxmlformats.org/officeDocument/2006/relationships/hyperlink" Target="http://www.cost.eu/COST_Actions/tdp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cost.eu/COST_Actions/fa" TargetMode="External"/><Relationship Id="rId11" Type="http://schemas.openxmlformats.org/officeDocument/2006/relationships/hyperlink" Target="http://www.cost.eu/COST_Actions/tud" TargetMode="External"/><Relationship Id="rId5" Type="http://schemas.openxmlformats.org/officeDocument/2006/relationships/hyperlink" Target="http://www.cost.eu/COST_Actions/essem" TargetMode="External"/><Relationship Id="rId10" Type="http://schemas.openxmlformats.org/officeDocument/2006/relationships/hyperlink" Target="http://www.cost.eu/COST_Actions/mpns" TargetMode="External"/><Relationship Id="rId4" Type="http://schemas.openxmlformats.org/officeDocument/2006/relationships/hyperlink" Target="http://www.cost.eu/COST_Actions/cmst" TargetMode="External"/><Relationship Id="rId9" Type="http://schemas.openxmlformats.org/officeDocument/2006/relationships/hyperlink" Target="http://www.cost.eu/COST_Actions/ict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>
                <a:solidFill>
                  <a:srgbClr val="FF0000"/>
                </a:solidFill>
              </a:rPr>
              <a:t>Mention</a:t>
            </a:r>
            <a:r>
              <a:rPr lang="en-IE" baseline="0" dirty="0" smtClean="0">
                <a:solidFill>
                  <a:srgbClr val="FF0000"/>
                </a:solidFill>
              </a:rPr>
              <a:t> here about letter of support, budget template, IP questionnaire and infrastructure statement….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925DB-CB57-44F6-8DF7-11D8386ED19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565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925DB-CB57-44F6-8DF7-11D8386ED19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53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F9B15-125B-4D6E-8934-30EB4278E1E6}" type="slidenum">
              <a:rPr lang="en-IE" smtClean="0"/>
              <a:pPr/>
              <a:t>10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8957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925DB-CB57-44F6-8DF7-11D8386ED19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29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925DB-CB57-44F6-8DF7-11D8386ED19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425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IE" altLang="en-US" dirty="0" smtClean="0"/>
              <a:t>Keep your details/expertise </a:t>
            </a:r>
            <a:r>
              <a:rPr lang="en-IE" altLang="en-US" dirty="0" smtClean="0">
                <a:solidFill>
                  <a:srgbClr val="FF0000"/>
                </a:solidFill>
              </a:rPr>
              <a:t>up to date</a:t>
            </a:r>
          </a:p>
          <a:p>
            <a:pPr eaLnBrk="1" hangingPunct="1"/>
            <a:r>
              <a:rPr lang="en-IE" altLang="en-US" dirty="0" smtClean="0">
                <a:solidFill>
                  <a:schemeClr val="tx2">
                    <a:lumMod val="75000"/>
                  </a:schemeClr>
                </a:solidFill>
              </a:rPr>
              <a:t>Don’t be too restrictive/narrow in describing your area of expertise</a:t>
            </a:r>
          </a:p>
          <a:p>
            <a:pPr eaLnBrk="1" hangingPunct="1"/>
            <a:r>
              <a:rPr lang="en-IE" altLang="en-US" dirty="0" smtClean="0"/>
              <a:t>Add new </a:t>
            </a:r>
            <a:r>
              <a:rPr lang="en-IE" altLang="en-US" dirty="0" smtClean="0">
                <a:solidFill>
                  <a:srgbClr val="FF0000"/>
                </a:solidFill>
              </a:rPr>
              <a:t>key phrases </a:t>
            </a:r>
            <a:r>
              <a:rPr lang="en-IE" altLang="en-US" dirty="0" smtClean="0"/>
              <a:t>or terms from your area and from the </a:t>
            </a:r>
            <a:r>
              <a:rPr lang="en-IE" altLang="en-US" dirty="0" smtClean="0">
                <a:solidFill>
                  <a:srgbClr val="FF0000"/>
                </a:solidFill>
              </a:rPr>
              <a:t>calls as they are launched</a:t>
            </a:r>
          </a:p>
          <a:p>
            <a:pPr eaLnBrk="1" hangingPunct="1"/>
            <a:r>
              <a:rPr lang="en-IE" altLang="en-US" dirty="0" smtClean="0"/>
              <a:t>Inform the relevant </a:t>
            </a:r>
            <a:r>
              <a:rPr lang="en-IE" altLang="en-US" dirty="0" smtClean="0">
                <a:solidFill>
                  <a:srgbClr val="FF0000"/>
                </a:solidFill>
              </a:rPr>
              <a:t>National Contact Points </a:t>
            </a:r>
            <a:r>
              <a:rPr lang="en-IE" altLang="en-US" dirty="0" smtClean="0"/>
              <a:t>that you are keen to be involved and would like to be put forward</a:t>
            </a:r>
          </a:p>
          <a:p>
            <a:pPr eaLnBrk="1" hangingPunct="1">
              <a:buFont typeface="+mj-lt"/>
              <a:buAutoNum type="arabicPeriod"/>
            </a:pPr>
            <a:r>
              <a:rPr lang="en-IE" altLang="en-US" sz="1800" dirty="0" smtClean="0"/>
              <a:t>To register Visit the following website: </a:t>
            </a:r>
            <a:r>
              <a:rPr lang="en-IE" altLang="en-US" sz="1800" dirty="0" smtClean="0">
                <a:hlinkClick r:id="rId3"/>
              </a:rPr>
              <a:t>http://ec.europa.eu/research/participants/portal/desktop/en/experts/index.html</a:t>
            </a:r>
            <a:endParaRPr lang="en-IE" altLang="en-US" sz="1800" dirty="0" smtClean="0"/>
          </a:p>
          <a:p>
            <a:pPr eaLnBrk="1" hangingPunct="1">
              <a:buFont typeface="+mj-lt"/>
              <a:buAutoNum type="arabicPeriod"/>
            </a:pPr>
            <a:r>
              <a:rPr lang="en-IE" altLang="en-US" sz="1800" dirty="0" smtClean="0"/>
              <a:t>Create an ECAS account (if you have not created one yet), in order to have the possibility to retrieve your CORDIS profile.</a:t>
            </a:r>
          </a:p>
          <a:p>
            <a:pPr>
              <a:buFont typeface="+mj-lt"/>
              <a:buAutoNum type="arabicPeriod" startAt="3"/>
            </a:pPr>
            <a:r>
              <a:rPr lang="en-IE" altLang="en-US" sz="1800" dirty="0" smtClean="0"/>
              <a:t>Complete the details requested - from contact information through to expertise</a:t>
            </a:r>
          </a:p>
          <a:p>
            <a:pPr lvl="1"/>
            <a:r>
              <a:rPr lang="en-IE" altLang="en-US" sz="1800" dirty="0" smtClean="0"/>
              <a:t>Once completed it can all be edited further, so you can save and return to it</a:t>
            </a:r>
          </a:p>
          <a:p>
            <a:pPr>
              <a:buFont typeface="+mj-lt"/>
              <a:buAutoNum type="arabicPeriod" startAt="3"/>
            </a:pPr>
            <a:endParaRPr lang="en-IE" altLang="en-US" sz="1800" dirty="0" smtClean="0"/>
          </a:p>
          <a:p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925DB-CB57-44F6-8DF7-11D8386ED19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925DB-CB57-44F6-8DF7-11D8386ED19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68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3200" kern="0" dirty="0" smtClean="0"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Visit the H2020 Ireland website for more info and to identify your relevant NCP:</a:t>
            </a:r>
          </a:p>
          <a:p>
            <a:pPr lvl="1">
              <a:spcBef>
                <a:spcPct val="20000"/>
              </a:spcBef>
              <a:defRPr/>
            </a:pPr>
            <a:r>
              <a:rPr lang="en-GB" sz="3200" u="sng" kern="0" dirty="0" smtClean="0">
                <a:solidFill>
                  <a:srgbClr val="0000FF"/>
                </a:solidFill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http://www.horizon2020.ie/who-can-help/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Register to relevant NCP’s mailing list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kern="0" dirty="0" smtClean="0"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Meet relevant NCP at DCU H2020 week events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IE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Keep them informed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925DB-CB57-44F6-8DF7-11D8386ED19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807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Benefits of COST actions</a:t>
            </a:r>
          </a:p>
          <a:p>
            <a:endParaRPr lang="en-IE" dirty="0" smtClean="0"/>
          </a:p>
          <a:p>
            <a:r>
              <a:rPr lang="en-IE" dirty="0" smtClean="0">
                <a:hlinkClick r:id="rId3"/>
              </a:rPr>
              <a:t>Domains </a:t>
            </a:r>
          </a:p>
          <a:p>
            <a:r>
              <a:rPr lang="en-IE" dirty="0" smtClean="0">
                <a:hlinkClick r:id="rId3"/>
              </a:rPr>
              <a:t>Biomedicine and Molecular Biosciences (BMBS)</a:t>
            </a:r>
            <a:r>
              <a:rPr lang="en-IE" dirty="0" smtClean="0"/>
              <a:t> </a:t>
            </a:r>
          </a:p>
          <a:p>
            <a:r>
              <a:rPr lang="en-IE" dirty="0" smtClean="0">
                <a:hlinkClick r:id="rId4"/>
              </a:rPr>
              <a:t>Chemistry and Molecular Sciences and Technologies (CMST)</a:t>
            </a:r>
            <a:r>
              <a:rPr lang="en-IE" dirty="0" smtClean="0"/>
              <a:t> </a:t>
            </a:r>
          </a:p>
          <a:p>
            <a:r>
              <a:rPr lang="en-IE" dirty="0" smtClean="0">
                <a:hlinkClick r:id="rId5"/>
              </a:rPr>
              <a:t>Earth System Science and Environmental Management (ESSEM)</a:t>
            </a:r>
            <a:r>
              <a:rPr lang="en-IE" dirty="0" smtClean="0"/>
              <a:t> </a:t>
            </a:r>
          </a:p>
          <a:p>
            <a:r>
              <a:rPr lang="en-IE" dirty="0" smtClean="0">
                <a:hlinkClick r:id="rId6"/>
              </a:rPr>
              <a:t>Food and Agriculture (FA)</a:t>
            </a:r>
            <a:r>
              <a:rPr lang="en-IE" dirty="0" smtClean="0"/>
              <a:t> </a:t>
            </a:r>
          </a:p>
          <a:p>
            <a:r>
              <a:rPr lang="en-IE" dirty="0" smtClean="0">
                <a:hlinkClick r:id="rId7"/>
              </a:rPr>
              <a:t>Forests, their Products and Services (FPS)</a:t>
            </a:r>
            <a:r>
              <a:rPr lang="en-IE" dirty="0" smtClean="0"/>
              <a:t> </a:t>
            </a:r>
          </a:p>
          <a:p>
            <a:r>
              <a:rPr lang="en-IE" dirty="0" smtClean="0">
                <a:hlinkClick r:id="rId8"/>
              </a:rPr>
              <a:t>Individuals, Societies, Cultures and Health (ISCH)</a:t>
            </a:r>
            <a:r>
              <a:rPr lang="en-IE" dirty="0" smtClean="0"/>
              <a:t> </a:t>
            </a:r>
          </a:p>
          <a:p>
            <a:r>
              <a:rPr lang="en-IE" dirty="0" smtClean="0">
                <a:hlinkClick r:id="rId9"/>
              </a:rPr>
              <a:t>Information and Communication Technologies (ICT)</a:t>
            </a:r>
            <a:r>
              <a:rPr lang="en-IE" dirty="0" smtClean="0"/>
              <a:t> </a:t>
            </a:r>
          </a:p>
          <a:p>
            <a:r>
              <a:rPr lang="en-IE" dirty="0" smtClean="0">
                <a:hlinkClick r:id="rId10"/>
              </a:rPr>
              <a:t>Materials, Physics and Nanosciences (MPNS)</a:t>
            </a:r>
            <a:r>
              <a:rPr lang="en-IE" dirty="0" smtClean="0"/>
              <a:t> </a:t>
            </a:r>
          </a:p>
          <a:p>
            <a:r>
              <a:rPr lang="en-IE" dirty="0" smtClean="0">
                <a:hlinkClick r:id="rId11"/>
              </a:rPr>
              <a:t>Transport and Urban Development (TUD)</a:t>
            </a:r>
            <a:r>
              <a:rPr lang="en-IE" dirty="0" smtClean="0"/>
              <a:t> </a:t>
            </a:r>
          </a:p>
          <a:p>
            <a:r>
              <a:rPr lang="en-IE" dirty="0" smtClean="0">
                <a:hlinkClick r:id="rId12"/>
              </a:rPr>
              <a:t>Trans-Domain Proposals</a:t>
            </a:r>
            <a:r>
              <a:rPr lang="en-IE" dirty="0" smtClean="0"/>
              <a:t> </a:t>
            </a:r>
          </a:p>
          <a:p>
            <a:endParaRPr lang="en-IE" dirty="0" smtClean="0"/>
          </a:p>
          <a:p>
            <a:endParaRPr lang="en-IE" dirty="0" smtClean="0"/>
          </a:p>
          <a:p>
            <a:pPr lvl="0"/>
            <a:r>
              <a:rPr lang="ga-IE" sz="1200" b="1" dirty="0" smtClean="0"/>
              <a:t>Research</a:t>
            </a:r>
            <a:r>
              <a:rPr lang="en-IE" sz="1200" b="1" dirty="0" smtClean="0"/>
              <a:t> Exchanges</a:t>
            </a:r>
            <a:r>
              <a:rPr lang="ga-IE" sz="1200" b="1" dirty="0" smtClean="0"/>
              <a:t>-</a:t>
            </a:r>
            <a:r>
              <a:rPr lang="ga-IE" sz="1200" dirty="0" smtClean="0"/>
              <a:t>  Part of the COST action remit is the establishment of Short Term Scientific Missions (STSMs</a:t>
            </a:r>
            <a:r>
              <a:rPr lang="en-IE" sz="1200" dirty="0" smtClean="0"/>
              <a:t>) - </a:t>
            </a:r>
            <a:r>
              <a:rPr lang="ga-IE" sz="1200" dirty="0" smtClean="0"/>
              <a:t>researcher exchanges between the labs of COST action members. Costs (subsistance and travel) will be met by the action. I have already 2 researchers going on these STSMs to Luxembourg, undertaking res</a:t>
            </a:r>
            <a:r>
              <a:rPr lang="en-IE" sz="1200" dirty="0" smtClean="0"/>
              <a:t>e</a:t>
            </a:r>
            <a:r>
              <a:rPr lang="ga-IE" sz="1200" dirty="0" smtClean="0"/>
              <a:t>arch that is not possible here in I</a:t>
            </a:r>
            <a:r>
              <a:rPr lang="en-IE" sz="1200" dirty="0" smtClean="0"/>
              <a:t>r</a:t>
            </a:r>
            <a:r>
              <a:rPr lang="ga-IE" sz="1200" dirty="0" smtClean="0"/>
              <a:t>eland. This COST action has opened rese</a:t>
            </a:r>
            <a:r>
              <a:rPr lang="en-IE" sz="1200" dirty="0" smtClean="0"/>
              <a:t>a</a:t>
            </a:r>
            <a:r>
              <a:rPr lang="ga-IE" sz="1200" dirty="0" smtClean="0"/>
              <a:t>rch possibilities beyond my current potential (facilities, technologies, expertise)</a:t>
            </a:r>
            <a:endParaRPr lang="en-US" sz="1200" dirty="0" smtClean="0"/>
          </a:p>
          <a:p>
            <a:pPr lvl="0"/>
            <a:r>
              <a:rPr lang="ga-IE" sz="1200" b="1" dirty="0" smtClean="0"/>
              <a:t>Research and Employment Opportunities-</a:t>
            </a:r>
            <a:r>
              <a:rPr lang="ga-IE" sz="1200" dirty="0" smtClean="0"/>
              <a:t> Since becoming a member I have been included on advertisement lists of PhD and Postdoctoral opportunities. Applications coming through members will be processed and reviewed accordingly- so this COST action has potential benefits to DCU</a:t>
            </a:r>
            <a:r>
              <a:rPr lang="en-IE" sz="1200" dirty="0" smtClean="0"/>
              <a:t>’</a:t>
            </a:r>
            <a:r>
              <a:rPr lang="ga-IE" sz="1200" dirty="0" smtClean="0"/>
              <a:t>s undergraduate and postgraduate students, and may further help in building and strenghtening collaborative research networks.</a:t>
            </a:r>
            <a:endParaRPr lang="en-US" sz="1200" dirty="0" smtClean="0"/>
          </a:p>
          <a:p>
            <a:pPr lvl="0"/>
            <a:r>
              <a:rPr lang="ga-IE" sz="1200" b="1" dirty="0" smtClean="0"/>
              <a:t>Industrial Links-</a:t>
            </a:r>
            <a:r>
              <a:rPr lang="ga-IE" sz="1200" dirty="0" smtClean="0"/>
              <a:t> This COST action has been hugely important in getting to know the industrial research players in the field, very important </a:t>
            </a:r>
            <a:r>
              <a:rPr lang="en-IE" sz="1200" dirty="0" smtClean="0"/>
              <a:t>for</a:t>
            </a:r>
            <a:r>
              <a:rPr lang="ga-IE" sz="1200" dirty="0" smtClean="0"/>
              <a:t> future EU grant submissions.</a:t>
            </a:r>
            <a:endParaRPr lang="en-US" sz="1200" dirty="0" smtClean="0"/>
          </a:p>
          <a:p>
            <a:endParaRPr lang="en-US" i="1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8925DB-CB57-44F6-8DF7-11D8386ED19D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466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6153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3873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95500" cy="472440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134100" cy="4724400"/>
          </a:xfrm>
        </p:spPr>
        <p:txBody>
          <a:bodyPr vert="eaVert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539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918049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5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114800" cy="3200400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114800" cy="3200400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1819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733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3790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356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anose="020F0502020204030204" pitchFamily="34" charset="0"/>
              </a:defRPr>
            </a:lvl1pPr>
            <a:lvl2pPr>
              <a:defRPr sz="2800">
                <a:latin typeface="Calibri" panose="020F0502020204030204" pitchFamily="34" charset="0"/>
              </a:defRPr>
            </a:lvl2pPr>
            <a:lvl3pPr>
              <a:defRPr sz="2400">
                <a:latin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7565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431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820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33" name="Picture 9" descr="DCU_To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5588" cy="110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304800"/>
            <a:ext cx="678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1051" name="Picture 27" descr="pptbtmnew_n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43563"/>
            <a:ext cx="9144000" cy="1214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Calibri" panose="020F050202020403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ヒラギノ角ゴ Pro W3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ヒラギノ角ゴ Pro W3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ヒラギノ角ゴ Pro W3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ヒラギノ角ゴ Pro W3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ヒラギノ角ゴ Pro W3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ヒラギノ角ゴ Pro W3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ヒラギノ角ゴ Pro W3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ordis.europa.eu/search/index.cfm?fuseaction=tenders.advSearch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rizon2020.ie/who-to-contact/financial-assistance-for-horizon202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participants/portal/desktop/en/experts/index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st.eu/COST_Action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programmes/horizon2020/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programmes/horizon2020/en/draft-work-programmes-2016-1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24745"/>
            <a:ext cx="8134672" cy="4104456"/>
          </a:xfrm>
        </p:spPr>
        <p:txBody>
          <a:bodyPr>
            <a:normAutofit/>
          </a:bodyPr>
          <a:lstStyle/>
          <a:p>
            <a:pPr algn="ctr"/>
            <a:r>
              <a:rPr lang="en-IE" dirty="0" smtClean="0"/>
              <a:t>Writing SFI grants (PI call 2Writing SFI grants (PI call 2013)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Impact Statement &amp; Justification of fit sections</a:t>
            </a:r>
            <a:br>
              <a:rPr lang="en-IE" dirty="0" smtClean="0"/>
            </a:br>
            <a:r>
              <a:rPr lang="en-IE" dirty="0" smtClean="0"/>
              <a:t>013)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Impact Statement &amp; Justification of fit sections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628800"/>
            <a:ext cx="8712968" cy="2592288"/>
          </a:xfrm>
        </p:spPr>
        <p:txBody>
          <a:bodyPr/>
          <a:lstStyle/>
          <a:p>
            <a:endParaRPr lang="en-IE" b="1" dirty="0" smtClean="0"/>
          </a:p>
          <a:p>
            <a:r>
              <a:rPr lang="en-IE" dirty="0" smtClean="0"/>
              <a:t>Creating </a:t>
            </a:r>
            <a:r>
              <a:rPr lang="en-IE" dirty="0"/>
              <a:t>Competitive Consortia for Horizon 2020 and ERC </a:t>
            </a:r>
            <a:r>
              <a:rPr lang="en-IE" dirty="0" smtClean="0"/>
              <a:t>Grants</a:t>
            </a:r>
            <a:br>
              <a:rPr lang="en-IE" dirty="0" smtClean="0"/>
            </a:br>
            <a:endParaRPr lang="en-IE" dirty="0" smtClean="0"/>
          </a:p>
          <a:p>
            <a:endParaRPr lang="en-IE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IE" sz="18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IE" sz="1800" dirty="0" smtClean="0">
                <a:solidFill>
                  <a:schemeClr val="bg1">
                    <a:lumMod val="50000"/>
                  </a:schemeClr>
                </a:solidFill>
              </a:rPr>
              <a:t>Dr Anne-Louise Holloway</a:t>
            </a:r>
          </a:p>
          <a:p>
            <a:r>
              <a:rPr lang="en-IE" sz="1800" dirty="0" smtClean="0">
                <a:solidFill>
                  <a:schemeClr val="bg1">
                    <a:lumMod val="50000"/>
                  </a:schemeClr>
                </a:solidFill>
              </a:rPr>
              <a:t>Research and Innovation Support</a:t>
            </a:r>
          </a:p>
          <a:p>
            <a:r>
              <a:rPr lang="en-IE" sz="1800" dirty="0" smtClean="0">
                <a:solidFill>
                  <a:schemeClr val="bg1">
                    <a:lumMod val="50000"/>
                  </a:schemeClr>
                </a:solidFill>
              </a:rPr>
              <a:t>22 September 2015</a:t>
            </a:r>
            <a:endParaRPr lang="en-IE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51720" y="5733256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7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Who could be my potential partners?</a:t>
            </a:r>
            <a:endParaRPr lang="en-IE" sz="3200" b="1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07504" y="1340768"/>
            <a:ext cx="872331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IE" altLang="en-US" sz="2200" dirty="0" smtClean="0"/>
              <a:t>Identify </a:t>
            </a:r>
            <a:r>
              <a:rPr lang="en-IE" altLang="en-US" sz="2200" dirty="0" smtClean="0">
                <a:solidFill>
                  <a:srgbClr val="FF0000"/>
                </a:solidFill>
              </a:rPr>
              <a:t>what </a:t>
            </a:r>
            <a:r>
              <a:rPr lang="en-IE" altLang="en-US" sz="2200" dirty="0">
                <a:solidFill>
                  <a:srgbClr val="FF0000"/>
                </a:solidFill>
              </a:rPr>
              <a:t>has been </a:t>
            </a:r>
            <a:r>
              <a:rPr lang="en-IE" altLang="en-US" sz="2200" dirty="0" smtClean="0">
                <a:solidFill>
                  <a:srgbClr val="FF0000"/>
                </a:solidFill>
              </a:rPr>
              <a:t>previously funded in your area </a:t>
            </a:r>
            <a:r>
              <a:rPr lang="en-IE" altLang="en-US" sz="2200" dirty="0" smtClean="0"/>
              <a:t>to </a:t>
            </a:r>
            <a:r>
              <a:rPr lang="en-IE" altLang="en-US" sz="2200" dirty="0"/>
              <a:t>get an idea of what is fundable and the project scale.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altLang="en-US" sz="2200" dirty="0"/>
              <a:t>Use </a:t>
            </a:r>
            <a:r>
              <a:rPr lang="en-IE" altLang="en-US" sz="2200" dirty="0" smtClean="0">
                <a:hlinkClick r:id="rId3"/>
              </a:rPr>
              <a:t>CORDIS EU </a:t>
            </a:r>
            <a:r>
              <a:rPr lang="en-IE" altLang="en-US" sz="2200" dirty="0">
                <a:hlinkClick r:id="rId3"/>
              </a:rPr>
              <a:t>project search </a:t>
            </a:r>
            <a:r>
              <a:rPr lang="en-IE" altLang="en-US" sz="2200" dirty="0" smtClean="0">
                <a:hlinkClick r:id="rId3"/>
              </a:rPr>
              <a:t>facility</a:t>
            </a:r>
            <a:r>
              <a:rPr lang="en-IE" altLang="en-US" sz="2200" dirty="0"/>
              <a:t> (http://</a:t>
            </a:r>
            <a:r>
              <a:rPr lang="en-IE" altLang="en-US" sz="2200" dirty="0" smtClean="0"/>
              <a:t>cordis.europa.eu/projects/home_en.html)</a:t>
            </a:r>
            <a:endParaRPr lang="en-IE" altLang="en-US" sz="2200" dirty="0"/>
          </a:p>
          <a:p>
            <a:pPr lvl="1" eaLnBrk="1" hangingPunct="1">
              <a:buFont typeface="Arial" pitchFamily="34" charset="0"/>
              <a:buChar char="•"/>
            </a:pPr>
            <a:r>
              <a:rPr lang="en-IE" altLang="en-US" sz="2200" dirty="0"/>
              <a:t>Visit the </a:t>
            </a:r>
            <a:r>
              <a:rPr lang="en-IE" altLang="en-US" sz="2200" dirty="0" smtClean="0"/>
              <a:t>EU project </a:t>
            </a:r>
            <a:r>
              <a:rPr lang="en-IE" altLang="en-US" sz="2200" dirty="0"/>
              <a:t>websites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IE" altLang="en-US" sz="2200" dirty="0"/>
              <a:t>Do you know any of the participants? Should you know any of the participants? Who are the leaders in that field that interest you?</a:t>
            </a:r>
          </a:p>
          <a:p>
            <a:pPr marL="457200" lvl="1" indent="0" eaLnBrk="1" hangingPunct="1">
              <a:buNone/>
            </a:pPr>
            <a:endParaRPr lang="en-IE" altLang="en-US" sz="2200" dirty="0"/>
          </a:p>
          <a:p>
            <a:pPr eaLnBrk="1" hangingPunct="1">
              <a:buFont typeface="Arial" pitchFamily="34" charset="0"/>
              <a:buAutoNum type="arabicPeriod"/>
            </a:pPr>
            <a:r>
              <a:rPr lang="en-IE" altLang="en-US" sz="2200" dirty="0">
                <a:solidFill>
                  <a:srgbClr val="FF0000"/>
                </a:solidFill>
              </a:rPr>
              <a:t>Try to get to know the right people</a:t>
            </a:r>
            <a:r>
              <a:rPr lang="en-IE" altLang="en-US" sz="2200" dirty="0"/>
              <a:t>: Gather intelligence: Are they members of particular groups or associations? Are they going to speak at particular conferences? Are they collaborating with anyone that you know?</a:t>
            </a:r>
          </a:p>
        </p:txBody>
      </p:sp>
    </p:spTree>
    <p:extLst>
      <p:ext uri="{BB962C8B-B14F-4D97-AF65-F5344CB8AC3E}">
        <p14:creationId xmlns:p14="http://schemas.microsoft.com/office/powerpoint/2010/main" val="87815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96752"/>
            <a:ext cx="9001000" cy="4896544"/>
          </a:xfrm>
        </p:spPr>
        <p:txBody>
          <a:bodyPr/>
          <a:lstStyle/>
          <a:p>
            <a:pPr marL="0" indent="0" eaLnBrk="1" hangingPunct="1">
              <a:spcAft>
                <a:spcPts val="600"/>
              </a:spcAft>
              <a:buNone/>
            </a:pPr>
            <a:r>
              <a:rPr lang="en-IE" altLang="en-US" sz="2200" dirty="0" smtClean="0"/>
              <a:t>Identify </a:t>
            </a:r>
            <a:r>
              <a:rPr lang="en-IE" altLang="en-US" sz="2200" dirty="0"/>
              <a:t>the people you want to partner with,  </a:t>
            </a:r>
            <a:r>
              <a:rPr lang="en-IE" altLang="en-US" sz="2200" dirty="0" smtClean="0"/>
              <a:t>then:</a:t>
            </a:r>
            <a:endParaRPr lang="en-IE" altLang="en-US" sz="2200" dirty="0"/>
          </a:p>
          <a:p>
            <a:pPr lvl="1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IE" altLang="en-US" sz="2200" dirty="0"/>
              <a:t>Put together a one page summary of your project idea and contact them </a:t>
            </a:r>
            <a:r>
              <a:rPr lang="en-IE" altLang="en-US" sz="2200" dirty="0">
                <a:solidFill>
                  <a:srgbClr val="FF0000"/>
                </a:solidFill>
              </a:rPr>
              <a:t>by </a:t>
            </a:r>
            <a:r>
              <a:rPr lang="en-IE" altLang="en-US" sz="2200" dirty="0" smtClean="0">
                <a:solidFill>
                  <a:srgbClr val="FF0000"/>
                </a:solidFill>
              </a:rPr>
              <a:t>email</a:t>
            </a:r>
            <a:endParaRPr lang="en-IE" altLang="en-US" sz="2200" dirty="0"/>
          </a:p>
          <a:p>
            <a:pPr lvl="1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IE" altLang="en-US" sz="2200" dirty="0"/>
              <a:t>If they have a </a:t>
            </a:r>
            <a:r>
              <a:rPr lang="en-IE" altLang="en-US" sz="2200" dirty="0" smtClean="0">
                <a:solidFill>
                  <a:srgbClr val="FF0000"/>
                </a:solidFill>
              </a:rPr>
              <a:t>LinkedIn </a:t>
            </a:r>
            <a:r>
              <a:rPr lang="en-IE" altLang="en-US" sz="2200" dirty="0"/>
              <a:t>account try to link to them so they may look at your profile before you email </a:t>
            </a:r>
            <a:r>
              <a:rPr lang="en-IE" altLang="en-US" sz="2200" dirty="0" smtClean="0"/>
              <a:t>them</a:t>
            </a:r>
            <a:endParaRPr lang="en-IE" altLang="en-US" sz="2200" dirty="0"/>
          </a:p>
          <a:p>
            <a:pPr lvl="1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IE" altLang="en-US" sz="2200" dirty="0">
                <a:solidFill>
                  <a:srgbClr val="FF0000"/>
                </a:solidFill>
              </a:rPr>
              <a:t>Attend meetings or conferences </a:t>
            </a:r>
            <a:r>
              <a:rPr lang="en-IE" altLang="en-US" sz="2200" dirty="0"/>
              <a:t>that they may be attending</a:t>
            </a:r>
          </a:p>
          <a:p>
            <a:pPr lvl="1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IE" altLang="en-US" sz="2200" dirty="0">
                <a:solidFill>
                  <a:srgbClr val="FF0000"/>
                </a:solidFill>
              </a:rPr>
              <a:t>Organise your own symposium </a:t>
            </a:r>
            <a:r>
              <a:rPr lang="en-IE" altLang="en-US" sz="2200" dirty="0"/>
              <a:t>and invite potential collaborators</a:t>
            </a:r>
          </a:p>
          <a:p>
            <a:pPr lvl="1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IE" altLang="en-US" sz="2200" dirty="0"/>
              <a:t>Try to get an </a:t>
            </a:r>
            <a:r>
              <a:rPr lang="en-IE" altLang="en-US" sz="2200" dirty="0">
                <a:solidFill>
                  <a:srgbClr val="FF0000"/>
                </a:solidFill>
              </a:rPr>
              <a:t>introduction via a shared collaborator</a:t>
            </a:r>
          </a:p>
          <a:p>
            <a:pPr lvl="1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IE" altLang="en-US" sz="2200" dirty="0"/>
              <a:t>Join a</a:t>
            </a:r>
            <a:r>
              <a:rPr lang="en-IE" altLang="en-US" sz="2200" dirty="0">
                <a:solidFill>
                  <a:srgbClr val="FF0000"/>
                </a:solidFill>
              </a:rPr>
              <a:t> relevant group or </a:t>
            </a:r>
            <a:r>
              <a:rPr lang="en-IE" altLang="en-US" sz="2200" dirty="0" smtClean="0">
                <a:solidFill>
                  <a:srgbClr val="FF0000"/>
                </a:solidFill>
              </a:rPr>
              <a:t>association</a:t>
            </a:r>
          </a:p>
          <a:p>
            <a:pPr lvl="1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IE" altLang="en-US" sz="2200" dirty="0" smtClean="0"/>
              <a:t>Ask </a:t>
            </a:r>
            <a:r>
              <a:rPr lang="en-IE" altLang="en-US" sz="2200" dirty="0"/>
              <a:t>your </a:t>
            </a:r>
            <a:r>
              <a:rPr lang="en-IE" altLang="en-US" sz="2200" dirty="0" smtClean="0">
                <a:solidFill>
                  <a:srgbClr val="FF0000"/>
                </a:solidFill>
              </a:rPr>
              <a:t>National Contact Point </a:t>
            </a:r>
            <a:r>
              <a:rPr lang="en-IE" altLang="en-US" sz="2200" dirty="0"/>
              <a:t>for help</a:t>
            </a:r>
            <a:endParaRPr lang="en-IE" sz="2200" i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How do I contact the partners I want?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193343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304800"/>
            <a:ext cx="7200800" cy="533400"/>
          </a:xfrm>
        </p:spPr>
        <p:txBody>
          <a:bodyPr/>
          <a:lstStyle/>
          <a:p>
            <a:r>
              <a:rPr lang="en-IE" altLang="en-US" sz="3200" b="1" dirty="0">
                <a:ea typeface="Myriad Pro"/>
                <a:cs typeface="Calibri" panose="020F0502020204030204" pitchFamily="34" charset="0"/>
              </a:rPr>
              <a:t>Enterprise Ireland </a:t>
            </a:r>
            <a:r>
              <a:rPr lang="en-IE" altLang="en-US" sz="3200" b="1" dirty="0" smtClean="0">
                <a:ea typeface="Myriad Pro"/>
                <a:cs typeface="Calibri" panose="020F0502020204030204" pitchFamily="34" charset="0"/>
              </a:rPr>
              <a:t>Supports to help you find H2020 partners</a:t>
            </a:r>
            <a:endParaRPr lang="en-IE" sz="3200" b="1" dirty="0">
              <a:cs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124744"/>
            <a:ext cx="8382000" cy="5040560"/>
          </a:xfrm>
        </p:spPr>
        <p:txBody>
          <a:bodyPr/>
          <a:lstStyle/>
          <a:p>
            <a:pPr marL="0" lvl="1" indent="0">
              <a:buNone/>
              <a:defRPr/>
            </a:pPr>
            <a:r>
              <a:rPr lang="en-IE" sz="2400" dirty="0">
                <a:ea typeface="Myriad Pro"/>
                <a:cs typeface="Calibri" panose="020F0502020204030204" pitchFamily="34" charset="0"/>
              </a:rPr>
              <a:t>Use Enterprise Ireland </a:t>
            </a:r>
            <a:r>
              <a:rPr lang="en-IE" sz="2400" dirty="0" smtClean="0">
                <a:ea typeface="Myriad Pro"/>
                <a:cs typeface="Calibri" panose="020F0502020204030204" pitchFamily="34" charset="0"/>
              </a:rPr>
              <a:t>EU </a:t>
            </a:r>
            <a:r>
              <a:rPr lang="en-IE" sz="2400" dirty="0">
                <a:ea typeface="Myriad Pro"/>
                <a:cs typeface="Calibri" panose="020F0502020204030204" pitchFamily="34" charset="0"/>
              </a:rPr>
              <a:t>Travel Funding for strategic networking: </a:t>
            </a:r>
            <a:endParaRPr lang="en-IE" sz="2400" dirty="0" smtClean="0">
              <a:ea typeface="Myriad Pro"/>
              <a:cs typeface="Calibri" panose="020F0502020204030204" pitchFamily="34" charset="0"/>
            </a:endParaRPr>
          </a:p>
          <a:p>
            <a:pPr marL="0" lvl="1" indent="0">
              <a:buNone/>
              <a:defRPr/>
            </a:pPr>
            <a:endParaRPr lang="en-IE" sz="1800" dirty="0" smtClean="0">
              <a:ea typeface="Myriad Pro"/>
              <a:cs typeface="Calibri" panose="020F0502020204030204" pitchFamily="34" charset="0"/>
            </a:endParaRPr>
          </a:p>
          <a:p>
            <a:pPr marL="0" lvl="1" indent="0">
              <a:buNone/>
              <a:defRPr/>
            </a:pPr>
            <a:r>
              <a:rPr lang="en-IE" sz="1800" b="1" dirty="0" smtClean="0">
                <a:cs typeface="Myriad Pro"/>
              </a:rPr>
              <a:t>EI H2020</a:t>
            </a:r>
            <a:r>
              <a:rPr lang="en-IE" sz="1800" b="1" dirty="0" smtClean="0"/>
              <a:t> </a:t>
            </a:r>
            <a:r>
              <a:rPr lang="en-IE" sz="1800" b="1" dirty="0"/>
              <a:t>Travel grants for academic researchers</a:t>
            </a:r>
            <a:r>
              <a:rPr lang="en-IE" sz="1800" dirty="0"/>
              <a:t/>
            </a:r>
            <a:br>
              <a:rPr lang="en-IE" sz="1800" dirty="0"/>
            </a:br>
            <a:r>
              <a:rPr lang="en-IE" sz="1800" dirty="0"/>
              <a:t>Researchers based in all Irish research performing organisations can apply to facilitate multiple visits to meet research partners in other </a:t>
            </a:r>
            <a:r>
              <a:rPr lang="en-IE" sz="1800" dirty="0" smtClean="0"/>
              <a:t>countries (</a:t>
            </a:r>
            <a:r>
              <a:rPr lang="en-IE" sz="1800" dirty="0"/>
              <a:t>€</a:t>
            </a:r>
            <a:r>
              <a:rPr lang="en-IE" sz="1800" dirty="0" smtClean="0"/>
              <a:t>3,000)</a:t>
            </a:r>
          </a:p>
          <a:p>
            <a:pPr marL="0" lvl="1" indent="0">
              <a:buNone/>
              <a:defRPr/>
            </a:pPr>
            <a:endParaRPr lang="en-IE" sz="1800" dirty="0" smtClean="0">
              <a:latin typeface="Helvetica Neue" charset="0"/>
            </a:endParaRPr>
          </a:p>
          <a:p>
            <a:pPr marL="0" lvl="1" indent="0">
              <a:buNone/>
              <a:defRPr/>
            </a:pPr>
            <a:r>
              <a:rPr lang="en-IE" sz="1800" b="1" dirty="0" smtClean="0"/>
              <a:t>EI H2020  </a:t>
            </a:r>
            <a:r>
              <a:rPr lang="en-IE" sz="1800" b="1" dirty="0"/>
              <a:t>Coordination Support Scheme for academics</a:t>
            </a:r>
            <a:r>
              <a:rPr lang="en-IE" sz="1800" dirty="0"/>
              <a:t/>
            </a:r>
            <a:br>
              <a:rPr lang="en-IE" sz="1800" dirty="0"/>
            </a:br>
            <a:r>
              <a:rPr lang="en-IE" sz="1800" dirty="0"/>
              <a:t>This scheme provides financial </a:t>
            </a:r>
            <a:r>
              <a:rPr lang="en-IE" sz="1800" dirty="0" smtClean="0"/>
              <a:t>assistance (max. </a:t>
            </a:r>
            <a:r>
              <a:rPr lang="en-IE" sz="1800" dirty="0"/>
              <a:t>€</a:t>
            </a:r>
            <a:r>
              <a:rPr lang="en-IE" sz="1800" dirty="0" smtClean="0"/>
              <a:t>12,500) to </a:t>
            </a:r>
            <a:r>
              <a:rPr lang="en-GB" sz="1800" dirty="0" smtClean="0"/>
              <a:t>facilitate </a:t>
            </a:r>
            <a:r>
              <a:rPr lang="en-GB" sz="1800" dirty="0"/>
              <a:t>the preparatory work leading to a proposal for the </a:t>
            </a:r>
            <a:r>
              <a:rPr lang="en-GB" sz="1800" b="1" dirty="0"/>
              <a:t>coordination</a:t>
            </a:r>
            <a:r>
              <a:rPr lang="en-GB" sz="1800" dirty="0"/>
              <a:t> of any research project under the Horizon 2020 </a:t>
            </a:r>
            <a:r>
              <a:rPr lang="en-GB" sz="1800" dirty="0" smtClean="0"/>
              <a:t>Programme (note ERC has a separate scheme)</a:t>
            </a:r>
          </a:p>
          <a:p>
            <a:pPr marL="0" lvl="1" indent="0">
              <a:buNone/>
              <a:defRPr/>
            </a:pPr>
            <a:endParaRPr lang="en-GB" sz="1800" dirty="0"/>
          </a:p>
          <a:p>
            <a:pPr marL="0" lvl="1" indent="0">
              <a:buNone/>
              <a:defRPr/>
            </a:pPr>
            <a:r>
              <a:rPr lang="en-GB" sz="1800" dirty="0" smtClean="0"/>
              <a:t>Find out more:</a:t>
            </a:r>
          </a:p>
          <a:p>
            <a:pPr marL="0" lvl="1" indent="0">
              <a:buNone/>
              <a:defRPr/>
            </a:pPr>
            <a:r>
              <a:rPr lang="en-IE" sz="1800" dirty="0">
                <a:hlinkClick r:id="rId3"/>
              </a:rPr>
              <a:t>http://www.horizon2020.ie/who-to-contact/financial-assistance-for-horizon2020</a:t>
            </a:r>
            <a:r>
              <a:rPr lang="en-IE" sz="1800" dirty="0" smtClean="0">
                <a:hlinkClick r:id="rId3"/>
              </a:rPr>
              <a:t>/</a:t>
            </a:r>
            <a:r>
              <a:rPr lang="en-IE" sz="1800" dirty="0" smtClean="0"/>
              <a:t> </a:t>
            </a:r>
          </a:p>
          <a:p>
            <a:pPr marL="0" lvl="1" indent="0">
              <a:buNone/>
              <a:defRPr/>
            </a:pPr>
            <a:endParaRPr lang="en-IE" sz="1800" dirty="0"/>
          </a:p>
          <a:p>
            <a:pPr marL="0" indent="0">
              <a:buNone/>
            </a:pP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0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Become an EC Expert/Evaluator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4114800" cy="4896544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altLang="en-US" sz="1600" dirty="0">
                <a:cs typeface="Calibri" panose="020F0502020204030204" pitchFamily="34" charset="0"/>
              </a:rPr>
              <a:t>EU proposals are marked out of 15 under 3 </a:t>
            </a:r>
            <a:r>
              <a:rPr lang="en-IE" altLang="en-US" sz="1600" dirty="0" smtClean="0">
                <a:cs typeface="Calibri" panose="020F0502020204030204" pitchFamily="34" charset="0"/>
              </a:rPr>
              <a:t>headings:</a:t>
            </a:r>
            <a:endParaRPr lang="en-IE" altLang="en-US" sz="16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altLang="en-US" sz="1600" dirty="0">
                <a:cs typeface="Calibri" panose="020F0502020204030204" pitchFamily="34" charset="0"/>
              </a:rPr>
              <a:t>	1. </a:t>
            </a:r>
            <a:r>
              <a:rPr lang="en-IE" altLang="en-US" sz="1600" dirty="0" smtClean="0">
                <a:cs typeface="Calibri" panose="020F0502020204030204" pitchFamily="34" charset="0"/>
              </a:rPr>
              <a:t>Excellence</a:t>
            </a:r>
            <a:endParaRPr lang="en-IE" altLang="en-US" sz="16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altLang="en-US" sz="1600" dirty="0">
                <a:cs typeface="Calibri" panose="020F0502020204030204" pitchFamily="34" charset="0"/>
              </a:rPr>
              <a:t>	2. </a:t>
            </a:r>
            <a:r>
              <a:rPr lang="en-IE" altLang="en-US" sz="1600" dirty="0" smtClean="0">
                <a:cs typeface="Calibri" panose="020F0502020204030204" pitchFamily="34" charset="0"/>
              </a:rPr>
              <a:t>Impact</a:t>
            </a:r>
            <a:endParaRPr lang="en-IE" altLang="en-US" sz="1600" dirty="0"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E" altLang="en-US" sz="1600" dirty="0">
                <a:cs typeface="Calibri" panose="020F0502020204030204" pitchFamily="34" charset="0"/>
              </a:rPr>
              <a:t>	3. </a:t>
            </a:r>
            <a:r>
              <a:rPr lang="en-IE" altLang="en-US" sz="1600" dirty="0" smtClean="0">
                <a:cs typeface="Calibri" panose="020F0502020204030204" pitchFamily="34" charset="0"/>
              </a:rPr>
              <a:t>Implementation</a:t>
            </a:r>
            <a:endParaRPr lang="en-IE" altLang="en-US" sz="1600" dirty="0">
              <a:cs typeface="Calibri" panose="020F0502020204030204" pitchFamily="34" charset="0"/>
            </a:endParaRPr>
          </a:p>
          <a:p>
            <a:r>
              <a:rPr lang="en-IE" altLang="en-US" sz="1600" dirty="0" smtClean="0">
                <a:cs typeface="Calibri" panose="020F0502020204030204" pitchFamily="34" charset="0"/>
              </a:rPr>
              <a:t>Proposals are </a:t>
            </a:r>
            <a:r>
              <a:rPr lang="en-IE" altLang="en-US" sz="1600" dirty="0">
                <a:cs typeface="Calibri" panose="020F0502020204030204" pitchFamily="34" charset="0"/>
              </a:rPr>
              <a:t>distributed to experts </a:t>
            </a:r>
            <a:r>
              <a:rPr lang="en-IE" altLang="en-US" sz="1600" dirty="0" smtClean="0">
                <a:cs typeface="Calibri" panose="020F0502020204030204" pitchFamily="34" charset="0"/>
              </a:rPr>
              <a:t>(“evaluators”) for </a:t>
            </a:r>
            <a:r>
              <a:rPr lang="en-IE" altLang="en-US" sz="1600" dirty="0">
                <a:cs typeface="Calibri" panose="020F0502020204030204" pitchFamily="34" charset="0"/>
              </a:rPr>
              <a:t>comment and scoring </a:t>
            </a:r>
            <a:endParaRPr lang="en-IE" altLang="en-US" sz="1600" dirty="0" smtClean="0">
              <a:cs typeface="Calibri" panose="020F0502020204030204" pitchFamily="34" charset="0"/>
            </a:endParaRPr>
          </a:p>
          <a:p>
            <a:r>
              <a:rPr lang="en-IE" altLang="en-US" sz="1600" dirty="0" smtClean="0">
                <a:cs typeface="Calibri" panose="020F0502020204030204" pitchFamily="34" charset="0"/>
              </a:rPr>
              <a:t>For each call experts are selected from the database of registered experts</a:t>
            </a:r>
          </a:p>
          <a:p>
            <a:r>
              <a:rPr lang="en-IE" altLang="en-US" sz="1600" dirty="0" smtClean="0">
                <a:cs typeface="Calibri" panose="020F0502020204030204" pitchFamily="34" charset="0"/>
              </a:rPr>
              <a:t>EU selects experts with relevant experience and tries to achieve a balance in terms of </a:t>
            </a:r>
            <a:endParaRPr lang="en-US" sz="1600" dirty="0">
              <a:cs typeface="Calibri" panose="020F0502020204030204" pitchFamily="34" charset="0"/>
            </a:endParaRPr>
          </a:p>
          <a:p>
            <a:pPr lvl="1"/>
            <a:r>
              <a:rPr lang="en-US" sz="1600" dirty="0">
                <a:cs typeface="Calibri" panose="020F0502020204030204" pitchFamily="34" charset="0"/>
              </a:rPr>
              <a:t>skills, experience and knowledge </a:t>
            </a:r>
          </a:p>
          <a:p>
            <a:pPr lvl="1"/>
            <a:r>
              <a:rPr lang="en-US" sz="1600" dirty="0" smtClean="0">
                <a:cs typeface="Calibri" panose="020F0502020204030204" pitchFamily="34" charset="0"/>
              </a:rPr>
              <a:t>geographical </a:t>
            </a:r>
            <a:r>
              <a:rPr lang="en-US" sz="1600" dirty="0">
                <a:cs typeface="Calibri" panose="020F0502020204030204" pitchFamily="34" charset="0"/>
              </a:rPr>
              <a:t>diversity </a:t>
            </a:r>
          </a:p>
          <a:p>
            <a:pPr lvl="1"/>
            <a:r>
              <a:rPr lang="en-US" sz="1600" dirty="0" smtClean="0">
                <a:cs typeface="Calibri" panose="020F0502020204030204" pitchFamily="34" charset="0"/>
              </a:rPr>
              <a:t>gender </a:t>
            </a:r>
            <a:endParaRPr lang="en-US" sz="1600" dirty="0">
              <a:cs typeface="Calibri" panose="020F0502020204030204" pitchFamily="34" charset="0"/>
            </a:endParaRPr>
          </a:p>
          <a:p>
            <a:pPr lvl="1"/>
            <a:r>
              <a:rPr lang="en-IE" sz="1600" dirty="0" smtClean="0">
                <a:cs typeface="Calibri" panose="020F0502020204030204" pitchFamily="34" charset="0"/>
              </a:rPr>
              <a:t>private </a:t>
            </a:r>
            <a:r>
              <a:rPr lang="en-IE" sz="1600" dirty="0">
                <a:cs typeface="Calibri" panose="020F0502020204030204" pitchFamily="34" charset="0"/>
              </a:rPr>
              <a:t>and public </a:t>
            </a:r>
            <a:r>
              <a:rPr lang="en-IE" sz="1600" dirty="0" smtClean="0">
                <a:cs typeface="Calibri" panose="020F0502020204030204" pitchFamily="34" charset="0"/>
              </a:rPr>
              <a:t>sectors</a:t>
            </a:r>
          </a:p>
          <a:p>
            <a:r>
              <a:rPr lang="en-IE" altLang="en-US" sz="1600" dirty="0" smtClean="0">
                <a:cs typeface="Calibri" panose="020F0502020204030204" pitchFamily="34" charset="0"/>
              </a:rPr>
              <a:t>Anyone </a:t>
            </a:r>
            <a:r>
              <a:rPr lang="en-IE" altLang="en-US" sz="1600" dirty="0">
                <a:cs typeface="Calibri" panose="020F0502020204030204" pitchFamily="34" charset="0"/>
              </a:rPr>
              <a:t>can register as an expert</a:t>
            </a:r>
          </a:p>
          <a:p>
            <a:pPr lvl="1"/>
            <a:endParaRPr lang="en-IE" sz="1200" dirty="0">
              <a:cs typeface="Calibri" panose="020F0502020204030204" pitchFamily="34" charset="0"/>
            </a:endParaRPr>
          </a:p>
          <a:p>
            <a:pPr marL="0" indent="0" eaLnBrk="1" hangingPunct="1">
              <a:buNone/>
            </a:pPr>
            <a:endParaRPr lang="en-IE" altLang="en-US" sz="1200" dirty="0"/>
          </a:p>
          <a:p>
            <a:pPr marL="0" indent="0">
              <a:buNone/>
            </a:pPr>
            <a:endParaRPr lang="en-IE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96752"/>
            <a:ext cx="4114800" cy="4896544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IE" altLang="en-US" sz="1600" b="1" dirty="0"/>
              <a:t>Why register as an Expert?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IE" altLang="en-US" sz="1600" dirty="0"/>
              <a:t>Key insights into the Commission’s workings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IE" altLang="en-US" sz="1600" dirty="0"/>
              <a:t>• Networking opportunity</a:t>
            </a:r>
          </a:p>
          <a:p>
            <a:pPr marL="0" indent="0" eaLnBrk="1" hangingPunct="1">
              <a:spcBef>
                <a:spcPts val="1800"/>
              </a:spcBef>
              <a:buNone/>
            </a:pPr>
            <a:r>
              <a:rPr lang="en-IE" altLang="en-US" sz="1600" dirty="0"/>
              <a:t>• Enhance your experience/expertise</a:t>
            </a:r>
          </a:p>
          <a:p>
            <a:pPr marL="273050" indent="-273050">
              <a:spcBef>
                <a:spcPts val="1800"/>
              </a:spcBef>
              <a:buNone/>
            </a:pPr>
            <a:r>
              <a:rPr lang="en-IE" altLang="en-US" sz="1600" dirty="0"/>
              <a:t>• Understand best practice in terms of the applications (increase chance of success in future calls)</a:t>
            </a:r>
          </a:p>
          <a:p>
            <a:pPr marL="273050" indent="-273050" eaLnBrk="1" hangingPunct="1">
              <a:spcBef>
                <a:spcPts val="1800"/>
              </a:spcBef>
              <a:buNone/>
            </a:pPr>
            <a:r>
              <a:rPr lang="en-IE" altLang="en-US" sz="1600" dirty="0"/>
              <a:t>• Time spent is reimbursed, as is travel etc. if required to go to Brussels (€450 per day)</a:t>
            </a:r>
          </a:p>
          <a:p>
            <a:pPr marL="273050" indent="-273050">
              <a:spcBef>
                <a:spcPts val="1800"/>
              </a:spcBef>
              <a:buNone/>
            </a:pPr>
            <a:r>
              <a:rPr lang="en-IE" altLang="en-US" sz="1600" dirty="0"/>
              <a:t>To register Visit the following website: </a:t>
            </a:r>
            <a:r>
              <a:rPr lang="en-IE" altLang="en-US" sz="1600" dirty="0">
                <a:hlinkClick r:id="rId3"/>
              </a:rPr>
              <a:t>http://ec.europa.eu/research/participants/portal/desktop/en/experts/index.html</a:t>
            </a:r>
            <a:endParaRPr lang="en-IE" altLang="en-US" sz="1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9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H2020 </a:t>
            </a:r>
            <a:r>
              <a:rPr lang="en-IE" sz="3200" b="1" dirty="0"/>
              <a:t>E</a:t>
            </a:r>
            <a:r>
              <a:rPr lang="en-IE" altLang="en-US" sz="3200" b="1" dirty="0" smtClean="0"/>
              <a:t>valuation Process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0768"/>
            <a:ext cx="8382000" cy="4752528"/>
          </a:xfrm>
        </p:spPr>
        <p:txBody>
          <a:bodyPr/>
          <a:lstStyle/>
          <a:p>
            <a:pPr eaLnBrk="1" hangingPunct="1">
              <a:buFont typeface="Arial" pitchFamily="34" charset="0"/>
              <a:buAutoNum type="arabicPeriod"/>
            </a:pPr>
            <a:r>
              <a:rPr lang="en-IE" altLang="en-US" sz="2200" b="1" dirty="0" smtClean="0"/>
              <a:t>Experts Briefing</a:t>
            </a:r>
          </a:p>
          <a:p>
            <a:pPr lvl="1"/>
            <a:r>
              <a:rPr lang="en-IE" altLang="en-US" sz="1800" dirty="0" smtClean="0"/>
              <a:t>Introduction </a:t>
            </a:r>
            <a:r>
              <a:rPr lang="en-IE" altLang="en-US" sz="1800" dirty="0"/>
              <a:t>to the Work programme objectives, Guide for Applicants and formal evaluation criteria, details of the process, </a:t>
            </a:r>
            <a:r>
              <a:rPr lang="en-IE" altLang="en-US" sz="1800" dirty="0" smtClean="0"/>
              <a:t>etc.</a:t>
            </a:r>
            <a:endParaRPr lang="en-IE" altLang="en-US" sz="1800" dirty="0"/>
          </a:p>
          <a:p>
            <a:pPr eaLnBrk="1" hangingPunct="1">
              <a:buFont typeface="Arial" pitchFamily="34" charset="0"/>
              <a:buAutoNum type="arabicPeriod"/>
            </a:pPr>
            <a:r>
              <a:rPr lang="en-IE" altLang="en-US" sz="2200" b="1" dirty="0"/>
              <a:t>Individual E</a:t>
            </a:r>
            <a:r>
              <a:rPr lang="en-IE" altLang="en-US" sz="2200" b="1" dirty="0" smtClean="0"/>
              <a:t>valuation</a:t>
            </a:r>
          </a:p>
          <a:p>
            <a:pPr lvl="1"/>
            <a:r>
              <a:rPr lang="en-IE" altLang="en-US" sz="1800" dirty="0" smtClean="0"/>
              <a:t>Experts </a:t>
            </a:r>
            <a:r>
              <a:rPr lang="en-IE" altLang="en-US" sz="1800" dirty="0"/>
              <a:t>work independently, no communication </a:t>
            </a:r>
            <a:r>
              <a:rPr lang="en-IE" altLang="en-US" sz="1800" dirty="0" smtClean="0"/>
              <a:t>allowed</a:t>
            </a:r>
            <a:r>
              <a:rPr lang="en-IE" altLang="en-US" sz="1800" dirty="0"/>
              <a:t>, computer provided if needed, each proposal </a:t>
            </a:r>
            <a:r>
              <a:rPr lang="en-IE" altLang="en-US" sz="1800" dirty="0" smtClean="0"/>
              <a:t>evaluated by 3-5 experts, </a:t>
            </a:r>
            <a:r>
              <a:rPr lang="en-IE" altLang="en-US" sz="1800" dirty="0"/>
              <a:t>each </a:t>
            </a:r>
            <a:r>
              <a:rPr lang="en-IE" altLang="en-US" sz="1800" dirty="0" smtClean="0"/>
              <a:t>expert fills </a:t>
            </a:r>
            <a:r>
              <a:rPr lang="en-IE" altLang="en-US" sz="1800" dirty="0"/>
              <a:t>in the individual </a:t>
            </a:r>
            <a:r>
              <a:rPr lang="en-IE" altLang="en-US" sz="1800" dirty="0" smtClean="0"/>
              <a:t>evaluation report, </a:t>
            </a:r>
            <a:r>
              <a:rPr lang="en-IE" altLang="en-US" sz="1800" dirty="0"/>
              <a:t>2-4 proposals per </a:t>
            </a:r>
            <a:r>
              <a:rPr lang="en-IE" altLang="en-US" sz="1800" dirty="0" smtClean="0"/>
              <a:t>day, often carried out remotely</a:t>
            </a:r>
            <a:r>
              <a:rPr lang="en-IE" altLang="en-US" sz="1800" dirty="0"/>
              <a:t>.</a:t>
            </a:r>
          </a:p>
          <a:p>
            <a:pPr eaLnBrk="1" hangingPunct="1">
              <a:buFont typeface="Arial" pitchFamily="34" charset="0"/>
              <a:buAutoNum type="arabicPeriod"/>
            </a:pPr>
            <a:r>
              <a:rPr lang="en-IE" altLang="en-US" sz="2200" b="1" dirty="0"/>
              <a:t>Consensus </a:t>
            </a:r>
            <a:r>
              <a:rPr lang="en-IE" altLang="en-US" sz="2200" b="1" dirty="0" smtClean="0"/>
              <a:t>Report</a:t>
            </a:r>
          </a:p>
          <a:p>
            <a:pPr lvl="1"/>
            <a:r>
              <a:rPr lang="en-IE" altLang="en-US" sz="1800" dirty="0" smtClean="0"/>
              <a:t>Rapporteur responsible for achieving consensus between experts</a:t>
            </a:r>
          </a:p>
          <a:p>
            <a:pPr eaLnBrk="1" hangingPunct="1">
              <a:buFont typeface="Arial" pitchFamily="34" charset="0"/>
              <a:buAutoNum type="arabicPeriod"/>
            </a:pPr>
            <a:r>
              <a:rPr lang="en-IE" altLang="en-US" sz="2200" b="1" dirty="0" smtClean="0"/>
              <a:t>Brussels Meeting</a:t>
            </a:r>
          </a:p>
          <a:p>
            <a:pPr lvl="1"/>
            <a:r>
              <a:rPr lang="en-IE" altLang="en-US" sz="1800" dirty="0" smtClean="0"/>
              <a:t>If no consensus is achieved on evaluations they are discussed with the Project Officer</a:t>
            </a:r>
          </a:p>
          <a:p>
            <a:pPr lvl="1"/>
            <a:r>
              <a:rPr lang="en-IE" altLang="en-US" sz="1800" dirty="0" smtClean="0"/>
              <a:t>Panel reviews all proposals within a call to ensure consistency and produce evaluation summary report with final ranking</a:t>
            </a:r>
            <a:endParaRPr lang="en-IE" altLang="en-US" sz="1800" dirty="0"/>
          </a:p>
          <a:p>
            <a:pPr marL="0" indent="0">
              <a:buNone/>
            </a:pP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31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375320"/>
            <a:ext cx="7344816" cy="5334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ea typeface="Myriad Pro"/>
                <a:cs typeface="Calibri" panose="020F0502020204030204" pitchFamily="34" charset="0"/>
              </a:rPr>
              <a:t>Get to know the National Contact Points</a:t>
            </a:r>
            <a:r>
              <a:rPr lang="en-GB" sz="2400" dirty="0">
                <a:latin typeface="Helvetica Neue" charset="0"/>
                <a:ea typeface="Myriad Pro"/>
                <a:cs typeface="Myriad Pro"/>
              </a:rPr>
              <a:t/>
            </a:r>
            <a:br>
              <a:rPr lang="en-GB" sz="2400" dirty="0">
                <a:latin typeface="Helvetica Neue" charset="0"/>
                <a:ea typeface="Myriad Pro"/>
                <a:cs typeface="Myriad Pro"/>
              </a:rPr>
            </a:br>
            <a:endParaRPr lang="en-IE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052736"/>
            <a:ext cx="8928992" cy="53583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IE" dirty="0" smtClean="0">
                <a:latin typeface="Calibri" panose="020F0502020204030204" pitchFamily="34" charset="0"/>
                <a:cs typeface="Calibri" panose="020F0502020204030204" pitchFamily="34" charset="0"/>
              </a:rPr>
              <a:t>H2020 National Contact Points (NCP’s) provide: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latin typeface="Calibri" panose="020F0502020204030204" pitchFamily="34" charset="0"/>
                <a:cs typeface="Calibri" panose="020F0502020204030204" pitchFamily="34" charset="0"/>
              </a:rPr>
              <a:t>Information, advice, financial support and training 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Assistance with identification </a:t>
            </a:r>
            <a:r>
              <a:rPr lang="en-IE" sz="2000" dirty="0">
                <a:latin typeface="Calibri" panose="020F0502020204030204" pitchFamily="34" charset="0"/>
                <a:cs typeface="Calibri" panose="020F0502020204030204" pitchFamily="34" charset="0"/>
              </a:rPr>
              <a:t>and profiling of potential participants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Assistance </a:t>
            </a:r>
            <a:r>
              <a:rPr lang="en-IE" sz="2000" dirty="0">
                <a:latin typeface="Calibri" panose="020F0502020204030204" pitchFamily="34" charset="0"/>
                <a:cs typeface="Calibri" panose="020F0502020204030204" pitchFamily="34" charset="0"/>
              </a:rPr>
              <a:t>with partner search activities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Advice on engaging companies or SME’s as partners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Advice about the key brokerage events to go to and how best to approach them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kern="0" dirty="0"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Access to meeting rooms in Brussels to meet potential partners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Pre-submission </a:t>
            </a:r>
            <a:r>
              <a:rPr lang="en-IE" sz="2000" dirty="0">
                <a:latin typeface="Calibri" panose="020F0502020204030204" pitchFamily="34" charset="0"/>
                <a:cs typeface="Calibri" panose="020F0502020204030204" pitchFamily="34" charset="0"/>
              </a:rPr>
              <a:t>support and evaluation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latin typeface="Calibri" panose="020F0502020204030204" pitchFamily="34" charset="0"/>
                <a:cs typeface="Calibri" panose="020F0502020204030204" pitchFamily="34" charset="0"/>
              </a:rPr>
              <a:t>Post call review, support and training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latin typeface="Calibri" panose="020F0502020204030204" pitchFamily="34" charset="0"/>
                <a:cs typeface="Calibri" panose="020F0502020204030204" pitchFamily="34" charset="0"/>
              </a:rPr>
              <a:t>On-going support on legal, contractual and IPR issues </a:t>
            </a:r>
            <a:r>
              <a:rPr lang="en-I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IE" sz="2000" dirty="0">
                <a:latin typeface="Calibri" panose="020F0502020204030204" pitchFamily="34" charset="0"/>
                <a:cs typeface="Calibri" panose="020F0502020204030204" pitchFamily="34" charset="0"/>
              </a:rPr>
              <a:t>successful </a:t>
            </a:r>
            <a:r>
              <a:rPr lang="en-I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participants</a:t>
            </a:r>
            <a:endParaRPr lang="en-I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IE" sz="2000" dirty="0">
                <a:latin typeface="Calibri" panose="020F0502020204030204" pitchFamily="34" charset="0"/>
                <a:cs typeface="Calibri" panose="020F0502020204030204" pitchFamily="34" charset="0"/>
              </a:rPr>
              <a:t>On-going advice and support on next steps for </a:t>
            </a:r>
            <a:r>
              <a:rPr lang="en-I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successful and </a:t>
            </a:r>
            <a:r>
              <a:rPr lang="en-IE" sz="2000" dirty="0">
                <a:latin typeface="Calibri" panose="020F0502020204030204" pitchFamily="34" charset="0"/>
                <a:cs typeface="Calibri" panose="020F0502020204030204" pitchFamily="34" charset="0"/>
              </a:rPr>
              <a:t>unsuccessful </a:t>
            </a:r>
            <a:r>
              <a:rPr lang="en-IE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applicants</a:t>
            </a:r>
          </a:p>
          <a:p>
            <a:pPr algn="ctr">
              <a:spcBef>
                <a:spcPct val="20000"/>
              </a:spcBef>
              <a:defRPr/>
            </a:pPr>
            <a:r>
              <a:rPr lang="en-GB" sz="1600" kern="0" dirty="0" smtClean="0"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Visit </a:t>
            </a:r>
            <a:r>
              <a:rPr lang="en-GB" sz="1600" kern="0" dirty="0"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the H2020 Ireland website for more info and to identify your relevant NCP:</a:t>
            </a:r>
          </a:p>
          <a:p>
            <a:pPr lvl="1" algn="ctr">
              <a:spcBef>
                <a:spcPct val="20000"/>
              </a:spcBef>
              <a:defRPr/>
            </a:pPr>
            <a:r>
              <a:rPr lang="en-GB" sz="1600" u="sng" kern="0" dirty="0">
                <a:solidFill>
                  <a:srgbClr val="0000FF"/>
                </a:solidFill>
                <a:latin typeface="Calibri" panose="020F0502020204030204" pitchFamily="34" charset="0"/>
                <a:ea typeface="Myriad Pro"/>
                <a:cs typeface="Calibri" panose="020F0502020204030204" pitchFamily="34" charset="0"/>
              </a:rPr>
              <a:t>http://www.horizon2020.ie/who-can-help</a:t>
            </a:r>
            <a:endParaRPr lang="en-I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8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z="3200" b="1" dirty="0"/>
              <a:t>Attend brokerage meetings in Brussels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40768"/>
            <a:ext cx="8382000" cy="453650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Brokerage Events are events organised by the EU commission or other organisations in a specific thematic area: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n-US" sz="2400" dirty="0"/>
              <a:t>Good opportunity to network and to find collaborators to get involved in EU funding applications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n-US" sz="2400" dirty="0"/>
              <a:t>They are organised in Brussels or in other member states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n-US" sz="2400" dirty="0"/>
              <a:t> If you want to find out if there is a specific event coming up in your area, you can contact the Irish National Contact Point for your discipline. </a:t>
            </a:r>
          </a:p>
          <a:p>
            <a:pPr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n-US" sz="2400" dirty="0"/>
              <a:t>Travel to attend these events can be sourced from Enterprise Ireland.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95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z="3200" b="1" dirty="0" smtClean="0"/>
              <a:t>Join a COST action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268760"/>
            <a:ext cx="4114800" cy="3600400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lvl="1" indent="0" eaLnBrk="1" hangingPunct="1">
              <a:buClr>
                <a:schemeClr val="accent1"/>
              </a:buClr>
              <a:buFont typeface="Arial" charset="0"/>
              <a:buNone/>
            </a:pPr>
            <a:r>
              <a:rPr lang="en-GB" altLang="en-US" sz="1600" dirty="0" smtClean="0"/>
              <a:t>COST </a:t>
            </a:r>
            <a:r>
              <a:rPr lang="en-US" altLang="en-US" sz="1600" dirty="0" smtClean="0"/>
              <a:t>supports the networking of researchers through science and technology networks called ‘COST Actions’ and is open to:</a:t>
            </a:r>
            <a:endParaRPr lang="en-GB" altLang="en-US" sz="1600" dirty="0" smtClean="0"/>
          </a:p>
          <a:p>
            <a:pPr marL="285750" lvl="1" eaLnBrk="1" hangingPunct="1">
              <a:buFont typeface="Arial" panose="020B0604020202020204" pitchFamily="34" charset="0"/>
              <a:buChar char="•"/>
            </a:pPr>
            <a:r>
              <a:rPr lang="en-GB" altLang="en-US" sz="1600" dirty="0" smtClean="0"/>
              <a:t> Any novel and original idea (innovative) 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</a:pPr>
            <a:r>
              <a:rPr lang="en-GB" altLang="en-US" sz="1600" dirty="0" smtClean="0"/>
              <a:t> All fields of S&amp;T (including interdisciplinary, new and emergent fields) 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</a:pPr>
            <a:r>
              <a:rPr lang="en-GB" altLang="en-US" sz="1600" dirty="0" smtClean="0"/>
              <a:t> All partners (public and private, big and small) 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</a:pPr>
            <a:r>
              <a:rPr lang="en-GB" altLang="en-US" sz="1600" dirty="0" smtClean="0"/>
              <a:t> All career stages (young and senior researchers) </a:t>
            </a:r>
          </a:p>
          <a:p>
            <a:pPr marL="285750" lvl="1" eaLnBrk="1" hangingPunct="1">
              <a:buFont typeface="Arial" panose="020B0604020202020204" pitchFamily="34" charset="0"/>
              <a:buChar char="•"/>
            </a:pPr>
            <a:r>
              <a:rPr lang="en-GB" altLang="en-US" sz="1600" dirty="0" smtClean="0"/>
              <a:t> All countries (small and big, leader and follower countries)</a:t>
            </a:r>
          </a:p>
          <a:p>
            <a:pPr marL="0" lvl="1" indent="0">
              <a:buClr>
                <a:schemeClr val="accent1"/>
              </a:buClr>
              <a:buNone/>
            </a:pPr>
            <a:endParaRPr lang="en-IE" sz="1400" dirty="0" smtClean="0"/>
          </a:p>
          <a:p>
            <a:pPr marL="0" lvl="1" indent="0" eaLnBrk="1" hangingPunct="1">
              <a:buClr>
                <a:schemeClr val="accent1"/>
              </a:buClr>
              <a:buNone/>
            </a:pPr>
            <a:endParaRPr lang="en-IE" sz="1400" dirty="0" smtClean="0"/>
          </a:p>
          <a:p>
            <a:pPr marL="0" lvl="1" indent="0" eaLnBrk="1" hangingPunct="1">
              <a:buClr>
                <a:schemeClr val="accent1"/>
              </a:buClr>
              <a:buNone/>
            </a:pPr>
            <a:r>
              <a:rPr lang="en-IE" sz="1400" dirty="0" smtClean="0"/>
              <a:t> </a:t>
            </a:r>
          </a:p>
          <a:p>
            <a:pPr marL="0" lvl="1" indent="0" eaLnBrk="1" hangingPunct="1">
              <a:buClr>
                <a:schemeClr val="accent1"/>
              </a:buClr>
              <a:buFont typeface="Wingdings" pitchFamily="2" charset="2"/>
              <a:buChar char="§"/>
            </a:pPr>
            <a:endParaRPr lang="en-GB" altLang="en-US" sz="2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89550" y="1268760"/>
            <a:ext cx="4114800" cy="3600400"/>
          </a:xfrm>
          <a:noFill/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IE" sz="1400" b="1" dirty="0"/>
              <a:t>Domains </a:t>
            </a:r>
          </a:p>
          <a:p>
            <a:r>
              <a:rPr lang="en-IE" sz="1400" dirty="0"/>
              <a:t>Biomedicine and Molecular Biosciences (BMBS) </a:t>
            </a:r>
          </a:p>
          <a:p>
            <a:r>
              <a:rPr lang="en-IE" sz="1400" dirty="0"/>
              <a:t>Chemistry and Molecular Sciences and Technologies (CMST) </a:t>
            </a:r>
          </a:p>
          <a:p>
            <a:r>
              <a:rPr lang="en-IE" sz="1400" dirty="0"/>
              <a:t>Earth System Science and Environmental Management (ESSEM) </a:t>
            </a:r>
          </a:p>
          <a:p>
            <a:r>
              <a:rPr lang="en-IE" sz="1400" dirty="0"/>
              <a:t>Food and Agriculture (FA) </a:t>
            </a:r>
          </a:p>
          <a:p>
            <a:r>
              <a:rPr lang="en-IE" sz="1400" dirty="0"/>
              <a:t>Forests, their Products and Services (FPS) </a:t>
            </a:r>
          </a:p>
          <a:p>
            <a:r>
              <a:rPr lang="en-IE" sz="1400" dirty="0"/>
              <a:t>Individuals, Societies, Cultures and Health (ISCH) </a:t>
            </a:r>
          </a:p>
          <a:p>
            <a:r>
              <a:rPr lang="en-IE" sz="1400" dirty="0"/>
              <a:t>Information and Communication Technologies (ICT) </a:t>
            </a:r>
          </a:p>
          <a:p>
            <a:r>
              <a:rPr lang="en-IE" sz="1400" dirty="0"/>
              <a:t>Materials, Physics and Nanosciences (MPNS) </a:t>
            </a:r>
          </a:p>
          <a:p>
            <a:r>
              <a:rPr lang="en-IE" sz="1400" dirty="0"/>
              <a:t>Transport and Urban Development (TUD) </a:t>
            </a:r>
          </a:p>
          <a:p>
            <a:r>
              <a:rPr lang="en-IE" sz="1400" dirty="0"/>
              <a:t>Trans-Domain Proposals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6" descr="http://www.atb-potsdam.de/typo3temp/pics/aa2e806c6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8640"/>
            <a:ext cx="2473821" cy="70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520" y="5129897"/>
            <a:ext cx="8496944" cy="954107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IE" sz="1400" dirty="0">
                <a:latin typeface="Calibri" panose="020F0502020204030204" pitchFamily="34" charset="0"/>
                <a:cs typeface="Calibri" panose="020F0502020204030204" pitchFamily="34" charset="0"/>
              </a:rPr>
              <a:t>COST does 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not fund research itself, but supports networking activities carried out within </a:t>
            </a:r>
            <a:r>
              <a:rPr lang="en-US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COST Actions</a:t>
            </a:r>
            <a:r>
              <a:rPr lang="en-IE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Every COST Action lasts for up to </a:t>
            </a:r>
            <a:r>
              <a:rPr lang="en-US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four years 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and requires the participation of researchers from at </a:t>
            </a: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least </a:t>
            </a:r>
            <a:r>
              <a:rPr lang="en-US" alt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lang="en-US" alt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COST Member </a:t>
            </a:r>
            <a:r>
              <a:rPr lang="en-US" altLang="en-US" sz="1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Countries</a:t>
            </a:r>
            <a:endParaRPr lang="en-US" altLang="en-US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130 </a:t>
            </a:r>
            <a:r>
              <a:rPr lang="en-US" alt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000 EUR support for a COST Action featuring 20 participating countries on average</a:t>
            </a:r>
            <a:r>
              <a:rPr lang="en-US" altLang="en-US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z="3200" b="1" dirty="0" smtClean="0"/>
              <a:t>Benefits of COST participation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008" y="1196752"/>
            <a:ext cx="8928992" cy="4608512"/>
          </a:xfrm>
        </p:spPr>
        <p:txBody>
          <a:bodyPr/>
          <a:lstStyle/>
          <a:p>
            <a:pPr>
              <a:spcBef>
                <a:spcPct val="35000"/>
              </a:spcBef>
            </a:pPr>
            <a:r>
              <a:rPr lang="en-IE" altLang="en-US" sz="1600" dirty="0"/>
              <a:t>D</a:t>
            </a:r>
            <a:r>
              <a:rPr lang="en-IE" altLang="en-US" sz="1600" dirty="0" smtClean="0"/>
              <a:t>evelopment of international networks </a:t>
            </a:r>
          </a:p>
          <a:p>
            <a:pPr>
              <a:spcBef>
                <a:spcPct val="35000"/>
              </a:spcBef>
            </a:pPr>
            <a:r>
              <a:rPr lang="en-IE" altLang="en-US" sz="1600" dirty="0"/>
              <a:t>P</a:t>
            </a:r>
            <a:r>
              <a:rPr lang="en-IE" altLang="en-US" sz="1600" dirty="0" smtClean="0"/>
              <a:t>articipation in leading edge research</a:t>
            </a:r>
          </a:p>
          <a:p>
            <a:pPr>
              <a:spcBef>
                <a:spcPct val="35000"/>
              </a:spcBef>
            </a:pPr>
            <a:r>
              <a:rPr lang="en-IE" altLang="en-US" sz="1600" dirty="0"/>
              <a:t>E</a:t>
            </a:r>
            <a:r>
              <a:rPr lang="en-IE" altLang="en-US" sz="1600" dirty="0" smtClean="0"/>
              <a:t>arly access to developing technologies </a:t>
            </a:r>
          </a:p>
          <a:p>
            <a:pPr>
              <a:spcBef>
                <a:spcPct val="35000"/>
              </a:spcBef>
            </a:pPr>
            <a:r>
              <a:rPr lang="en-IE" altLang="en-US" sz="1600" dirty="0"/>
              <a:t>P</a:t>
            </a:r>
            <a:r>
              <a:rPr lang="en-IE" altLang="en-US" sz="1600" dirty="0" smtClean="0"/>
              <a:t>riming participants to undertake research in the EU Framework and other International programmes</a:t>
            </a:r>
          </a:p>
          <a:p>
            <a:pPr marL="0" indent="0">
              <a:spcBef>
                <a:spcPct val="35000"/>
              </a:spcBef>
              <a:buNone/>
            </a:pPr>
            <a:r>
              <a:rPr lang="en-IE" altLang="en-US" sz="1600" b="1" dirty="0" smtClean="0"/>
              <a:t>Getting involved in a COST Action</a:t>
            </a:r>
          </a:p>
          <a:p>
            <a:pPr>
              <a:spcBef>
                <a:spcPct val="35000"/>
              </a:spcBef>
            </a:pPr>
            <a:r>
              <a:rPr lang="en-IE" altLang="en-US" sz="1600" dirty="0" smtClean="0"/>
              <a:t>Look </a:t>
            </a:r>
            <a:r>
              <a:rPr lang="en-IE" altLang="en-US" sz="1600" dirty="0"/>
              <a:t>at Actions on COST website </a:t>
            </a:r>
            <a:r>
              <a:rPr lang="en-IE" altLang="en-US" sz="1600" dirty="0">
                <a:hlinkClick r:id="rId2"/>
              </a:rPr>
              <a:t>http://</a:t>
            </a:r>
            <a:r>
              <a:rPr lang="en-IE" altLang="en-US" sz="1600" dirty="0" smtClean="0">
                <a:hlinkClick r:id="rId2"/>
              </a:rPr>
              <a:t>www.cost.eu/COST_Actions</a:t>
            </a:r>
            <a:r>
              <a:rPr lang="en-IE" altLang="en-US" sz="1600" dirty="0" smtClean="0"/>
              <a:t> </a:t>
            </a:r>
            <a:endParaRPr lang="en-IE" altLang="en-US" sz="1600" dirty="0"/>
          </a:p>
          <a:p>
            <a:pPr>
              <a:spcBef>
                <a:spcPct val="35000"/>
              </a:spcBef>
            </a:pPr>
            <a:r>
              <a:rPr lang="en-IE" altLang="en-US" sz="1600" dirty="0" smtClean="0"/>
              <a:t>Look </a:t>
            </a:r>
            <a:r>
              <a:rPr lang="en-IE" altLang="en-US" sz="1600" dirty="0"/>
              <a:t>at Management Committee for a particular COST Action (MC members decide on </a:t>
            </a:r>
            <a:r>
              <a:rPr lang="en-IE" altLang="en-US" sz="1600" dirty="0" smtClean="0"/>
              <a:t>participation </a:t>
            </a:r>
            <a:r>
              <a:rPr lang="en-IE" altLang="en-US" sz="1600" dirty="0"/>
              <a:t>in the working groups)</a:t>
            </a:r>
          </a:p>
          <a:p>
            <a:pPr>
              <a:spcBef>
                <a:spcPct val="35000"/>
              </a:spcBef>
            </a:pPr>
            <a:r>
              <a:rPr lang="en-IE" altLang="en-US" sz="1600" dirty="0" smtClean="0"/>
              <a:t>If </a:t>
            </a:r>
            <a:r>
              <a:rPr lang="en-IE" altLang="en-US" sz="1600" dirty="0"/>
              <a:t>no Irish involvement on MC, contact Rita </a:t>
            </a:r>
            <a:r>
              <a:rPr lang="en-IE" altLang="en-US" sz="1600" dirty="0" smtClean="0"/>
              <a:t>Ward in Enterprise Ireland </a:t>
            </a:r>
            <a:r>
              <a:rPr lang="en-IE" altLang="en-US" sz="1600" dirty="0"/>
              <a:t>(an MoU needs to be signed, and MC </a:t>
            </a:r>
            <a:r>
              <a:rPr lang="en-IE" altLang="en-US" sz="1600" dirty="0" smtClean="0"/>
              <a:t> member </a:t>
            </a:r>
            <a:r>
              <a:rPr lang="en-IE" altLang="en-US" sz="1600" dirty="0"/>
              <a:t>then nominated)</a:t>
            </a:r>
          </a:p>
          <a:p>
            <a:pPr>
              <a:spcBef>
                <a:spcPct val="35000"/>
              </a:spcBef>
            </a:pPr>
            <a:r>
              <a:rPr lang="en-IE" altLang="en-US" sz="1600" dirty="0" smtClean="0"/>
              <a:t>If </a:t>
            </a:r>
            <a:r>
              <a:rPr lang="en-IE" altLang="en-US" sz="1600" dirty="0"/>
              <a:t>one representative from Ireland on MC, a second person or substitute can be </a:t>
            </a:r>
            <a:r>
              <a:rPr lang="en-IE" altLang="en-US" sz="1600" dirty="0" smtClean="0"/>
              <a:t> nominated </a:t>
            </a:r>
            <a:r>
              <a:rPr lang="en-IE" altLang="en-US" sz="1600" dirty="0"/>
              <a:t>(contact Rita Ward) OR if only want to participate in the working groups within </a:t>
            </a:r>
            <a:r>
              <a:rPr lang="en-IE" altLang="en-US" sz="1600" dirty="0" smtClean="0"/>
              <a:t>the </a:t>
            </a:r>
            <a:r>
              <a:rPr lang="en-IE" altLang="en-US" sz="1600" dirty="0"/>
              <a:t>COST Action (contact the MC person direct)</a:t>
            </a:r>
          </a:p>
          <a:p>
            <a:pPr>
              <a:spcBef>
                <a:spcPct val="35000"/>
              </a:spcBef>
            </a:pPr>
            <a:r>
              <a:rPr lang="en-IE" altLang="en-US" sz="1600" dirty="0" smtClean="0"/>
              <a:t>If </a:t>
            </a:r>
            <a:r>
              <a:rPr lang="en-IE" altLang="en-US" sz="1600" dirty="0"/>
              <a:t>two representatives from Ireland are already on MC then contact these </a:t>
            </a:r>
            <a:r>
              <a:rPr lang="en-IE" altLang="en-US" sz="1600" dirty="0" smtClean="0"/>
              <a:t>directly </a:t>
            </a:r>
            <a:r>
              <a:rPr lang="en-IE" altLang="en-US" sz="1600" dirty="0"/>
              <a:t>in order </a:t>
            </a:r>
            <a:r>
              <a:rPr lang="en-IE" altLang="en-US" sz="1600" dirty="0" smtClean="0"/>
              <a:t>to </a:t>
            </a:r>
            <a:r>
              <a:rPr lang="en-IE" altLang="en-US" sz="1600" dirty="0"/>
              <a:t>participate in the working groups within the particular COST Action</a:t>
            </a:r>
            <a:endParaRPr lang="en-IE" altLang="en-US" sz="1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9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European Research Council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8760"/>
            <a:ext cx="8382000" cy="3760440"/>
          </a:xfrm>
        </p:spPr>
        <p:txBody>
          <a:bodyPr/>
          <a:lstStyle/>
          <a:p>
            <a:pPr marL="0" indent="0">
              <a:buNone/>
            </a:pPr>
            <a:r>
              <a:rPr lang="en-IE" sz="1600" b="1" dirty="0" smtClean="0"/>
              <a:t>Mission</a:t>
            </a:r>
            <a:r>
              <a:rPr lang="en-IE" sz="1600" dirty="0"/>
              <a:t>: “</a:t>
            </a:r>
            <a:r>
              <a:rPr lang="en-IE" sz="1600" i="1" dirty="0"/>
              <a:t>To encourage the highest-quality research in Europe through competitive funding and to support investigator-initiated research across all fields of research, on the basis of scientific excellence</a:t>
            </a:r>
            <a:r>
              <a:rPr lang="en-IE" sz="1600" dirty="0"/>
              <a:t>”</a:t>
            </a:r>
          </a:p>
          <a:p>
            <a:pPr marL="0" indent="0">
              <a:buNone/>
            </a:pPr>
            <a:endParaRPr lang="en-IE" sz="1600" dirty="0"/>
          </a:p>
          <a:p>
            <a:pPr marL="0" indent="0">
              <a:buNone/>
            </a:pPr>
            <a:r>
              <a:rPr lang="en-IE" sz="1600" dirty="0" smtClean="0"/>
              <a:t>Emphasis </a:t>
            </a:r>
            <a:r>
              <a:rPr lang="en-IE" sz="1600" dirty="0"/>
              <a:t>on “</a:t>
            </a:r>
            <a:r>
              <a:rPr lang="en-IE" sz="1600" b="1" i="1" dirty="0"/>
              <a:t>frontier research</a:t>
            </a:r>
            <a:r>
              <a:rPr lang="en-IE" sz="1600" dirty="0"/>
              <a:t>”: 1) basic research in science and technology of critical importance to economic and social welfare; 2) research at and beyond the frontiers of under-standing yielding progress in new and exciting research areas with no disciplinary boundaries</a:t>
            </a:r>
          </a:p>
          <a:p>
            <a:pPr marL="0" indent="0">
              <a:buNone/>
            </a:pPr>
            <a:r>
              <a:rPr lang="en-IE" sz="1600" dirty="0" smtClean="0"/>
              <a:t>Divided </a:t>
            </a:r>
            <a:r>
              <a:rPr lang="en-IE" sz="1600" dirty="0"/>
              <a:t>into </a:t>
            </a:r>
            <a:r>
              <a:rPr lang="en-IE" sz="1600" b="1" dirty="0" smtClean="0"/>
              <a:t>three </a:t>
            </a:r>
            <a:r>
              <a:rPr lang="en-IE" sz="1600" dirty="0" smtClean="0"/>
              <a:t>main </a:t>
            </a:r>
            <a:r>
              <a:rPr lang="en-IE" sz="1600" dirty="0"/>
              <a:t>research domains:</a:t>
            </a:r>
          </a:p>
          <a:p>
            <a:r>
              <a:rPr lang="en-US" sz="1600" dirty="0" smtClean="0"/>
              <a:t>Physical </a:t>
            </a:r>
            <a:r>
              <a:rPr lang="en-US" sz="1600" dirty="0"/>
              <a:t>Sciences &amp; Engineering </a:t>
            </a:r>
          </a:p>
          <a:p>
            <a:r>
              <a:rPr lang="en-US" sz="1600" dirty="0"/>
              <a:t>L</a:t>
            </a:r>
            <a:r>
              <a:rPr lang="en-US" sz="1600" dirty="0" smtClean="0"/>
              <a:t>ife </a:t>
            </a:r>
            <a:r>
              <a:rPr lang="en-US" sz="1600" dirty="0"/>
              <a:t>Sciences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Social </a:t>
            </a:r>
            <a:r>
              <a:rPr lang="en-US" sz="1600" dirty="0">
                <a:solidFill>
                  <a:srgbClr val="FF0000"/>
                </a:solidFill>
              </a:rPr>
              <a:t>Sciences &amp; Humanities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IE" sz="1600" b="1" dirty="0" smtClean="0"/>
              <a:t>Scientific </a:t>
            </a:r>
            <a:r>
              <a:rPr lang="en-IE" sz="1600" b="1" dirty="0"/>
              <a:t>excellence is </a:t>
            </a:r>
            <a:r>
              <a:rPr lang="en-IE" sz="1600" b="1" dirty="0" smtClean="0"/>
              <a:t>always the </a:t>
            </a:r>
            <a:r>
              <a:rPr lang="en-IE" sz="1600" b="1" dirty="0"/>
              <a:t>sole evaluation criterion. You must have an excellent </a:t>
            </a:r>
            <a:r>
              <a:rPr lang="en-IE" sz="1600" b="1" dirty="0" smtClean="0"/>
              <a:t>idea and </a:t>
            </a:r>
            <a:r>
              <a:rPr lang="en-IE" sz="1600" b="1" dirty="0"/>
              <a:t>an excellent track </a:t>
            </a:r>
            <a:r>
              <a:rPr lang="en-IE" sz="1600" b="1" dirty="0" smtClean="0"/>
              <a:t>record to </a:t>
            </a:r>
            <a:r>
              <a:rPr lang="en-IE" sz="1600" b="1" dirty="0"/>
              <a:t>have a chance of success</a:t>
            </a:r>
            <a:endParaRPr lang="en-IE" sz="1600" dirty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0780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4000" dirty="0" smtClean="0"/>
              <a:t>Overview</a:t>
            </a:r>
            <a:endParaRPr lang="en-I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Fundamentals of Horizon 2020</a:t>
            </a:r>
          </a:p>
          <a:p>
            <a:r>
              <a:rPr lang="en-IE" dirty="0" smtClean="0"/>
              <a:t>Reasons to get involved</a:t>
            </a:r>
          </a:p>
          <a:p>
            <a:r>
              <a:rPr lang="en-IE" dirty="0" smtClean="0"/>
              <a:t>Creating consortia</a:t>
            </a:r>
          </a:p>
          <a:p>
            <a:r>
              <a:rPr lang="en-IE" dirty="0" smtClean="0"/>
              <a:t>European Research Council Grants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358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ERC Schemes</a:t>
            </a:r>
            <a:endParaRPr lang="en-US" sz="3200" b="1" dirty="0"/>
          </a:p>
        </p:txBody>
      </p:sp>
      <p:sp>
        <p:nvSpPr>
          <p:cNvPr id="30" name="Rounded Rectangle 29"/>
          <p:cNvSpPr/>
          <p:nvPr/>
        </p:nvSpPr>
        <p:spPr bwMode="auto">
          <a:xfrm>
            <a:off x="839834" y="1700808"/>
            <a:ext cx="2520280" cy="2448272"/>
          </a:xfrm>
          <a:prstGeom prst="roundRect">
            <a:avLst/>
          </a:prstGeom>
          <a:solidFill>
            <a:srgbClr val="00CC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Starting Grants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 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starters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(2-7 years after PhD)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up to € 2.0m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for 5 years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E" sz="1200" dirty="0" smtClean="0">
                <a:solidFill>
                  <a:schemeClr val="bg1"/>
                </a:solidFill>
              </a:rPr>
              <a:t>Closes: 17 November 2015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2" name="Rounded Rectangle 31"/>
          <p:cNvSpPr/>
          <p:nvPr/>
        </p:nvSpPr>
        <p:spPr bwMode="auto">
          <a:xfrm>
            <a:off x="3386219" y="1689774"/>
            <a:ext cx="2520280" cy="2448272"/>
          </a:xfrm>
          <a:prstGeom prst="roundRect">
            <a:avLst/>
          </a:prstGeom>
          <a:solidFill>
            <a:srgbClr val="FF7C8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Consolidator  Grants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 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consolidators</a:t>
            </a:r>
          </a:p>
          <a:p>
            <a:pPr lvl="0" algn="ctr"/>
            <a:r>
              <a:rPr lang="en-US" sz="1600" dirty="0">
                <a:solidFill>
                  <a:schemeClr val="bg1"/>
                </a:solidFill>
              </a:rPr>
              <a:t>years after PhD)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up to € 2.75m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for 5 </a:t>
            </a:r>
            <a:r>
              <a:rPr lang="en-US" sz="1600" dirty="0" smtClean="0">
                <a:solidFill>
                  <a:schemeClr val="bg1"/>
                </a:solidFill>
              </a:rPr>
              <a:t>years</a:t>
            </a:r>
          </a:p>
          <a:p>
            <a:pPr lvl="0" algn="ctr"/>
            <a:r>
              <a:rPr lang="en-IE" sz="1200" dirty="0">
                <a:solidFill>
                  <a:srgbClr val="FFFFFF"/>
                </a:solidFill>
              </a:rPr>
              <a:t>Closes: </a:t>
            </a:r>
            <a:r>
              <a:rPr lang="en-IE" sz="1200" dirty="0" smtClean="0">
                <a:solidFill>
                  <a:srgbClr val="FFFFFF"/>
                </a:solidFill>
              </a:rPr>
              <a:t>2 February 2016</a:t>
            </a:r>
            <a:endParaRPr lang="en-US" sz="1200" dirty="0">
              <a:solidFill>
                <a:srgbClr val="FFFFFF"/>
              </a:solidFill>
            </a:endParaRPr>
          </a:p>
          <a:p>
            <a:pPr algn="ctr"/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921232" y="1703951"/>
            <a:ext cx="2520280" cy="2448272"/>
          </a:xfrm>
          <a:prstGeom prst="round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Advanced Grants 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track-record </a:t>
            </a:r>
            <a:r>
              <a:rPr lang="en-US" sz="1600" dirty="0">
                <a:solidFill>
                  <a:schemeClr val="bg1"/>
                </a:solidFill>
              </a:rPr>
              <a:t>of significant research achievements in the last 10 years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up to € 3.5m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for 5 </a:t>
            </a:r>
            <a:r>
              <a:rPr lang="en-US" sz="1600" dirty="0" smtClean="0">
                <a:solidFill>
                  <a:schemeClr val="bg1"/>
                </a:solidFill>
              </a:rPr>
              <a:t>years</a:t>
            </a:r>
          </a:p>
          <a:p>
            <a:pPr lvl="0" algn="ctr"/>
            <a:r>
              <a:rPr lang="en-IE" sz="1200" dirty="0">
                <a:solidFill>
                  <a:srgbClr val="FFFFFF"/>
                </a:solidFill>
              </a:rPr>
              <a:t>Closes: </a:t>
            </a:r>
            <a:r>
              <a:rPr lang="en-IE" sz="1200" dirty="0" smtClean="0">
                <a:solidFill>
                  <a:srgbClr val="FFFFFF"/>
                </a:solidFill>
              </a:rPr>
              <a:t>1 Sept 2016</a:t>
            </a:r>
            <a:endParaRPr lang="en-US" sz="1200" dirty="0">
              <a:solidFill>
                <a:srgbClr val="FFFFFF"/>
              </a:solidFill>
            </a:endParaRPr>
          </a:p>
          <a:p>
            <a:pPr algn="ctr"/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839835" y="4149080"/>
            <a:ext cx="7620598" cy="1440160"/>
          </a:xfrm>
          <a:prstGeom prst="roundRect">
            <a:avLst/>
          </a:prstGeom>
          <a:solidFill>
            <a:srgbClr val="3366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Proof-of-Concept</a:t>
            </a:r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bridging gap between research - earliest stage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of marketable innovation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</a:rPr>
              <a:t>up to €150,000 </a:t>
            </a:r>
            <a:r>
              <a:rPr lang="en-US" sz="1600" dirty="0">
                <a:solidFill>
                  <a:schemeClr val="bg1"/>
                </a:solidFill>
              </a:rPr>
              <a:t>for ERC grant </a:t>
            </a:r>
            <a:r>
              <a:rPr lang="en-US" sz="1600" dirty="0" smtClean="0">
                <a:solidFill>
                  <a:schemeClr val="bg1"/>
                </a:solidFill>
              </a:rPr>
              <a:t>holders</a:t>
            </a:r>
          </a:p>
          <a:p>
            <a:pPr algn="ctr"/>
            <a:r>
              <a:rPr lang="en-IE" sz="1200" dirty="0" smtClean="0">
                <a:solidFill>
                  <a:schemeClr val="bg1"/>
                </a:solidFill>
              </a:rPr>
              <a:t>Closes: </a:t>
            </a:r>
            <a:r>
              <a:rPr lang="en-US" sz="1200" dirty="0">
                <a:solidFill>
                  <a:schemeClr val="bg1"/>
                </a:solidFill>
              </a:rPr>
              <a:t>16 February </a:t>
            </a:r>
            <a:r>
              <a:rPr lang="en-US" sz="1200" dirty="0" smtClean="0">
                <a:solidFill>
                  <a:schemeClr val="bg1"/>
                </a:solidFill>
              </a:rPr>
              <a:t>2016, 26 </a:t>
            </a:r>
            <a:r>
              <a:rPr lang="en-US" sz="1200" dirty="0">
                <a:solidFill>
                  <a:schemeClr val="bg1"/>
                </a:solidFill>
              </a:rPr>
              <a:t>May 2016 </a:t>
            </a:r>
            <a:r>
              <a:rPr lang="en-US" sz="1200" dirty="0" smtClean="0">
                <a:solidFill>
                  <a:schemeClr val="bg1"/>
                </a:solidFill>
              </a:rPr>
              <a:t>, 4 </a:t>
            </a:r>
            <a:r>
              <a:rPr lang="en-US" sz="1200" dirty="0">
                <a:solidFill>
                  <a:schemeClr val="bg1"/>
                </a:solidFill>
              </a:rPr>
              <a:t>October 2016 	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8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844824"/>
            <a:ext cx="5184576" cy="880120"/>
          </a:xfrm>
        </p:spPr>
        <p:txBody>
          <a:bodyPr/>
          <a:lstStyle/>
          <a:p>
            <a:pPr marL="0" indent="0">
              <a:buNone/>
            </a:pPr>
            <a:r>
              <a:rPr lang="en-IE" dirty="0" smtClean="0"/>
              <a:t>Thank you for your attention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C:\Users\hollowaa\AppData\Local\Microsoft\Windows\Temporary Internet Files\Content.IE5\D110IN4A\large-question-mark-in-blue-round-button-66.6-615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232645"/>
            <a:ext cx="1917377" cy="1917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81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776"/>
            <a:ext cx="8382000" cy="3384376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hlinkClick r:id="rId2" tooltip="Horizon 2020"/>
              </a:rPr>
              <a:t>Horizon 2020</a:t>
            </a:r>
            <a:r>
              <a:rPr lang="en-US" sz="2400" dirty="0"/>
              <a:t> is the biggest EU Research and Innovation programme ever with nearly €80 billion of funding available over 7 years (2014 to 2020) – in addition to the private investment that this money will attract. It promises more breakthroughs, discoveries and world-firsts by taking great ideas from the lab to the </a:t>
            </a:r>
            <a:r>
              <a:rPr lang="en-US" sz="2400" dirty="0" smtClean="0"/>
              <a:t>market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By </a:t>
            </a:r>
            <a:r>
              <a:rPr lang="en-US" sz="2400" dirty="0"/>
              <a:t>coupling research and </a:t>
            </a:r>
            <a:r>
              <a:rPr lang="en-US" sz="2400" dirty="0" smtClean="0"/>
              <a:t>innovation, the </a:t>
            </a:r>
            <a:r>
              <a:rPr lang="en-US" sz="2400" dirty="0"/>
              <a:t>goal is to ensure Europe produces world-class science, removes barriers to innovation and makes it easier for the public and private sectors to work together in delivering innovation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907704" y="116632"/>
            <a:ext cx="54726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3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is Horizon 2020?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38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dirty="0" smtClean="0"/>
              <a:t>H2020 </a:t>
            </a:r>
            <a:r>
              <a:rPr lang="en-IE" sz="3200" dirty="0"/>
              <a:t>f</a:t>
            </a:r>
            <a:r>
              <a:rPr lang="en-IE" sz="3200" dirty="0" smtClean="0"/>
              <a:t>unding programmes are structured under three main pillars</a:t>
            </a:r>
            <a:endParaRPr lang="en-US" sz="3200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1608842"/>
              </p:ext>
            </p:extLst>
          </p:nvPr>
        </p:nvGraphicFramePr>
        <p:xfrm>
          <a:off x="0" y="1628800"/>
          <a:ext cx="8801100" cy="43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1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68752" cy="562074"/>
          </a:xfrm>
        </p:spPr>
        <p:txBody>
          <a:bodyPr>
            <a:noAutofit/>
          </a:bodyPr>
          <a:lstStyle/>
          <a:p>
            <a:r>
              <a:rPr lang="en-IE" altLang="en-US" sz="3200" b="1" dirty="0">
                <a:cs typeface="Calibri" panose="020F0502020204030204" pitchFamily="34" charset="0"/>
              </a:rPr>
              <a:t>H2020 uses two approaches to funding</a:t>
            </a:r>
            <a:endParaRPr lang="en-IE" sz="32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4040188" cy="639762"/>
          </a:xfrm>
        </p:spPr>
        <p:txBody>
          <a:bodyPr/>
          <a:lstStyle/>
          <a:p>
            <a:r>
              <a:rPr lang="en-IE" sz="2800" dirty="0" smtClean="0"/>
              <a:t>Bottom UP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772816"/>
            <a:ext cx="4040188" cy="39512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IE" dirty="0" smtClean="0"/>
              <a:t>You </a:t>
            </a:r>
            <a:r>
              <a:rPr lang="en-IE" dirty="0"/>
              <a:t>come up with </a:t>
            </a:r>
            <a:r>
              <a:rPr lang="en-IE" dirty="0" smtClean="0"/>
              <a:t>a research </a:t>
            </a:r>
            <a:r>
              <a:rPr lang="en-IE" dirty="0"/>
              <a:t>idea and apply for </a:t>
            </a:r>
            <a:r>
              <a:rPr lang="en-IE" dirty="0" smtClean="0"/>
              <a:t>funding through the Excellent Science schemes; e.g.</a:t>
            </a:r>
            <a:endParaRPr lang="en-IE" dirty="0"/>
          </a:p>
          <a:p>
            <a:pPr>
              <a:buFont typeface="Arial" pitchFamily="34" charset="0"/>
              <a:buChar char="•"/>
              <a:defRPr/>
            </a:pPr>
            <a:r>
              <a:rPr lang="en-IE" dirty="0" smtClean="0"/>
              <a:t>European Research Council (ERC)</a:t>
            </a:r>
            <a:endParaRPr lang="en-IE" dirty="0"/>
          </a:p>
          <a:p>
            <a:pPr>
              <a:buFont typeface="Arial" pitchFamily="34" charset="0"/>
              <a:buChar char="•"/>
              <a:defRPr/>
            </a:pPr>
            <a:r>
              <a:rPr lang="en-IE" dirty="0"/>
              <a:t>Marie </a:t>
            </a:r>
            <a:r>
              <a:rPr lang="en-IE" dirty="0" smtClean="0"/>
              <a:t>Sklodowska-Curie Schemes (MSCA)</a:t>
            </a:r>
            <a:endParaRPr lang="en-IE" dirty="0"/>
          </a:p>
          <a:p>
            <a:pPr>
              <a:buFont typeface="Arial" pitchFamily="34" charset="0"/>
              <a:buChar char="•"/>
              <a:defRPr/>
            </a:pPr>
            <a:r>
              <a:rPr lang="en-IE" dirty="0" smtClean="0"/>
              <a:t>Future and Emerging Technologies (FET)</a:t>
            </a:r>
            <a:endParaRPr lang="en-IE" dirty="0"/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041775" cy="639762"/>
          </a:xfrm>
        </p:spPr>
        <p:txBody>
          <a:bodyPr/>
          <a:lstStyle/>
          <a:p>
            <a:r>
              <a:rPr lang="en-IE" sz="2800" dirty="0" smtClean="0"/>
              <a:t>Top DOWN</a:t>
            </a:r>
            <a:endParaRPr lang="en-US" sz="28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1772816"/>
            <a:ext cx="4041775" cy="395128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IE" dirty="0"/>
              <a:t>T</a:t>
            </a:r>
            <a:r>
              <a:rPr lang="en-IE" dirty="0" smtClean="0"/>
              <a:t>he </a:t>
            </a:r>
            <a:r>
              <a:rPr lang="en-IE" dirty="0"/>
              <a:t>EU define specific topics and your idea has to fit within their remit in order to be able to apply.</a:t>
            </a:r>
          </a:p>
          <a:p>
            <a:pPr>
              <a:defRPr/>
            </a:pPr>
            <a:r>
              <a:rPr lang="en-IE" dirty="0" smtClean="0"/>
              <a:t>Industrial Technologies (e.g. ICT, Biotech)</a:t>
            </a:r>
            <a:endParaRPr lang="en-IE" dirty="0"/>
          </a:p>
          <a:p>
            <a:pPr>
              <a:defRPr/>
            </a:pPr>
            <a:r>
              <a:rPr lang="en-IE" dirty="0" smtClean="0"/>
              <a:t>Societal Challenges (e.g. Health, Secure Societies, Europe in a Changing World, Food-Agri-Marine)</a:t>
            </a:r>
            <a:endParaRPr lang="en-I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8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776"/>
            <a:ext cx="8382000" cy="4464496"/>
          </a:xfrm>
        </p:spPr>
        <p:txBody>
          <a:bodyPr/>
          <a:lstStyle/>
          <a:p>
            <a:r>
              <a:rPr lang="en-IE" altLang="en-US" sz="2400" dirty="0">
                <a:cs typeface="Calibri" panose="020F0502020204030204" pitchFamily="34" charset="0"/>
              </a:rPr>
              <a:t>I want money to develop my research team</a:t>
            </a:r>
          </a:p>
          <a:p>
            <a:r>
              <a:rPr lang="en-IE" altLang="en-US" sz="2400" dirty="0">
                <a:cs typeface="Calibri" panose="020F0502020204030204" pitchFamily="34" charset="0"/>
              </a:rPr>
              <a:t>I want money to sustain my existing team</a:t>
            </a:r>
          </a:p>
          <a:p>
            <a:r>
              <a:rPr lang="en-IE" altLang="en-US" sz="2400" dirty="0">
                <a:cs typeface="Calibri" panose="020F0502020204030204" pitchFamily="34" charset="0"/>
              </a:rPr>
              <a:t>I want to </a:t>
            </a:r>
            <a:r>
              <a:rPr lang="en-IE" altLang="en-US" sz="2400" dirty="0" smtClean="0">
                <a:cs typeface="Calibri" panose="020F0502020204030204" pitchFamily="34" charset="0"/>
              </a:rPr>
              <a:t>be </a:t>
            </a:r>
            <a:r>
              <a:rPr lang="en-IE" altLang="en-US" sz="2400" dirty="0">
                <a:cs typeface="Calibri" panose="020F0502020204030204" pitchFamily="34" charset="0"/>
              </a:rPr>
              <a:t>a </a:t>
            </a:r>
            <a:r>
              <a:rPr lang="en-IE" altLang="en-US" sz="2400" dirty="0" smtClean="0">
                <a:cs typeface="Calibri" panose="020F0502020204030204" pitchFamily="34" charset="0"/>
              </a:rPr>
              <a:t>partner on a European </a:t>
            </a:r>
            <a:r>
              <a:rPr lang="en-IE" altLang="en-US" sz="2400" dirty="0">
                <a:cs typeface="Calibri" panose="020F0502020204030204" pitchFamily="34" charset="0"/>
              </a:rPr>
              <a:t>research </a:t>
            </a:r>
            <a:r>
              <a:rPr lang="en-IE" altLang="en-US" sz="2400" dirty="0" smtClean="0">
                <a:cs typeface="Calibri" panose="020F0502020204030204" pitchFamily="34" charset="0"/>
              </a:rPr>
              <a:t>project </a:t>
            </a:r>
          </a:p>
          <a:p>
            <a:r>
              <a:rPr lang="en-IE" altLang="en-US" sz="2400" dirty="0" smtClean="0">
                <a:cs typeface="Calibri" panose="020F0502020204030204" pitchFamily="34" charset="0"/>
              </a:rPr>
              <a:t>I want </a:t>
            </a:r>
            <a:r>
              <a:rPr lang="en-IE" altLang="en-US" sz="2400" dirty="0">
                <a:cs typeface="Calibri" panose="020F0502020204030204" pitchFamily="34" charset="0"/>
              </a:rPr>
              <a:t>to lead a </a:t>
            </a:r>
            <a:r>
              <a:rPr lang="en-IE" altLang="en-US" sz="2400" dirty="0" smtClean="0">
                <a:cs typeface="Calibri" panose="020F0502020204030204" pitchFamily="34" charset="0"/>
              </a:rPr>
              <a:t>European consortium</a:t>
            </a:r>
          </a:p>
          <a:p>
            <a:r>
              <a:rPr lang="en-IE" altLang="en-US" sz="2400" dirty="0" smtClean="0">
                <a:cs typeface="Calibri" panose="020F0502020204030204" pitchFamily="34" charset="0"/>
              </a:rPr>
              <a:t>I want to build my European research network</a:t>
            </a:r>
            <a:endParaRPr lang="en-IE" altLang="en-US" sz="2400" dirty="0">
              <a:cs typeface="Calibri" panose="020F0502020204030204" pitchFamily="34" charset="0"/>
            </a:endParaRPr>
          </a:p>
          <a:p>
            <a:r>
              <a:rPr lang="en-IE" altLang="en-US" sz="2400" dirty="0">
                <a:cs typeface="Calibri" panose="020F0502020204030204" pitchFamily="34" charset="0"/>
              </a:rPr>
              <a:t>I want to start linking with industrial partners</a:t>
            </a:r>
          </a:p>
          <a:p>
            <a:r>
              <a:rPr lang="en-IE" altLang="en-US" sz="2400" dirty="0">
                <a:cs typeface="Calibri" panose="020F0502020204030204" pitchFamily="34" charset="0"/>
              </a:rPr>
              <a:t>I want to develop a technology or develop a product</a:t>
            </a:r>
          </a:p>
          <a:p>
            <a:r>
              <a:rPr lang="en-IE" altLang="en-US" sz="2400" dirty="0">
                <a:cs typeface="Calibri" panose="020F0502020204030204" pitchFamily="34" charset="0"/>
              </a:rPr>
              <a:t>I want to second my staff to industry and vice-versa</a:t>
            </a:r>
          </a:p>
          <a:p>
            <a:r>
              <a:rPr lang="en-IE" altLang="en-US" sz="2400" dirty="0">
                <a:cs typeface="Calibri" panose="020F0502020204030204" pitchFamily="34" charset="0"/>
              </a:rPr>
              <a:t>I want </a:t>
            </a:r>
            <a:r>
              <a:rPr lang="en-IE" altLang="en-US" sz="2400" dirty="0" smtClean="0">
                <a:cs typeface="Calibri" panose="020F0502020204030204" pitchFamily="34" charset="0"/>
              </a:rPr>
              <a:t>to </a:t>
            </a:r>
            <a:r>
              <a:rPr lang="en-IE" altLang="en-US" sz="2400" dirty="0">
                <a:cs typeface="Calibri" panose="020F0502020204030204" pitchFamily="34" charset="0"/>
              </a:rPr>
              <a:t>be internationally </a:t>
            </a:r>
            <a:r>
              <a:rPr lang="en-IE" altLang="en-US" sz="2400" dirty="0" smtClean="0">
                <a:cs typeface="Calibri" panose="020F0502020204030204" pitchFamily="34" charset="0"/>
              </a:rPr>
              <a:t>recognised for my research</a:t>
            </a:r>
            <a:endParaRPr lang="en-IE" altLang="en-US" sz="2400" dirty="0">
              <a:cs typeface="Calibri" panose="020F0502020204030204" pitchFamily="34" charset="0"/>
            </a:endParaRPr>
          </a:p>
          <a:p>
            <a:r>
              <a:rPr lang="en-IE" altLang="en-US" sz="2400" dirty="0">
                <a:cs typeface="Calibri" panose="020F0502020204030204" pitchFamily="34" charset="0"/>
              </a:rPr>
              <a:t>Etc…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907704" y="116632"/>
            <a:ext cx="66247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32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Reasons to get involved in H2020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10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6980634" cy="533400"/>
          </a:xfrm>
        </p:spPr>
        <p:txBody>
          <a:bodyPr/>
          <a:lstStyle/>
          <a:p>
            <a:r>
              <a:rPr lang="en-IE" altLang="en-US" sz="2800" b="1" dirty="0">
                <a:cs typeface="Calibri" panose="020F0502020204030204" pitchFamily="34" charset="0"/>
              </a:rPr>
              <a:t>Common Denominator to all EU funding: Partners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38300"/>
            <a:ext cx="8382000" cy="3616424"/>
          </a:xfrm>
        </p:spPr>
        <p:txBody>
          <a:bodyPr/>
          <a:lstStyle/>
          <a:p>
            <a:r>
              <a:rPr lang="en-IE" altLang="en-US" sz="2400" dirty="0">
                <a:cs typeface="Calibri" panose="020F0502020204030204" pitchFamily="34" charset="0"/>
              </a:rPr>
              <a:t>Most EU funding (except ERC) requires a consortium of European partners.</a:t>
            </a:r>
          </a:p>
          <a:p>
            <a:r>
              <a:rPr lang="en-IE" altLang="en-US" sz="2400" dirty="0" smtClean="0">
                <a:ea typeface="Myriad Pro"/>
                <a:cs typeface="Calibri" panose="020F0502020204030204" pitchFamily="34" charset="0"/>
              </a:rPr>
              <a:t>The </a:t>
            </a:r>
            <a:r>
              <a:rPr lang="en-IE" altLang="en-US" sz="2400" dirty="0">
                <a:ea typeface="Myriad Pro"/>
                <a:cs typeface="Calibri" panose="020F0502020204030204" pitchFamily="34" charset="0"/>
              </a:rPr>
              <a:t>size of the consortium varies </a:t>
            </a:r>
            <a:r>
              <a:rPr lang="en-IE" altLang="en-US" sz="2400" dirty="0" smtClean="0">
                <a:ea typeface="Myriad Pro"/>
                <a:cs typeface="Calibri" panose="020F0502020204030204" pitchFamily="34" charset="0"/>
              </a:rPr>
              <a:t>depending </a:t>
            </a:r>
            <a:r>
              <a:rPr lang="en-IE" altLang="en-US" sz="2400" dirty="0">
                <a:ea typeface="Myriad Pro"/>
                <a:cs typeface="Calibri" panose="020F0502020204030204" pitchFamily="34" charset="0"/>
              </a:rPr>
              <a:t>on the type of </a:t>
            </a:r>
            <a:r>
              <a:rPr lang="en-IE" altLang="en-US" sz="2400" dirty="0" smtClean="0">
                <a:ea typeface="Myriad Pro"/>
                <a:cs typeface="Calibri" panose="020F0502020204030204" pitchFamily="34" charset="0"/>
              </a:rPr>
              <a:t>action funding the project, and the scope of the call, </a:t>
            </a:r>
            <a:r>
              <a:rPr lang="en-IE" altLang="en-US" sz="2400" dirty="0" smtClean="0">
                <a:cs typeface="Calibri" panose="020F0502020204030204" pitchFamily="34" charset="0"/>
              </a:rPr>
              <a:t>e.g. for standard research projects, a minimum of three legal entities from different member states or associated countries </a:t>
            </a:r>
            <a:endParaRPr lang="en-IE" altLang="en-US" sz="2400" dirty="0">
              <a:cs typeface="Calibri" panose="020F0502020204030204" pitchFamily="34" charset="0"/>
            </a:endParaRPr>
          </a:p>
          <a:p>
            <a:r>
              <a:rPr lang="en-IE" sz="2400" dirty="0" smtClean="0"/>
              <a:t>Often require partners </a:t>
            </a:r>
            <a:r>
              <a:rPr lang="en-IE" sz="2400" dirty="0"/>
              <a:t>with particular competences, facilities or </a:t>
            </a:r>
            <a:r>
              <a:rPr lang="en-IE" sz="2400" dirty="0" smtClean="0"/>
              <a:t>experience</a:t>
            </a:r>
          </a:p>
          <a:p>
            <a:r>
              <a:rPr lang="en-IE" sz="2400" dirty="0" smtClean="0">
                <a:cs typeface="Calibri" panose="020F0502020204030204" pitchFamily="34" charset="0"/>
              </a:rPr>
              <a:t>Cross-sectoral collaboration is particularly encouraged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09017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0" y="1638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3" name="Rectangle 26"/>
          <p:cNvSpPr>
            <a:spLocks noChangeArrowheads="1"/>
          </p:cNvSpPr>
          <p:nvPr/>
        </p:nvSpPr>
        <p:spPr bwMode="auto">
          <a:xfrm>
            <a:off x="0" y="2390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15" name="Rectangle 28"/>
          <p:cNvSpPr>
            <a:spLocks noChangeArrowheads="1"/>
          </p:cNvSpPr>
          <p:nvPr/>
        </p:nvSpPr>
        <p:spPr bwMode="auto">
          <a:xfrm>
            <a:off x="0" y="3952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67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75320"/>
            <a:ext cx="6781800" cy="533400"/>
          </a:xfrm>
        </p:spPr>
        <p:txBody>
          <a:bodyPr/>
          <a:lstStyle/>
          <a:p>
            <a:r>
              <a:rPr lang="en-IE" sz="3200" b="1" dirty="0"/>
              <a:t>What’s the current state of play in Horizon </a:t>
            </a:r>
            <a:r>
              <a:rPr lang="en-IE" sz="3200" b="1" dirty="0" smtClean="0"/>
              <a:t>2020?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82000" cy="410445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E" sz="1800" dirty="0"/>
              <a:t>Multi-annual work-programmes: </a:t>
            </a:r>
            <a:r>
              <a:rPr lang="en-IE" sz="1800" dirty="0" smtClean="0"/>
              <a:t>sets out the schedule and call topics for funding opportunities over a 2 year period</a:t>
            </a:r>
          </a:p>
          <a:p>
            <a:pPr>
              <a:spcAft>
                <a:spcPts val="600"/>
              </a:spcAft>
            </a:pPr>
            <a:r>
              <a:rPr lang="en-IE" sz="1800" dirty="0" smtClean="0"/>
              <a:t>The Commission is currently refining the calls for 2016/17 through its ‘programme committee’ structure</a:t>
            </a:r>
          </a:p>
          <a:p>
            <a:pPr>
              <a:spcAft>
                <a:spcPts val="600"/>
              </a:spcAft>
            </a:pPr>
            <a:r>
              <a:rPr lang="en-IE" sz="1800" dirty="0" smtClean="0"/>
              <a:t>The Irish National Contact Points input into the development of the calls &amp; disseminate draft work-programmes.</a:t>
            </a:r>
          </a:p>
          <a:p>
            <a:pPr>
              <a:spcAft>
                <a:spcPts val="600"/>
              </a:spcAft>
            </a:pPr>
            <a:r>
              <a:rPr lang="en-IE" sz="1800" dirty="0" smtClean="0"/>
              <a:t>Draft  2016/2017 Call topics/Work-programmes are </a:t>
            </a:r>
            <a:r>
              <a:rPr lang="en-IE" sz="1800" dirty="0"/>
              <a:t> </a:t>
            </a:r>
            <a:r>
              <a:rPr lang="en-IE" sz="1800" dirty="0" smtClean="0"/>
              <a:t>becoming available: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IE" sz="1800" dirty="0">
                <a:hlinkClick r:id="rId2"/>
              </a:rPr>
              <a:t>https://ec.europa.eu/programmes/horizon2020/en/draft-work-programmes-2016-17</a:t>
            </a:r>
            <a:endParaRPr lang="en-IE" sz="1800" dirty="0" smtClean="0"/>
          </a:p>
          <a:p>
            <a:pPr lvl="1" fontAlgn="t"/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E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E" sz="2000" dirty="0"/>
          </a:p>
          <a:p>
            <a:endParaRPr lang="en-IE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How do I meet the right partners?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776"/>
            <a:ext cx="8382000" cy="3816424"/>
          </a:xfrm>
        </p:spPr>
        <p:txBody>
          <a:bodyPr/>
          <a:lstStyle/>
          <a:p>
            <a:pPr>
              <a:defRPr/>
            </a:pPr>
            <a:r>
              <a:rPr lang="en-IE" sz="2400" dirty="0">
                <a:cs typeface="Calibri" panose="020F0502020204030204" pitchFamily="34" charset="0"/>
              </a:rPr>
              <a:t>Networking is fundamental to </a:t>
            </a:r>
            <a:r>
              <a:rPr lang="en-IE" sz="2400" dirty="0" smtClean="0">
                <a:cs typeface="Calibri" panose="020F0502020204030204" pitchFamily="34" charset="0"/>
              </a:rPr>
              <a:t>getting </a:t>
            </a:r>
            <a:r>
              <a:rPr lang="en-IE" sz="2400" dirty="0">
                <a:cs typeface="Calibri" panose="020F0502020204030204" pitchFamily="34" charset="0"/>
              </a:rPr>
              <a:t>involved in EU funding</a:t>
            </a:r>
          </a:p>
          <a:p>
            <a:pPr>
              <a:defRPr/>
            </a:pPr>
            <a:r>
              <a:rPr lang="en-IE" sz="2400" dirty="0">
                <a:cs typeface="Calibri" panose="020F0502020204030204" pitchFamily="34" charset="0"/>
              </a:rPr>
              <a:t>There are many different ways to get started:</a:t>
            </a:r>
          </a:p>
          <a:p>
            <a:pPr lvl="1">
              <a:buFontTx/>
              <a:buChar char="•"/>
              <a:defRPr/>
            </a:pPr>
            <a:r>
              <a:rPr lang="en-IE" sz="2400" dirty="0" smtClean="0">
                <a:solidFill>
                  <a:srgbClr val="FFC000"/>
                </a:solidFill>
                <a:ea typeface="Myriad Pro"/>
                <a:cs typeface="Calibri" panose="020F0502020204030204" pitchFamily="34" charset="0"/>
              </a:rPr>
              <a:t>Find </a:t>
            </a:r>
            <a:r>
              <a:rPr lang="en-IE" sz="2400" dirty="0">
                <a:solidFill>
                  <a:srgbClr val="FFC000"/>
                </a:solidFill>
                <a:ea typeface="Myriad Pro"/>
                <a:cs typeface="Calibri" panose="020F0502020204030204" pitchFamily="34" charset="0"/>
              </a:rPr>
              <a:t>out who could be your potential </a:t>
            </a:r>
            <a:r>
              <a:rPr lang="en-IE" sz="2400" dirty="0" smtClean="0">
                <a:solidFill>
                  <a:srgbClr val="FFC000"/>
                </a:solidFill>
                <a:ea typeface="Myriad Pro"/>
                <a:cs typeface="Calibri" panose="020F0502020204030204" pitchFamily="34" charset="0"/>
              </a:rPr>
              <a:t>partners</a:t>
            </a:r>
          </a:p>
          <a:p>
            <a:pPr lvl="1">
              <a:buFontTx/>
              <a:buChar char="•"/>
              <a:defRPr/>
            </a:pPr>
            <a:r>
              <a:rPr lang="en-IE" sz="2400" dirty="0">
                <a:solidFill>
                  <a:schemeClr val="accent6">
                    <a:lumMod val="75000"/>
                  </a:schemeClr>
                </a:solidFill>
                <a:ea typeface="Myriad Pro"/>
                <a:cs typeface="Calibri" panose="020F0502020204030204" pitchFamily="34" charset="0"/>
              </a:rPr>
              <a:t>Use Enterprise Ireland H2020 Travel Support for strategic networking</a:t>
            </a:r>
          </a:p>
          <a:p>
            <a:pPr lvl="1">
              <a:buFontTx/>
              <a:buChar char="•"/>
              <a:defRPr/>
            </a:pPr>
            <a:r>
              <a:rPr lang="en-IE" sz="2400" dirty="0" smtClean="0">
                <a:solidFill>
                  <a:schemeClr val="accent2">
                    <a:lumMod val="40000"/>
                    <a:lumOff val="60000"/>
                  </a:schemeClr>
                </a:solidFill>
                <a:ea typeface="Myriad Pro"/>
                <a:cs typeface="Calibri" panose="020F0502020204030204" pitchFamily="34" charset="0"/>
              </a:rPr>
              <a:t>Become </a:t>
            </a:r>
            <a:r>
              <a:rPr lang="en-IE" sz="2400" dirty="0">
                <a:solidFill>
                  <a:schemeClr val="accent2">
                    <a:lumMod val="40000"/>
                    <a:lumOff val="60000"/>
                  </a:schemeClr>
                </a:solidFill>
                <a:ea typeface="Myriad Pro"/>
                <a:cs typeface="Calibri" panose="020F0502020204030204" pitchFamily="34" charset="0"/>
              </a:rPr>
              <a:t>a H2020 </a:t>
            </a:r>
            <a:r>
              <a:rPr lang="en-IE" sz="2400" dirty="0" smtClean="0">
                <a:solidFill>
                  <a:schemeClr val="accent2">
                    <a:lumMod val="40000"/>
                    <a:lumOff val="60000"/>
                  </a:schemeClr>
                </a:solidFill>
                <a:ea typeface="Myriad Pro"/>
                <a:cs typeface="Calibri" panose="020F0502020204030204" pitchFamily="34" charset="0"/>
              </a:rPr>
              <a:t>Expert/Evaluator</a:t>
            </a:r>
            <a:endParaRPr lang="en-IE" sz="2400" dirty="0">
              <a:solidFill>
                <a:srgbClr val="FFC000"/>
              </a:solidFill>
              <a:ea typeface="Myriad Pro"/>
              <a:cs typeface="Calibri" panose="020F050202020403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en-IE" sz="2400" dirty="0" smtClean="0">
                <a:solidFill>
                  <a:srgbClr val="92D050"/>
                </a:solidFill>
                <a:ea typeface="Myriad Pro"/>
                <a:cs typeface="Calibri" panose="020F0502020204030204" pitchFamily="34" charset="0"/>
              </a:rPr>
              <a:t>Get to know the relevant National Contact Points</a:t>
            </a:r>
            <a:endParaRPr lang="en-IE" sz="2400" dirty="0">
              <a:solidFill>
                <a:srgbClr val="92D050"/>
              </a:solidFill>
              <a:ea typeface="Myriad Pro"/>
              <a:cs typeface="Calibri" panose="020F0502020204030204" pitchFamily="34" charset="0"/>
            </a:endParaRPr>
          </a:p>
          <a:p>
            <a:pPr lvl="1">
              <a:buFontTx/>
              <a:buChar char="•"/>
              <a:defRPr/>
            </a:pPr>
            <a:r>
              <a:rPr lang="en-IE" sz="2400" dirty="0" smtClean="0">
                <a:solidFill>
                  <a:srgbClr val="00B0F0"/>
                </a:solidFill>
                <a:ea typeface="Myriad Pro"/>
                <a:cs typeface="Calibri" panose="020F0502020204030204" pitchFamily="34" charset="0"/>
              </a:rPr>
              <a:t>Attend brokerage </a:t>
            </a:r>
            <a:r>
              <a:rPr lang="en-IE" sz="2400" dirty="0">
                <a:solidFill>
                  <a:srgbClr val="00B0F0"/>
                </a:solidFill>
                <a:ea typeface="Myriad Pro"/>
                <a:cs typeface="Calibri" panose="020F0502020204030204" pitchFamily="34" charset="0"/>
              </a:rPr>
              <a:t>meetings in Brussels</a:t>
            </a:r>
          </a:p>
          <a:p>
            <a:pPr lvl="1">
              <a:buFontTx/>
              <a:buChar char="•"/>
              <a:defRPr/>
            </a:pPr>
            <a:r>
              <a:rPr lang="en-IE" sz="2400" dirty="0" smtClean="0">
                <a:solidFill>
                  <a:srgbClr val="00B050"/>
                </a:solidFill>
                <a:ea typeface="Myriad Pro"/>
                <a:cs typeface="Calibri" panose="020F0502020204030204" pitchFamily="34" charset="0"/>
              </a:rPr>
              <a:t>Participate in COST </a:t>
            </a:r>
            <a:r>
              <a:rPr lang="en-IE" sz="2400" dirty="0">
                <a:solidFill>
                  <a:srgbClr val="00B050"/>
                </a:solidFill>
                <a:ea typeface="Myriad Pro"/>
                <a:cs typeface="Calibri" panose="020F0502020204030204" pitchFamily="34" charset="0"/>
              </a:rPr>
              <a:t>Actions</a:t>
            </a:r>
          </a:p>
          <a:p>
            <a:pPr lvl="1">
              <a:buFontTx/>
              <a:buChar char="•"/>
              <a:defRPr/>
            </a:pPr>
            <a:endParaRPr lang="en-IE" sz="2400" dirty="0">
              <a:solidFill>
                <a:srgbClr val="0070C0"/>
              </a:solidFill>
              <a:ea typeface="Myriad Pro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E" sz="1800" dirty="0"/>
          </a:p>
          <a:p>
            <a:pPr marL="0" indent="0">
              <a:buNone/>
            </a:pPr>
            <a:endParaRPr lang="en-IE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5195807"/>
            <a:ext cx="184731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9474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13128</TotalTime>
  <Words>2078</Words>
  <Application>Microsoft Office PowerPoint</Application>
  <PresentationFormat>On-screen Show (4:3)</PresentationFormat>
  <Paragraphs>275</Paragraphs>
  <Slides>21</Slides>
  <Notes>9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Writing SFI grants (PI call 2Writing SFI grants (PI call 2013)  Impact Statement &amp; Justification of fit sections 013)  Impact Statement &amp; Justification of fit sections   </vt:lpstr>
      <vt:lpstr>Overview</vt:lpstr>
      <vt:lpstr>PowerPoint Presentation</vt:lpstr>
      <vt:lpstr>H2020 funding programmes are structured under three main pillars</vt:lpstr>
      <vt:lpstr>H2020 uses two approaches to funding</vt:lpstr>
      <vt:lpstr>PowerPoint Presentation</vt:lpstr>
      <vt:lpstr>Common Denominator to all EU funding: Partners</vt:lpstr>
      <vt:lpstr>What’s the current state of play in Horizon 2020? </vt:lpstr>
      <vt:lpstr>How do I meet the right partners?</vt:lpstr>
      <vt:lpstr>Who could be my potential partners?</vt:lpstr>
      <vt:lpstr>How do I contact the partners I want?</vt:lpstr>
      <vt:lpstr>Enterprise Ireland Supports to help you find H2020 partners</vt:lpstr>
      <vt:lpstr>Become an EC Expert/Evaluator</vt:lpstr>
      <vt:lpstr>H2020 Evaluation Process</vt:lpstr>
      <vt:lpstr>Get to know the National Contact Points </vt:lpstr>
      <vt:lpstr>Attend brokerage meetings in Brussels</vt:lpstr>
      <vt:lpstr>Join a COST action</vt:lpstr>
      <vt:lpstr>Benefits of COST participation</vt:lpstr>
      <vt:lpstr>European Research Council</vt:lpstr>
      <vt:lpstr>ERC Schemes</vt:lpstr>
      <vt:lpstr>PowerPoint Presentation</vt:lpstr>
    </vt:vector>
  </TitlesOfParts>
  <Company>DDFH&amp;B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Alan</cp:lastModifiedBy>
  <cp:revision>364</cp:revision>
  <cp:lastPrinted>2015-09-21T09:04:52Z</cp:lastPrinted>
  <dcterms:created xsi:type="dcterms:W3CDTF">2010-08-05T15:35:38Z</dcterms:created>
  <dcterms:modified xsi:type="dcterms:W3CDTF">2015-10-10T15:26:55Z</dcterms:modified>
</cp:coreProperties>
</file>