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6" r:id="rId3"/>
    <p:sldId id="280" r:id="rId4"/>
    <p:sldId id="281" r:id="rId5"/>
    <p:sldId id="295" r:id="rId6"/>
    <p:sldId id="282" r:id="rId7"/>
    <p:sldId id="313" r:id="rId8"/>
    <p:sldId id="314" r:id="rId9"/>
    <p:sldId id="296" r:id="rId10"/>
    <p:sldId id="297" r:id="rId11"/>
    <p:sldId id="298" r:id="rId12"/>
    <p:sldId id="299" r:id="rId13"/>
    <p:sldId id="300" r:id="rId14"/>
    <p:sldId id="301" r:id="rId15"/>
    <p:sldId id="303" r:id="rId16"/>
    <p:sldId id="302" r:id="rId17"/>
    <p:sldId id="308" r:id="rId18"/>
    <p:sldId id="304" r:id="rId19"/>
    <p:sldId id="315" r:id="rId20"/>
    <p:sldId id="310" r:id="rId21"/>
    <p:sldId id="305" r:id="rId22"/>
    <p:sldId id="312" r:id="rId23"/>
    <p:sldId id="311" r:id="rId24"/>
    <p:sldId id="307" r:id="rId25"/>
    <p:sldId id="284" r:id="rId26"/>
    <p:sldId id="285" r:id="rId27"/>
    <p:sldId id="26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60">
          <p15:clr>
            <a:srgbClr val="A4A3A4"/>
          </p15:clr>
        </p15:guide>
        <p15:guide id="2" pos="522">
          <p15:clr>
            <a:srgbClr val="A4A3A4"/>
          </p15:clr>
        </p15:guide>
        <p15:guide id="3" pos="5247">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7325" autoAdjust="0"/>
  </p:normalViewPr>
  <p:slideViewPr>
    <p:cSldViewPr snapToGrid="0" showGuides="1">
      <p:cViewPr>
        <p:scale>
          <a:sx n="77" d="100"/>
          <a:sy n="77" d="100"/>
        </p:scale>
        <p:origin x="-978" y="-72"/>
      </p:cViewPr>
      <p:guideLst>
        <p:guide orient="horz" pos="3960"/>
        <p:guide pos="522"/>
        <p:guide pos="524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6" d="100"/>
          <a:sy n="76" d="100"/>
        </p:scale>
        <p:origin x="33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D13D0-EF00-498F-8753-D29DA683AC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E"/>
        </a:p>
      </dgm:t>
    </dgm:pt>
    <dgm:pt modelId="{C110FC80-B4ED-4632-8531-337D3F8CDB96}">
      <dgm:prSet phldrT="[Text]" custT="1"/>
      <dgm:spPr>
        <a:noFill/>
        <a:ln>
          <a:solidFill>
            <a:srgbClr val="0E73B9"/>
          </a:solidFill>
        </a:ln>
      </dgm:spPr>
      <dgm:t>
        <a:bodyPr/>
        <a:lstStyle/>
        <a:p>
          <a:r>
            <a:rPr lang="en-IE" sz="1400" b="1" dirty="0" smtClean="0">
              <a:solidFill>
                <a:srgbClr val="0E73B9"/>
              </a:solidFill>
            </a:rPr>
            <a:t>Qualitative Methods</a:t>
          </a:r>
          <a:endParaRPr lang="en-IE" sz="1400" b="1" dirty="0">
            <a:solidFill>
              <a:srgbClr val="0E73B9"/>
            </a:solidFill>
          </a:endParaRPr>
        </a:p>
      </dgm:t>
    </dgm:pt>
    <dgm:pt modelId="{4DD51F03-0433-43E1-A2FE-6A8BB205EA42}" type="parTrans" cxnId="{FCABECD1-6E0A-41F9-86BE-5746D6C94E76}">
      <dgm:prSet/>
      <dgm:spPr/>
      <dgm:t>
        <a:bodyPr/>
        <a:lstStyle/>
        <a:p>
          <a:endParaRPr lang="en-IE" sz="1600" b="1">
            <a:solidFill>
              <a:srgbClr val="0E73B9"/>
            </a:solidFill>
          </a:endParaRPr>
        </a:p>
      </dgm:t>
    </dgm:pt>
    <dgm:pt modelId="{23CE0CD2-2EC5-4EFF-9FF1-C252875E4D38}" type="sibTrans" cxnId="{FCABECD1-6E0A-41F9-86BE-5746D6C94E76}">
      <dgm:prSet/>
      <dgm:spPr/>
      <dgm:t>
        <a:bodyPr/>
        <a:lstStyle/>
        <a:p>
          <a:endParaRPr lang="en-IE" sz="1600" b="1">
            <a:solidFill>
              <a:srgbClr val="0E73B9"/>
            </a:solidFill>
          </a:endParaRPr>
        </a:p>
      </dgm:t>
    </dgm:pt>
    <dgm:pt modelId="{BE9A5829-D390-442F-BFA4-45F33DB5882C}" type="pres">
      <dgm:prSet presAssocID="{5F8D13D0-EF00-498F-8753-D29DA683AC77}" presName="hierChild1" presStyleCnt="0">
        <dgm:presLayoutVars>
          <dgm:orgChart val="1"/>
          <dgm:chPref val="1"/>
          <dgm:dir/>
          <dgm:animOne val="branch"/>
          <dgm:animLvl val="lvl"/>
          <dgm:resizeHandles/>
        </dgm:presLayoutVars>
      </dgm:prSet>
      <dgm:spPr/>
      <dgm:t>
        <a:bodyPr/>
        <a:lstStyle/>
        <a:p>
          <a:endParaRPr lang="en-IE"/>
        </a:p>
      </dgm:t>
    </dgm:pt>
    <dgm:pt modelId="{6726E321-CEED-484F-8B3A-3E30C9E5CFD8}" type="pres">
      <dgm:prSet presAssocID="{C110FC80-B4ED-4632-8531-337D3F8CDB96}" presName="hierRoot1" presStyleCnt="0">
        <dgm:presLayoutVars>
          <dgm:hierBranch val="init"/>
        </dgm:presLayoutVars>
      </dgm:prSet>
      <dgm:spPr/>
    </dgm:pt>
    <dgm:pt modelId="{F3EC08F1-70EF-4B04-9F78-6B66A299DEDD}" type="pres">
      <dgm:prSet presAssocID="{C110FC80-B4ED-4632-8531-337D3F8CDB96}" presName="rootComposite1" presStyleCnt="0"/>
      <dgm:spPr/>
    </dgm:pt>
    <dgm:pt modelId="{473619BE-D75F-4C7B-BA24-C7F7ADAE2AC9}" type="pres">
      <dgm:prSet presAssocID="{C110FC80-B4ED-4632-8531-337D3F8CDB96}" presName="rootText1" presStyleLbl="node0" presStyleIdx="0" presStyleCnt="1" custLinFactX="33725" custLinFactNeighborX="100000" custLinFactNeighborY="25957">
        <dgm:presLayoutVars>
          <dgm:chPref val="3"/>
        </dgm:presLayoutVars>
      </dgm:prSet>
      <dgm:spPr/>
      <dgm:t>
        <a:bodyPr/>
        <a:lstStyle/>
        <a:p>
          <a:endParaRPr lang="en-IE"/>
        </a:p>
      </dgm:t>
    </dgm:pt>
    <dgm:pt modelId="{5CB2B1A7-CE48-409E-A1F2-AE78066EF11E}" type="pres">
      <dgm:prSet presAssocID="{C110FC80-B4ED-4632-8531-337D3F8CDB96}" presName="rootConnector1" presStyleLbl="node1" presStyleIdx="0" presStyleCnt="0"/>
      <dgm:spPr/>
      <dgm:t>
        <a:bodyPr/>
        <a:lstStyle/>
        <a:p>
          <a:endParaRPr lang="en-IE"/>
        </a:p>
      </dgm:t>
    </dgm:pt>
    <dgm:pt modelId="{DE6C9D4F-F6E8-458B-A3BB-E9999ABE384C}" type="pres">
      <dgm:prSet presAssocID="{C110FC80-B4ED-4632-8531-337D3F8CDB96}" presName="hierChild2" presStyleCnt="0"/>
      <dgm:spPr/>
    </dgm:pt>
    <dgm:pt modelId="{1EE2F333-440D-4F33-97D7-C7FDD7CDCEF0}" type="pres">
      <dgm:prSet presAssocID="{C110FC80-B4ED-4632-8531-337D3F8CDB96}" presName="hierChild3" presStyleCnt="0"/>
      <dgm:spPr/>
    </dgm:pt>
  </dgm:ptLst>
  <dgm:cxnLst>
    <dgm:cxn modelId="{4DBE18E0-9028-420A-91A4-CFB71FA35972}" type="presOf" srcId="{5F8D13D0-EF00-498F-8753-D29DA683AC77}" destId="{BE9A5829-D390-442F-BFA4-45F33DB5882C}" srcOrd="0" destOrd="0" presId="urn:microsoft.com/office/officeart/2005/8/layout/orgChart1"/>
    <dgm:cxn modelId="{50077DBE-1BF0-46D6-A8E9-0ED7B6A88616}" type="presOf" srcId="{C110FC80-B4ED-4632-8531-337D3F8CDB96}" destId="{473619BE-D75F-4C7B-BA24-C7F7ADAE2AC9}" srcOrd="0" destOrd="0" presId="urn:microsoft.com/office/officeart/2005/8/layout/orgChart1"/>
    <dgm:cxn modelId="{1D3F5E72-B104-4F88-ABAC-F58B607A55D6}" type="presOf" srcId="{C110FC80-B4ED-4632-8531-337D3F8CDB96}" destId="{5CB2B1A7-CE48-409E-A1F2-AE78066EF11E}" srcOrd="1" destOrd="0" presId="urn:microsoft.com/office/officeart/2005/8/layout/orgChart1"/>
    <dgm:cxn modelId="{FCABECD1-6E0A-41F9-86BE-5746D6C94E76}" srcId="{5F8D13D0-EF00-498F-8753-D29DA683AC77}" destId="{C110FC80-B4ED-4632-8531-337D3F8CDB96}" srcOrd="0" destOrd="0" parTransId="{4DD51F03-0433-43E1-A2FE-6A8BB205EA42}" sibTransId="{23CE0CD2-2EC5-4EFF-9FF1-C252875E4D38}"/>
    <dgm:cxn modelId="{5C488054-5C6D-4F86-82F9-5153AC940B5F}" type="presParOf" srcId="{BE9A5829-D390-442F-BFA4-45F33DB5882C}" destId="{6726E321-CEED-484F-8B3A-3E30C9E5CFD8}" srcOrd="0" destOrd="0" presId="urn:microsoft.com/office/officeart/2005/8/layout/orgChart1"/>
    <dgm:cxn modelId="{AC2EC5B6-547D-4F8F-A12D-7EF6C63A87F9}" type="presParOf" srcId="{6726E321-CEED-484F-8B3A-3E30C9E5CFD8}" destId="{F3EC08F1-70EF-4B04-9F78-6B66A299DEDD}" srcOrd="0" destOrd="0" presId="urn:microsoft.com/office/officeart/2005/8/layout/orgChart1"/>
    <dgm:cxn modelId="{A676B0BD-8B7A-4374-988B-A49DF2317643}" type="presParOf" srcId="{F3EC08F1-70EF-4B04-9F78-6B66A299DEDD}" destId="{473619BE-D75F-4C7B-BA24-C7F7ADAE2AC9}" srcOrd="0" destOrd="0" presId="urn:microsoft.com/office/officeart/2005/8/layout/orgChart1"/>
    <dgm:cxn modelId="{4F45AE73-E1E1-4F3A-AA60-FE765A8005DF}" type="presParOf" srcId="{F3EC08F1-70EF-4B04-9F78-6B66A299DEDD}" destId="{5CB2B1A7-CE48-409E-A1F2-AE78066EF11E}" srcOrd="1" destOrd="0" presId="urn:microsoft.com/office/officeart/2005/8/layout/orgChart1"/>
    <dgm:cxn modelId="{419D4F51-4A2A-4DDF-A4A8-5C1367EBB312}" type="presParOf" srcId="{6726E321-CEED-484F-8B3A-3E30C9E5CFD8}" destId="{DE6C9D4F-F6E8-458B-A3BB-E9999ABE384C}" srcOrd="1" destOrd="0" presId="urn:microsoft.com/office/officeart/2005/8/layout/orgChart1"/>
    <dgm:cxn modelId="{2EFD6572-1074-4D2E-B688-ABFF1059AEF1}" type="presParOf" srcId="{6726E321-CEED-484F-8B3A-3E30C9E5CFD8}" destId="{1EE2F333-440D-4F33-97D7-C7FDD7CDCEF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619BE-D75F-4C7B-BA24-C7F7ADAE2AC9}">
      <dsp:nvSpPr>
        <dsp:cNvPr id="0" name=""/>
        <dsp:cNvSpPr/>
      </dsp:nvSpPr>
      <dsp:spPr>
        <a:xfrm>
          <a:off x="340" y="666272"/>
          <a:ext cx="1395520" cy="697760"/>
        </a:xfrm>
        <a:prstGeom prst="rect">
          <a:avLst/>
        </a:prstGeom>
        <a:noFill/>
        <a:ln w="25400" cap="flat" cmpd="sng" algn="ctr">
          <a:solidFill>
            <a:srgbClr val="0E73B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smtClean="0">
              <a:solidFill>
                <a:srgbClr val="0E73B9"/>
              </a:solidFill>
            </a:rPr>
            <a:t>Qualitative Methods</a:t>
          </a:r>
          <a:endParaRPr lang="en-IE" sz="1400" b="1" kern="1200" dirty="0">
            <a:solidFill>
              <a:srgbClr val="0E73B9"/>
            </a:solidFill>
          </a:endParaRPr>
        </a:p>
      </dsp:txBody>
      <dsp:txXfrm>
        <a:off x="340" y="666272"/>
        <a:ext cx="1395520" cy="6977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441"/>
          </a:xfrm>
          <a:prstGeom prst="rect">
            <a:avLst/>
          </a:prstGeom>
        </p:spPr>
        <p:txBody>
          <a:bodyPr vert="horz" lIns="90992" tIns="45496" rIns="90992" bIns="45496"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7441"/>
          </a:xfrm>
          <a:prstGeom prst="rect">
            <a:avLst/>
          </a:prstGeom>
        </p:spPr>
        <p:txBody>
          <a:bodyPr vert="horz" lIns="90992" tIns="45496" rIns="90992" bIns="45496" rtlCol="0"/>
          <a:lstStyle>
            <a:lvl1pPr algn="r">
              <a:defRPr sz="1200"/>
            </a:lvl1pPr>
          </a:lstStyle>
          <a:p>
            <a:fld id="{28975555-E195-419B-B65E-EF6ACA522CD4}" type="datetimeFigureOut">
              <a:rPr lang="en-IE" smtClean="0"/>
              <a:pPr/>
              <a:t>10/05/2016</a:t>
            </a:fld>
            <a:endParaRPr lang="en-IE"/>
          </a:p>
        </p:txBody>
      </p:sp>
      <p:sp>
        <p:nvSpPr>
          <p:cNvPr id="4" name="Footer Placeholder 3"/>
          <p:cNvSpPr>
            <a:spLocks noGrp="1"/>
          </p:cNvSpPr>
          <p:nvPr>
            <p:ph type="ftr" sz="quarter" idx="2"/>
          </p:nvPr>
        </p:nvSpPr>
        <p:spPr>
          <a:xfrm>
            <a:off x="0" y="9429198"/>
            <a:ext cx="2945659" cy="497441"/>
          </a:xfrm>
          <a:prstGeom prst="rect">
            <a:avLst/>
          </a:prstGeom>
        </p:spPr>
        <p:txBody>
          <a:bodyPr vert="horz" lIns="90992" tIns="45496" rIns="90992" bIns="45496"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9198"/>
            <a:ext cx="2945659" cy="497441"/>
          </a:xfrm>
          <a:prstGeom prst="rect">
            <a:avLst/>
          </a:prstGeom>
        </p:spPr>
        <p:txBody>
          <a:bodyPr vert="horz" lIns="90992" tIns="45496" rIns="90992" bIns="45496" rtlCol="0" anchor="b"/>
          <a:lstStyle>
            <a:lvl1pPr algn="r">
              <a:defRPr sz="1200"/>
            </a:lvl1pPr>
          </a:lstStyle>
          <a:p>
            <a:fld id="{846E0EC3-8DA0-4DAD-A1B6-3BBCD53F3F00}" type="slidenum">
              <a:rPr lang="en-IE" smtClean="0"/>
              <a:pPr/>
              <a:t>‹#›</a:t>
            </a:fld>
            <a:endParaRPr lang="en-IE"/>
          </a:p>
        </p:txBody>
      </p:sp>
    </p:spTree>
    <p:extLst>
      <p:ext uri="{BB962C8B-B14F-4D97-AF65-F5344CB8AC3E}">
        <p14:creationId xmlns:p14="http://schemas.microsoft.com/office/powerpoint/2010/main" val="1726025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endParaRPr lang="en-GB" dirty="0"/>
          </a:p>
        </p:txBody>
      </p:sp>
      <p:sp>
        <p:nvSpPr>
          <p:cNvPr id="5" name="Notes Placeholder 4"/>
          <p:cNvSpPr>
            <a:spLocks noGrp="1"/>
          </p:cNvSpPr>
          <p:nvPr>
            <p:ph type="body" sz="quarter" idx="3"/>
          </p:nvPr>
        </p:nvSpPr>
        <p:spPr>
          <a:xfrm>
            <a:off x="979281" y="4715154"/>
            <a:ext cx="4865156" cy="4466987"/>
          </a:xfrm>
          <a:prstGeom prst="rect">
            <a:avLst/>
          </a:prstGeom>
        </p:spPr>
        <p:txBody>
          <a:bodyPr vert="horz" lIns="90992" tIns="45496" rIns="90992" bIns="454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5969897" y="9430306"/>
            <a:ext cx="827778" cy="496332"/>
          </a:xfrm>
          <a:prstGeom prst="rect">
            <a:avLst/>
          </a:prstGeom>
        </p:spPr>
        <p:txBody>
          <a:bodyPr vert="horz" lIns="90992" tIns="45496" rIns="90992" bIns="45496"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338599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81994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13</a:t>
            </a:fld>
            <a:endParaRPr lang="en-GB" dirty="0"/>
          </a:p>
        </p:txBody>
      </p:sp>
    </p:spTree>
    <p:extLst>
      <p:ext uri="{BB962C8B-B14F-4D97-AF65-F5344CB8AC3E}">
        <p14:creationId xmlns:p14="http://schemas.microsoft.com/office/powerpoint/2010/main" val="329718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14</a:t>
            </a:fld>
            <a:endParaRPr lang="en-GB" dirty="0"/>
          </a:p>
        </p:txBody>
      </p:sp>
    </p:spTree>
    <p:extLst>
      <p:ext uri="{BB962C8B-B14F-4D97-AF65-F5344CB8AC3E}">
        <p14:creationId xmlns:p14="http://schemas.microsoft.com/office/powerpoint/2010/main" val="279879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Pensions received by women had a larger effect on child nutrition</a:t>
            </a:r>
          </a:p>
          <a:p>
            <a:r>
              <a:rPr lang="en-GB" sz="1200" b="0" dirty="0" smtClean="0"/>
              <a:t>The same resources are spent differently whether received by a woman or by a man</a:t>
            </a:r>
          </a:p>
          <a:p>
            <a:r>
              <a:rPr lang="en-GB" sz="1200" b="0" dirty="0" smtClean="0"/>
              <a:t>Policy implication is that targeting resources at women may be more effective in improving child nutrition</a:t>
            </a:r>
          </a:p>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376625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16</a:t>
            </a:fld>
            <a:endParaRPr lang="en-GB" dirty="0"/>
          </a:p>
        </p:txBody>
      </p:sp>
    </p:spTree>
    <p:extLst>
      <p:ext uri="{BB962C8B-B14F-4D97-AF65-F5344CB8AC3E}">
        <p14:creationId xmlns:p14="http://schemas.microsoft.com/office/powerpoint/2010/main" val="71069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Arial" panose="020B0604020202020204" pitchFamily="34" charset="0"/>
              </a:rPr>
              <a:t>We study the </a:t>
            </a:r>
            <a:r>
              <a:rPr lang="en-IE" sz="1200" b="0" i="0" u="none" strike="noStrike" kern="1200" baseline="0" dirty="0" err="1" smtClean="0">
                <a:solidFill>
                  <a:schemeClr val="tx1"/>
                </a:solidFill>
                <a:latin typeface="+mn-lt"/>
                <a:ea typeface="+mn-ea"/>
                <a:cs typeface="Arial" panose="020B0604020202020204" pitchFamily="34" charset="0"/>
              </a:rPr>
              <a:t>Trabajar</a:t>
            </a:r>
            <a:r>
              <a:rPr lang="en-IE" sz="1200" b="0" i="0" u="none" strike="noStrike" kern="1200" baseline="0" dirty="0" smtClean="0">
                <a:solidFill>
                  <a:schemeClr val="tx1"/>
                </a:solidFill>
                <a:latin typeface="+mn-lt"/>
                <a:ea typeface="+mn-ea"/>
                <a:cs typeface="Arial" panose="020B0604020202020204" pitchFamily="34" charset="0"/>
              </a:rPr>
              <a:t> Program, an antipoverty program of the Government of Argentina, supported by a World Bank loan and technical assistance.</a:t>
            </a:r>
          </a:p>
          <a:p>
            <a:r>
              <a:rPr lang="en-IE" sz="1200" b="0" i="0" u="none" strike="noStrike" kern="1200" baseline="0" dirty="0" smtClean="0">
                <a:solidFill>
                  <a:schemeClr val="tx1"/>
                </a:solidFill>
                <a:latin typeface="+mn-lt"/>
                <a:ea typeface="+mn-ea"/>
                <a:cs typeface="Arial" panose="020B0604020202020204" pitchFamily="34" charset="0"/>
              </a:rPr>
              <a:t>The program provided short-term work at relatively low wages, the program aimed to self-select unemployed workers from poor families. </a:t>
            </a:r>
          </a:p>
          <a:p>
            <a:endParaRPr lang="en-IE" sz="1200" b="0" i="0" u="none" strike="noStrike" kern="1200" baseline="0" dirty="0" smtClean="0">
              <a:solidFill>
                <a:schemeClr val="tx1"/>
              </a:solidFill>
              <a:latin typeface="+mn-lt"/>
              <a:ea typeface="+mn-ea"/>
              <a:cs typeface="Arial" panose="020B0604020202020204" pitchFamily="34" charset="0"/>
            </a:endParaRPr>
          </a:p>
          <a:p>
            <a:r>
              <a:rPr lang="en-IE" sz="1200" b="0" i="0" u="none" strike="noStrike" kern="1200" baseline="0" dirty="0" smtClean="0">
                <a:solidFill>
                  <a:schemeClr val="tx1"/>
                </a:solidFill>
                <a:latin typeface="+mn-lt"/>
                <a:ea typeface="+mn-ea"/>
                <a:cs typeface="Arial" panose="020B0604020202020204" pitchFamily="34" charset="0"/>
              </a:rPr>
              <a:t> A number of features of this setting lend themselves to PSM methods. As is common in a crisis, other evaluation methods requiring randomization or a baseline (</a:t>
            </a:r>
            <a:r>
              <a:rPr lang="en-IE" sz="1200" b="0" i="0" u="none" strike="noStrike" kern="1200" baseline="0" dirty="0" err="1" smtClean="0">
                <a:solidFill>
                  <a:schemeClr val="tx1"/>
                </a:solidFill>
                <a:latin typeface="+mn-lt"/>
                <a:ea typeface="+mn-ea"/>
                <a:cs typeface="Arial" panose="020B0604020202020204" pitchFamily="34" charset="0"/>
              </a:rPr>
              <a:t>preintervention</a:t>
            </a:r>
            <a:r>
              <a:rPr lang="en-IE" sz="1200" b="0" i="0" u="none" strike="noStrike" kern="1200" baseline="0" dirty="0" smtClean="0">
                <a:solidFill>
                  <a:schemeClr val="tx1"/>
                </a:solidFill>
                <a:latin typeface="+mn-lt"/>
                <a:ea typeface="+mn-ea"/>
                <a:cs typeface="Arial" panose="020B0604020202020204" pitchFamily="34" charset="0"/>
              </a:rPr>
              <a:t>) survey were not feasible. However, it was possible to do a </a:t>
            </a:r>
            <a:r>
              <a:rPr lang="en-IE" sz="1200" b="0" i="0" u="none" strike="noStrike" kern="1200" baseline="0" dirty="0" err="1" smtClean="0">
                <a:solidFill>
                  <a:schemeClr val="tx1"/>
                </a:solidFill>
                <a:latin typeface="+mn-lt"/>
                <a:ea typeface="+mn-ea"/>
                <a:cs typeface="Arial" panose="020B0604020202020204" pitchFamily="34" charset="0"/>
              </a:rPr>
              <a:t>postintervention</a:t>
            </a:r>
            <a:r>
              <a:rPr lang="en-IE" sz="1200" b="0" i="0" u="none" strike="noStrike" kern="1200" baseline="0" dirty="0" smtClean="0">
                <a:solidFill>
                  <a:schemeClr val="tx1"/>
                </a:solidFill>
                <a:latin typeface="+mn-lt"/>
                <a:ea typeface="+mn-ea"/>
                <a:cs typeface="Arial" panose="020B0604020202020204" pitchFamily="34" charset="0"/>
              </a:rPr>
              <a:t> survey in which the same questionnaire was administered to both the participants and the nonparticipants, and in a setting in which it was plausible that both groups came from the same economic environment. The </a:t>
            </a:r>
            <a:r>
              <a:rPr lang="en-IE" sz="1200" b="0" i="0" u="none" strike="noStrike" kern="1200" baseline="0" dirty="0" err="1" smtClean="0">
                <a:solidFill>
                  <a:schemeClr val="tx1"/>
                </a:solidFill>
                <a:latin typeface="+mn-lt"/>
                <a:ea typeface="+mn-ea"/>
                <a:cs typeface="Arial" panose="020B0604020202020204" pitchFamily="34" charset="0"/>
              </a:rPr>
              <a:t>Trabajar</a:t>
            </a:r>
            <a:r>
              <a:rPr lang="en-IE" sz="1200" b="0" i="0" u="none" strike="noStrike" kern="1200" baseline="0" dirty="0" smtClean="0">
                <a:solidFill>
                  <a:schemeClr val="tx1"/>
                </a:solidFill>
                <a:latin typeface="+mn-lt"/>
                <a:ea typeface="+mn-ea"/>
                <a:cs typeface="Arial" panose="020B0604020202020204" pitchFamily="34" charset="0"/>
              </a:rPr>
              <a:t> participant could be identified in the larger survey. </a:t>
            </a:r>
          </a:p>
          <a:p>
            <a:endParaRPr lang="en-IE" sz="1200" b="0" i="0" u="none" strike="noStrike" kern="1200" baseline="0" dirty="0" smtClean="0">
              <a:solidFill>
                <a:schemeClr val="tx1"/>
              </a:solidFill>
              <a:latin typeface="+mn-lt"/>
              <a:ea typeface="+mn-ea"/>
              <a:cs typeface="Arial" panose="020B0604020202020204" pitchFamily="34" charset="0"/>
            </a:endParaRPr>
          </a:p>
          <a:p>
            <a:r>
              <a:rPr lang="en-IE" sz="1200" b="0" i="0" u="none" strike="noStrike" kern="1200" baseline="0" dirty="0" smtClean="0">
                <a:solidFill>
                  <a:schemeClr val="tx1"/>
                </a:solidFill>
                <a:latin typeface="+mn-lt"/>
                <a:ea typeface="+mn-ea"/>
                <a:cs typeface="Arial" panose="020B0604020202020204" pitchFamily="34" charset="0"/>
              </a:rPr>
              <a:t>- Propensity-score matching methods of evaluation combine a single cross-sectional survey of program participants with a comparable larger cross-sectional survey from which a comparison group is chosen </a:t>
            </a:r>
          </a:p>
          <a:p>
            <a:r>
              <a:rPr lang="en-IE" sz="1200" b="0" i="0" u="none" strike="noStrike" kern="1200" baseline="0" dirty="0" smtClean="0">
                <a:solidFill>
                  <a:schemeClr val="tx1"/>
                </a:solidFill>
                <a:latin typeface="+mn-lt"/>
                <a:ea typeface="+mn-ea"/>
                <a:cs typeface="Arial" panose="020B0604020202020204" pitchFamily="34" charset="0"/>
              </a:rPr>
              <a:t>- detailed cross-sectional data on both participants and nonparticipants, these methods can allow an assessment of </a:t>
            </a:r>
            <a:r>
              <a:rPr lang="en-IE" sz="1200" b="0" i="0" u="none" strike="noStrike" kern="1200" baseline="0" dirty="0" err="1" smtClean="0">
                <a:solidFill>
                  <a:schemeClr val="tx1"/>
                </a:solidFill>
                <a:latin typeface="+mn-lt"/>
                <a:ea typeface="+mn-ea"/>
                <a:cs typeface="Arial" panose="020B0604020202020204" pitchFamily="34" charset="0"/>
              </a:rPr>
              <a:t>behavioral</a:t>
            </a:r>
            <a:r>
              <a:rPr lang="en-IE" sz="1200" b="0" i="0" u="none" strike="noStrike" kern="1200" baseline="0" dirty="0" smtClean="0">
                <a:solidFill>
                  <a:schemeClr val="tx1"/>
                </a:solidFill>
                <a:latin typeface="+mn-lt"/>
                <a:ea typeface="+mn-ea"/>
                <a:cs typeface="Arial" panose="020B0604020202020204" pitchFamily="34" charset="0"/>
              </a:rPr>
              <a:t> responses without </a:t>
            </a:r>
            <a:r>
              <a:rPr lang="en-IE" sz="1200" b="0" i="0" u="none" strike="noStrike" kern="1200" baseline="0" dirty="0" err="1" smtClean="0">
                <a:solidFill>
                  <a:schemeClr val="tx1"/>
                </a:solidFill>
                <a:latin typeface="+mn-lt"/>
                <a:ea typeface="+mn-ea"/>
                <a:cs typeface="Arial" panose="020B0604020202020204" pitchFamily="34" charset="0"/>
              </a:rPr>
              <a:t>preintervention</a:t>
            </a:r>
            <a:r>
              <a:rPr lang="en-IE" sz="1200" b="0" i="0" u="none" strike="noStrike" kern="1200" baseline="0" dirty="0" smtClean="0">
                <a:solidFill>
                  <a:schemeClr val="tx1"/>
                </a:solidFill>
                <a:latin typeface="+mn-lt"/>
                <a:ea typeface="+mn-ea"/>
                <a:cs typeface="Arial" panose="020B0604020202020204" pitchFamily="34" charset="0"/>
              </a:rPr>
              <a:t> baseline data or randomization </a:t>
            </a:r>
          </a:p>
          <a:p>
            <a:r>
              <a:rPr lang="en-IE" sz="1200" b="0" i="0" u="none" strike="noStrike" kern="1200" baseline="0" dirty="0" smtClean="0">
                <a:solidFill>
                  <a:schemeClr val="tx1"/>
                </a:solidFill>
                <a:latin typeface="+mn-lt"/>
                <a:ea typeface="+mn-ea"/>
                <a:cs typeface="Arial" panose="020B0604020202020204" pitchFamily="34" charset="0"/>
              </a:rPr>
              <a:t>- The accuracy of this method will depend on how well one can assure that treatment and comparison groups come from the same economic environment and were given the same sur-vey instrument. The method cannot rule out the possibility of selection bias due to unobserved differences between participants and even a well-matched comparison group </a:t>
            </a:r>
            <a:endParaRPr lang="en-IE"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dirty="0"/>
          </a:p>
        </p:txBody>
      </p:sp>
    </p:spTree>
    <p:extLst>
      <p:ext uri="{BB962C8B-B14F-4D97-AF65-F5344CB8AC3E}">
        <p14:creationId xmlns:p14="http://schemas.microsoft.com/office/powerpoint/2010/main" val="4231757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18</a:t>
            </a:fld>
            <a:endParaRPr lang="en-GB" dirty="0"/>
          </a:p>
        </p:txBody>
      </p:sp>
    </p:spTree>
    <p:extLst>
      <p:ext uri="{BB962C8B-B14F-4D97-AF65-F5344CB8AC3E}">
        <p14:creationId xmlns:p14="http://schemas.microsoft.com/office/powerpoint/2010/main" val="278218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baseline="0" dirty="0" smtClean="0">
                <a:solidFill>
                  <a:schemeClr val="tx1"/>
                </a:solidFill>
                <a:latin typeface="+mn-lt"/>
                <a:ea typeface="+mn-ea"/>
                <a:cs typeface="Arial" panose="020B0604020202020204" pitchFamily="34" charset="0"/>
              </a:rPr>
              <a:t>the program aimed to promote local economic development through targeted public investments in the form of subsidized credits, earmarked budgetary grants, and “Food-for-Work” </a:t>
            </a:r>
            <a:r>
              <a:rPr lang="en-IE" sz="1200" b="0" i="0" u="none" strike="noStrike" kern="1200" baseline="0" dirty="0" err="1" smtClean="0">
                <a:solidFill>
                  <a:schemeClr val="tx1"/>
                </a:solidFill>
                <a:latin typeface="+mn-lt"/>
                <a:ea typeface="+mn-ea"/>
                <a:cs typeface="Arial" panose="020B0604020202020204" pitchFamily="34" charset="0"/>
              </a:rPr>
              <a:t>proje</a:t>
            </a:r>
            <a:endParaRPr lang="en-IE" sz="1200" b="0" i="0" u="none" strike="noStrike" kern="1200" baseline="0" dirty="0" smtClean="0">
              <a:solidFill>
                <a:schemeClr val="tx1"/>
              </a:solidFill>
              <a:latin typeface="+mn-lt"/>
              <a:ea typeface="+mn-ea"/>
              <a:cs typeface="Arial" panose="020B0604020202020204" pitchFamily="34" charset="0"/>
            </a:endParaRPr>
          </a:p>
          <a:p>
            <a:r>
              <a:rPr lang="en-IE" sz="1200" b="0" i="0" u="none" strike="noStrike" kern="1200" baseline="0" dirty="0" smtClean="0">
                <a:solidFill>
                  <a:schemeClr val="tx1"/>
                </a:solidFill>
                <a:latin typeface="+mn-lt"/>
                <a:ea typeface="+mn-ea"/>
                <a:cs typeface="Arial" panose="020B0604020202020204" pitchFamily="34" charset="0"/>
              </a:rPr>
              <a:t>In a bid to lift majority of the remaining 80 million poor from poverty by 2000, the program covered 592 counties, or 28% of all county-level administrative units in China.</a:t>
            </a:r>
          </a:p>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19</a:t>
            </a:fld>
            <a:endParaRPr lang="en-GB" dirty="0"/>
          </a:p>
        </p:txBody>
      </p:sp>
    </p:spTree>
    <p:extLst>
      <p:ext uri="{BB962C8B-B14F-4D97-AF65-F5344CB8AC3E}">
        <p14:creationId xmlns:p14="http://schemas.microsoft.com/office/powerpoint/2010/main" val="155496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20</a:t>
            </a:fld>
            <a:endParaRPr lang="en-GB" dirty="0"/>
          </a:p>
        </p:txBody>
      </p:sp>
    </p:spTree>
    <p:extLst>
      <p:ext uri="{BB962C8B-B14F-4D97-AF65-F5344CB8AC3E}">
        <p14:creationId xmlns:p14="http://schemas.microsoft.com/office/powerpoint/2010/main" val="369966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21</a:t>
            </a:fld>
            <a:endParaRPr lang="en-GB" dirty="0"/>
          </a:p>
        </p:txBody>
      </p:sp>
    </p:spTree>
    <p:extLst>
      <p:ext uri="{BB962C8B-B14F-4D97-AF65-F5344CB8AC3E}">
        <p14:creationId xmlns:p14="http://schemas.microsoft.com/office/powerpoint/2010/main" val="251156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336439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22</a:t>
            </a:fld>
            <a:endParaRPr lang="en-GB" dirty="0"/>
          </a:p>
        </p:txBody>
      </p:sp>
    </p:spTree>
    <p:extLst>
      <p:ext uri="{BB962C8B-B14F-4D97-AF65-F5344CB8AC3E}">
        <p14:creationId xmlns:p14="http://schemas.microsoft.com/office/powerpoint/2010/main" val="245839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23</a:t>
            </a:fld>
            <a:endParaRPr lang="en-GB" dirty="0"/>
          </a:p>
        </p:txBody>
      </p:sp>
    </p:spTree>
    <p:extLst>
      <p:ext uri="{BB962C8B-B14F-4D97-AF65-F5344CB8AC3E}">
        <p14:creationId xmlns:p14="http://schemas.microsoft.com/office/powerpoint/2010/main" val="388041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24</a:t>
            </a:fld>
            <a:endParaRPr lang="en-GB" dirty="0"/>
          </a:p>
        </p:txBody>
      </p:sp>
    </p:spTree>
    <p:extLst>
      <p:ext uri="{BB962C8B-B14F-4D97-AF65-F5344CB8AC3E}">
        <p14:creationId xmlns:p14="http://schemas.microsoft.com/office/powerpoint/2010/main" val="338151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(all of the research papers and journal articles) </a:t>
            </a:r>
          </a:p>
          <a:p>
            <a:r>
              <a:rPr lang="en-US" sz="1200" b="0" dirty="0" smtClean="0"/>
              <a:t>(or worse, they will fund research that proves they are right – policy based evidence making.</a:t>
            </a:r>
            <a:endParaRPr lang="en-IE" sz="1200" b="0" dirty="0" smtClean="0"/>
          </a:p>
          <a:p>
            <a:r>
              <a:rPr lang="en-US" sz="1200" b="0" dirty="0" smtClean="0"/>
              <a:t>Drawing policy conclusions from bad research is bad, drawing policy conclusions from one study is also bad)</a:t>
            </a:r>
            <a:endParaRPr lang="en-IE" sz="1200" b="0" dirty="0" smtClean="0"/>
          </a:p>
          <a:p>
            <a:r>
              <a:rPr lang="en-US" sz="1200" dirty="0" smtClean="0"/>
              <a:t> </a:t>
            </a:r>
            <a:endParaRPr lang="en-I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dirty="0" smtClean="0"/>
          </a:p>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25</a:t>
            </a:fld>
            <a:endParaRPr lang="en-GB" dirty="0"/>
          </a:p>
        </p:txBody>
      </p:sp>
    </p:spTree>
    <p:extLst>
      <p:ext uri="{BB962C8B-B14F-4D97-AF65-F5344CB8AC3E}">
        <p14:creationId xmlns:p14="http://schemas.microsoft.com/office/powerpoint/2010/main" val="569273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dirty="0" smtClean="0"/>
          </a:p>
          <a:p>
            <a:endParaRPr lang="en-IE" sz="1200" b="0"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405746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202454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205600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97953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309085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114642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93006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2225756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0132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28674" y="3819975"/>
            <a:ext cx="7500939" cy="554850"/>
          </a:xfrm>
        </p:spPr>
        <p:txBody>
          <a:bodyPr/>
          <a:lstStyle>
            <a:lvl1pPr algn="l">
              <a:defRPr>
                <a:solidFill>
                  <a:schemeClr val="accent2"/>
                </a:solidFill>
              </a:defRPr>
            </a:lvl1pPr>
          </a:lstStyle>
          <a:p>
            <a:r>
              <a:rPr lang="en-US" smtClean="0"/>
              <a:t>Click to edit Master title style</a:t>
            </a:r>
            <a:endParaRPr lang="en-GB"/>
          </a:p>
        </p:txBody>
      </p:sp>
      <p:sp>
        <p:nvSpPr>
          <p:cNvPr id="3" name="Subtitle 2"/>
          <p:cNvSpPr>
            <a:spLocks noGrp="1"/>
          </p:cNvSpPr>
          <p:nvPr>
            <p:ph type="subTitle" idx="1"/>
          </p:nvPr>
        </p:nvSpPr>
        <p:spPr>
          <a:xfrm>
            <a:off x="828675" y="4394175"/>
            <a:ext cx="7500938" cy="361800"/>
          </a:xfrm>
        </p:spPr>
        <p:txBody>
          <a:bodyPr/>
          <a:lstStyle>
            <a:lvl1pPr marL="0" indent="0" algn="l">
              <a:buNone/>
              <a:defRPr sz="14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1" name="Text Placeholder 10"/>
          <p:cNvSpPr>
            <a:spLocks noGrp="1"/>
          </p:cNvSpPr>
          <p:nvPr>
            <p:ph type="body" sz="quarter" idx="10"/>
          </p:nvPr>
        </p:nvSpPr>
        <p:spPr>
          <a:xfrm>
            <a:off x="828675" y="5386500"/>
            <a:ext cx="4679325" cy="979374"/>
          </a:xfrm>
        </p:spPr>
        <p:txBody>
          <a:bodyPr/>
          <a:lstStyle>
            <a:lvl1pPr>
              <a:spcBef>
                <a:spcPts val="0"/>
              </a:spcBef>
              <a:defRPr sz="1400">
                <a:solidFill>
                  <a:schemeClr val="accent2"/>
                </a:solidFill>
              </a:defRPr>
            </a:lvl1pPr>
            <a:lvl2pPr marL="0" indent="0">
              <a:spcBef>
                <a:spcPts val="0"/>
              </a:spcBef>
              <a:buNone/>
              <a:defRPr sz="1400">
                <a:solidFill>
                  <a:schemeClr val="accent2"/>
                </a:solidFill>
              </a:defRPr>
            </a:lvl2pPr>
            <a:lvl3pPr marL="0" indent="0">
              <a:spcBef>
                <a:spcPts val="567"/>
              </a:spcBef>
              <a:buNone/>
              <a:defRPr sz="1400">
                <a:solidFill>
                  <a:schemeClr val="accent2"/>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Rectangle 14"/>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828675" y="1881075"/>
            <a:ext cx="7500938" cy="404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5"/>
          <p:cNvSpPr>
            <a:spLocks noGrp="1"/>
          </p:cNvSpPr>
          <p:nvPr>
            <p:ph type="body" sz="quarter" idx="11"/>
          </p:nvPr>
        </p:nvSpPr>
        <p:spPr>
          <a:xfrm>
            <a:off x="828675" y="914400"/>
            <a:ext cx="7500938" cy="276225"/>
          </a:xfrm>
        </p:spPr>
        <p:txBody>
          <a:bodyPr/>
          <a:lstStyle>
            <a:lvl1pPr>
              <a:defRPr sz="1400" b="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943100"/>
            <a:ext cx="4204800" cy="4343400"/>
          </a:xfrm>
          <a:solidFill>
            <a:schemeClr val="accent4"/>
          </a:solidFill>
        </p:spPr>
        <p:txBody>
          <a:bodyPr tIns="0" anchor="ctr" anchorCtr="0"/>
          <a:lstStyle>
            <a:lvl1pPr algn="ctr">
              <a:defRPr sz="1600" b="0">
                <a:solidFill>
                  <a:schemeClr val="accent3"/>
                </a:solidFill>
              </a:defRPr>
            </a:lvl1pPr>
          </a:lstStyle>
          <a:p>
            <a:r>
              <a:rPr lang="en-GB" dirty="0" smtClean="0"/>
              <a:t>IMAGE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828675" y="1905000"/>
            <a:ext cx="3819525"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chemeClr val="accent2"/>
                </a:solidFill>
              </a:defRPr>
            </a:lvl1pPr>
          </a:lstStyle>
          <a:p>
            <a:pPr lvl="0"/>
            <a:r>
              <a:rPr lang="en-US" smtClean="0"/>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smtClean="0"/>
              <a:t>Trinity College Dublin, </a:t>
            </a:r>
            <a:r>
              <a:rPr lang="en-GB" sz="1000" dirty="0" smtClean="0"/>
              <a:t>The University of Dublin</a:t>
            </a:r>
            <a:endParaRPr lang="en-GB" sz="1000" dirty="0"/>
          </a:p>
        </p:txBody>
      </p:sp>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5835"/>
            <a:ext cx="9144000" cy="4850665"/>
          </a:xfrm>
          <a:solidFill>
            <a:schemeClr val="accent4"/>
          </a:solidFill>
        </p:spPr>
        <p:txBody>
          <a:bodyPr tIns="0" anchor="ctr" anchorCtr="0"/>
          <a:lstStyle>
            <a:lvl1pPr algn="ctr">
              <a:defRPr sz="1600" b="0">
                <a:solidFill>
                  <a:schemeClr val="accent3"/>
                </a:solidFill>
              </a:defRPr>
            </a:lvl1pPr>
          </a:lstStyle>
          <a:p>
            <a:r>
              <a:rPr lang="en-GB" dirty="0" smtClean="0"/>
              <a:t>IMAGE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5"/>
          <p:cNvSpPr>
            <a:spLocks noGrp="1"/>
          </p:cNvSpPr>
          <p:nvPr>
            <p:ph type="body" sz="quarter" idx="11"/>
          </p:nvPr>
        </p:nvSpPr>
        <p:spPr>
          <a:xfrm>
            <a:off x="828675" y="914400"/>
            <a:ext cx="7500938" cy="276225"/>
          </a:xfrm>
        </p:spPr>
        <p:txBody>
          <a:bodyPr/>
          <a:lstStyle>
            <a:lvl1pPr>
              <a:defRPr sz="1400" b="0">
                <a:solidFill>
                  <a:schemeClr val="accent2"/>
                </a:solidFill>
              </a:defRPr>
            </a:lvl1pPr>
          </a:lstStyle>
          <a:p>
            <a:pPr lvl="0"/>
            <a:r>
              <a:rPr lang="en-US" smtClean="0"/>
              <a:t>Click to edit Master text styles</a:t>
            </a:r>
          </a:p>
        </p:txBody>
      </p:sp>
      <p:sp>
        <p:nvSpPr>
          <p:cNvPr id="8" name="Rectangle 7"/>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smtClean="0"/>
              <a:t>Trinity College Dublin, </a:t>
            </a:r>
            <a:r>
              <a:rPr lang="en-GB" sz="1000" dirty="0" smtClean="0"/>
              <a:t>The University of Dublin</a:t>
            </a:r>
            <a:endParaRPr lang="en-GB" sz="1000" dirty="0"/>
          </a:p>
        </p:txBody>
      </p:sp>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828674" y="3715200"/>
            <a:ext cx="7500939" cy="554850"/>
          </a:xfrm>
        </p:spPr>
        <p:txBody>
          <a:bodyPr/>
          <a:lstStyle>
            <a:lvl1pPr algn="l">
              <a:defRPr sz="4200">
                <a:solidFill>
                  <a:schemeClr val="accent2"/>
                </a:solidFill>
              </a:defRPr>
            </a:lvl1pPr>
          </a:lstStyle>
          <a:p>
            <a:r>
              <a:rPr lang="en-US" smtClean="0"/>
              <a:t>Click to edit Master title style</a:t>
            </a:r>
            <a:endParaRPr lang="en-GB"/>
          </a:p>
        </p:txBody>
      </p:sp>
      <p:sp>
        <p:nvSpPr>
          <p:cNvPr id="7" name="Rectangle 6"/>
          <p:cNvSpPr/>
          <p:nvPr userDrawn="1"/>
        </p:nvSpPr>
        <p:spPr>
          <a:xfrm>
            <a:off x="0" y="0"/>
            <a:ext cx="9144000" cy="30132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9" name="Rectangle 8"/>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4" y="360000"/>
            <a:ext cx="7500939" cy="561600"/>
          </a:xfrm>
          <a:prstGeom prst="rect">
            <a:avLst/>
          </a:prstGeom>
        </p:spPr>
        <p:txBody>
          <a:bodyPr vert="horz" lIns="0" tIns="0" rIns="0" bIns="0" rtlCol="0" anchor="b"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userDrawn="1"/>
        </p:nvSpPr>
        <p:spPr>
          <a:xfrm>
            <a:off x="0" y="6498000"/>
            <a:ext cx="9144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smtClean="0"/>
              <a:t>Trinity College Dublin, </a:t>
            </a:r>
            <a:r>
              <a:rPr lang="en-GB" sz="1000" dirty="0" smtClean="0"/>
              <a:t>The University of Dublin</a:t>
            </a:r>
            <a:endParaRPr lang="en-GB" sz="1000" dirty="0"/>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Lst>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ce.ie/tidi" TargetMode="External"/><Relationship Id="rId2" Type="http://schemas.openxmlformats.org/officeDocument/2006/relationships/hyperlink" Target="mailto:cnewman@tcd.ie"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www.tcd.ie/economics/ti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rolnewman.ie/" TargetMode="External"/><Relationship Id="rId7" Type="http://schemas.openxmlformats.org/officeDocument/2006/relationships/image" Target="../media/image3.jpeg"/><Relationship Id="rId2" Type="http://schemas.openxmlformats.org/officeDocument/2006/relationships/hyperlink" Target="mailto:cnewman@tcd.ie"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mailto:@Carol_Newman"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5" y="3964770"/>
            <a:ext cx="7500939" cy="779757"/>
          </a:xfrm>
        </p:spPr>
        <p:txBody>
          <a:bodyPr/>
          <a:lstStyle/>
          <a:p>
            <a:pPr algn="ctr"/>
            <a:r>
              <a:rPr lang="en-IE" b="1" dirty="0" smtClean="0"/>
              <a:t>Research for Results</a:t>
            </a:r>
            <a:br>
              <a:rPr lang="en-IE" b="1" dirty="0" smtClean="0"/>
            </a:br>
            <a:r>
              <a:rPr lang="en-IE" sz="3200" dirty="0" smtClean="0"/>
              <a:t>Introduction: Choosing the right methodology</a:t>
            </a:r>
            <a:endParaRPr lang="en-GB" sz="3200" dirty="0"/>
          </a:p>
        </p:txBody>
      </p:sp>
      <p:sp>
        <p:nvSpPr>
          <p:cNvPr id="6" name="Text Placeholder 5"/>
          <p:cNvSpPr>
            <a:spLocks noGrp="1"/>
          </p:cNvSpPr>
          <p:nvPr>
            <p:ph type="body" sz="quarter" idx="10"/>
          </p:nvPr>
        </p:nvSpPr>
        <p:spPr>
          <a:xfrm>
            <a:off x="828675" y="5141173"/>
            <a:ext cx="7664694" cy="618646"/>
          </a:xfrm>
        </p:spPr>
        <p:txBody>
          <a:bodyPr/>
          <a:lstStyle/>
          <a:p>
            <a:pPr lvl="2"/>
            <a:r>
              <a:rPr lang="en-GB" sz="1600" dirty="0" smtClean="0"/>
              <a:t>Carol Newman</a:t>
            </a:r>
          </a:p>
          <a:p>
            <a:pPr lvl="2"/>
            <a:r>
              <a:rPr lang="en-GB" sz="1600" dirty="0" smtClean="0"/>
              <a:t>Associate Professor, Department of Economics, Trinity College Dublin (</a:t>
            </a:r>
            <a:r>
              <a:rPr lang="en-GB" sz="1600" dirty="0" smtClean="0">
                <a:hlinkClick r:id="rId2"/>
              </a:rPr>
              <a:t>cnewman@tcd.ie</a:t>
            </a:r>
            <a:r>
              <a:rPr lang="en-GB" sz="1600" dirty="0" smtClean="0"/>
              <a:t>) </a:t>
            </a:r>
          </a:p>
          <a:p>
            <a:pPr lvl="2"/>
            <a:r>
              <a:rPr lang="en-GB" sz="1600" dirty="0" smtClean="0"/>
              <a:t>Trinity International Development Initiative (</a:t>
            </a:r>
            <a:r>
              <a:rPr lang="en-GB" sz="1600" dirty="0" smtClean="0">
                <a:hlinkClick r:id="rId3"/>
              </a:rPr>
              <a:t>www.tce.ie/tidi</a:t>
            </a:r>
            <a:r>
              <a:rPr lang="en-GB" sz="1600" dirty="0" smtClean="0"/>
              <a:t>) </a:t>
            </a:r>
          </a:p>
          <a:p>
            <a:pPr lvl="2"/>
            <a:r>
              <a:rPr lang="en-GB" sz="1600" dirty="0"/>
              <a:t>Trinity Impact Evaluation Unit (</a:t>
            </a:r>
            <a:r>
              <a:rPr lang="en-GB" sz="1600" dirty="0">
                <a:hlinkClick r:id="rId4"/>
              </a:rPr>
              <a:t>www.tcd.ie/economics/time</a:t>
            </a:r>
            <a:r>
              <a:rPr lang="en-GB" sz="1600" dirty="0"/>
              <a:t>)</a:t>
            </a:r>
          </a:p>
          <a:p>
            <a:pPr lvl="2"/>
            <a:endParaRPr lang="en-GB"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301" y="443849"/>
            <a:ext cx="1190625" cy="1028700"/>
          </a:xfrm>
          <a:prstGeom prst="rect">
            <a:avLst/>
          </a:prstGeom>
        </p:spPr>
      </p:pic>
      <p:pic>
        <p:nvPicPr>
          <p:cNvPr id="5" name="Picture 4" descr="New TIDI Logo (smaller).jpg"/>
          <p:cNvPicPr/>
          <p:nvPr/>
        </p:nvPicPr>
        <p:blipFill>
          <a:blip r:embed="rId6" cstate="print"/>
          <a:srcRect/>
          <a:stretch>
            <a:fillRect/>
          </a:stretch>
        </p:blipFill>
        <p:spPr bwMode="auto">
          <a:xfrm>
            <a:off x="6172561" y="443849"/>
            <a:ext cx="1332420" cy="1028700"/>
          </a:xfrm>
          <a:prstGeom prst="rect">
            <a:avLst/>
          </a:prstGeom>
          <a:noFill/>
          <a:ln w="9525">
            <a:noFill/>
            <a:miter lim="800000"/>
            <a:headEnd/>
            <a:tailEnd/>
          </a:ln>
        </p:spPr>
      </p:pic>
    </p:spTree>
    <p:extLst>
      <p:ext uri="{BB962C8B-B14F-4D97-AF65-F5344CB8AC3E}">
        <p14:creationId xmlns:p14="http://schemas.microsoft.com/office/powerpoint/2010/main" val="177279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401142"/>
            <a:ext cx="7500939" cy="561600"/>
          </a:xfrm>
        </p:spPr>
        <p:txBody>
          <a:bodyPr/>
          <a:lstStyle/>
          <a:p>
            <a:r>
              <a:rPr lang="en-GB" sz="2400" b="1" dirty="0" smtClean="0"/>
              <a:t>Economic arguments FOR subsidizing bed nets</a:t>
            </a:r>
            <a:endParaRPr lang="en-GB" sz="2400" b="1" dirty="0"/>
          </a:p>
        </p:txBody>
      </p:sp>
      <p:sp>
        <p:nvSpPr>
          <p:cNvPr id="3" name="Text Placeholder 2"/>
          <p:cNvSpPr>
            <a:spLocks noGrp="1"/>
          </p:cNvSpPr>
          <p:nvPr>
            <p:ph type="body" sz="quarter" idx="10"/>
          </p:nvPr>
        </p:nvSpPr>
        <p:spPr>
          <a:xfrm>
            <a:off x="4865837" y="1604513"/>
            <a:ext cx="3639808" cy="4420268"/>
          </a:xfrm>
        </p:spPr>
        <p:txBody>
          <a:bodyPr/>
          <a:lstStyle/>
          <a:p>
            <a:pPr marL="342900" lvl="0" indent="-342900">
              <a:buAutoNum type="arabicPeriod"/>
            </a:pPr>
            <a:r>
              <a:rPr lang="en-IE" sz="1800" dirty="0" smtClean="0"/>
              <a:t>Externality</a:t>
            </a:r>
            <a:r>
              <a:rPr lang="en-IE" sz="1800" b="0" dirty="0" smtClean="0"/>
              <a:t> associated with bed nets (others are less likely to get malaria if I sleep under a bed net). This implies that </a:t>
            </a:r>
            <a:r>
              <a:rPr lang="en-IE" sz="1800" dirty="0" smtClean="0"/>
              <a:t>private incentives </a:t>
            </a:r>
            <a:r>
              <a:rPr lang="en-IE" sz="1800" b="0" dirty="0" smtClean="0"/>
              <a:t>are not aligned with social benefits and a subsidy should be used.</a:t>
            </a:r>
          </a:p>
          <a:p>
            <a:pPr marL="342900" lvl="0" indent="-342900">
              <a:buAutoNum type="arabicPeriod"/>
            </a:pPr>
            <a:endParaRPr lang="en-IE" sz="1800" b="0" dirty="0" smtClean="0"/>
          </a:p>
          <a:p>
            <a:pPr marL="342900" lvl="0" indent="-342900">
              <a:buAutoNum type="arabicPeriod"/>
            </a:pPr>
            <a:r>
              <a:rPr lang="en-IE" sz="1800" dirty="0" smtClean="0"/>
              <a:t>Information failures </a:t>
            </a:r>
            <a:r>
              <a:rPr lang="en-IE" sz="1800" b="0" dirty="0" smtClean="0"/>
              <a:t>may mean that families do not understand the benefits of using the bed nets until they actually have one. Providing them for free might kick-start them into buying/using more bed nets</a:t>
            </a:r>
            <a:endParaRPr lang="en-IE" sz="1800" b="0" dirty="0"/>
          </a:p>
        </p:txBody>
      </p:sp>
      <p:pic>
        <p:nvPicPr>
          <p:cNvPr id="8" name="Picture 7"/>
          <p:cNvPicPr>
            <a:picLocks noChangeAspect="1"/>
          </p:cNvPicPr>
          <p:nvPr/>
        </p:nvPicPr>
        <p:blipFill>
          <a:blip r:embed="rId3"/>
          <a:stretch>
            <a:fillRect/>
          </a:stretch>
        </p:blipFill>
        <p:spPr>
          <a:xfrm>
            <a:off x="828675" y="1225624"/>
            <a:ext cx="3315144" cy="4588580"/>
          </a:xfrm>
          <a:prstGeom prst="rect">
            <a:avLst/>
          </a:prstGeom>
        </p:spPr>
      </p:pic>
    </p:spTree>
    <p:extLst>
      <p:ext uri="{BB962C8B-B14F-4D97-AF65-F5344CB8AC3E}">
        <p14:creationId xmlns:p14="http://schemas.microsoft.com/office/powerpoint/2010/main" val="315087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401142"/>
            <a:ext cx="7500939" cy="561600"/>
          </a:xfrm>
        </p:spPr>
        <p:txBody>
          <a:bodyPr/>
          <a:lstStyle/>
          <a:p>
            <a:r>
              <a:rPr lang="en-GB" sz="2400" b="1" dirty="0" smtClean="0"/>
              <a:t>Economic arguments AGAINST subsidizing bed nets</a:t>
            </a:r>
            <a:endParaRPr lang="en-GB" sz="2400" b="1" dirty="0"/>
          </a:p>
        </p:txBody>
      </p:sp>
      <p:sp>
        <p:nvSpPr>
          <p:cNvPr id="3" name="Text Placeholder 2"/>
          <p:cNvSpPr>
            <a:spLocks noGrp="1"/>
          </p:cNvSpPr>
          <p:nvPr>
            <p:ph type="body" sz="quarter" idx="10"/>
          </p:nvPr>
        </p:nvSpPr>
        <p:spPr>
          <a:xfrm>
            <a:off x="702672" y="1846726"/>
            <a:ext cx="3876472" cy="3277365"/>
          </a:xfrm>
        </p:spPr>
        <p:txBody>
          <a:bodyPr/>
          <a:lstStyle/>
          <a:p>
            <a:pPr marL="342900" lvl="0" indent="-342900">
              <a:buAutoNum type="arabicPeriod"/>
            </a:pPr>
            <a:r>
              <a:rPr lang="en-IE" sz="1800" dirty="0" smtClean="0"/>
              <a:t>Psychological sunk cost </a:t>
            </a:r>
            <a:r>
              <a:rPr lang="en-IE" sz="1800" b="0" dirty="0" smtClean="0"/>
              <a:t>– how much you pay gives you a sense of the value of the good</a:t>
            </a:r>
          </a:p>
          <a:p>
            <a:pPr marL="342900" lvl="0" indent="-342900">
              <a:buAutoNum type="arabicPeriod"/>
            </a:pPr>
            <a:r>
              <a:rPr lang="en-IE" sz="1800" dirty="0" smtClean="0"/>
              <a:t>Selection effect </a:t>
            </a:r>
            <a:r>
              <a:rPr lang="en-IE" sz="1800" b="0" dirty="0" smtClean="0"/>
              <a:t>– wasteful if you give the nets to families who will not use them</a:t>
            </a:r>
          </a:p>
          <a:p>
            <a:pPr marL="342900" lvl="0" indent="-342900">
              <a:buAutoNum type="arabicPeriod"/>
            </a:pPr>
            <a:r>
              <a:rPr lang="en-IE" sz="1800" dirty="0" smtClean="0"/>
              <a:t>Entitlement effects </a:t>
            </a:r>
            <a:r>
              <a:rPr lang="en-IE" sz="1800" b="0" dirty="0" smtClean="0"/>
              <a:t>– if you give things away for free people expect to get them for free in the future</a:t>
            </a:r>
            <a:endParaRPr lang="en-IE" sz="1800" b="0" dirty="0"/>
          </a:p>
        </p:txBody>
      </p:sp>
      <p:pic>
        <p:nvPicPr>
          <p:cNvPr id="4" name="Picture 3"/>
          <p:cNvPicPr>
            <a:picLocks noChangeAspect="1"/>
          </p:cNvPicPr>
          <p:nvPr/>
        </p:nvPicPr>
        <p:blipFill>
          <a:blip r:embed="rId3"/>
          <a:stretch>
            <a:fillRect/>
          </a:stretch>
        </p:blipFill>
        <p:spPr>
          <a:xfrm>
            <a:off x="4825268" y="1956487"/>
            <a:ext cx="4092084" cy="3057841"/>
          </a:xfrm>
          <a:prstGeom prst="rect">
            <a:avLst/>
          </a:prstGeom>
        </p:spPr>
      </p:pic>
    </p:spTree>
    <p:extLst>
      <p:ext uri="{BB962C8B-B14F-4D97-AF65-F5344CB8AC3E}">
        <p14:creationId xmlns:p14="http://schemas.microsoft.com/office/powerpoint/2010/main" val="3377916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401142"/>
            <a:ext cx="7500939" cy="561600"/>
          </a:xfrm>
        </p:spPr>
        <p:txBody>
          <a:bodyPr/>
          <a:lstStyle/>
          <a:p>
            <a:r>
              <a:rPr lang="en-GB" sz="2400" b="1" dirty="0" smtClean="0"/>
              <a:t>Should bed nets be distributed for free?</a:t>
            </a:r>
            <a:endParaRPr lang="en-GB" sz="2400" b="1" dirty="0"/>
          </a:p>
        </p:txBody>
      </p:sp>
      <p:sp>
        <p:nvSpPr>
          <p:cNvPr id="3" name="Text Placeholder 2"/>
          <p:cNvSpPr>
            <a:spLocks noGrp="1"/>
          </p:cNvSpPr>
          <p:nvPr>
            <p:ph type="body" sz="quarter" idx="10"/>
          </p:nvPr>
        </p:nvSpPr>
        <p:spPr>
          <a:xfrm>
            <a:off x="828675" y="1500995"/>
            <a:ext cx="3639808" cy="4489279"/>
          </a:xfrm>
        </p:spPr>
        <p:txBody>
          <a:bodyPr/>
          <a:lstStyle/>
          <a:p>
            <a:pPr lvl="0"/>
            <a:r>
              <a:rPr lang="en-IE" sz="1800" b="0" dirty="0" smtClean="0"/>
              <a:t>To understand this we need to answer three questions:</a:t>
            </a:r>
          </a:p>
          <a:p>
            <a:pPr marL="342900" lvl="0" indent="-342900">
              <a:buAutoNum type="arabicPeriod"/>
            </a:pPr>
            <a:r>
              <a:rPr lang="en-IE" sz="1800" b="0" dirty="0" smtClean="0"/>
              <a:t>If people have to pay full price for a bed net will they prefer to go without?</a:t>
            </a:r>
          </a:p>
          <a:p>
            <a:pPr marL="342900" lvl="0" indent="-342900">
              <a:buAutoNum type="arabicPeriod"/>
            </a:pPr>
            <a:r>
              <a:rPr lang="en-IE" sz="1800" b="0" dirty="0" smtClean="0"/>
              <a:t>If bed nets are given for free will people use them or will they be wasted?</a:t>
            </a:r>
          </a:p>
          <a:p>
            <a:pPr marL="342900" lvl="0" indent="-342900">
              <a:buAutoNum type="arabicPeriod"/>
            </a:pPr>
            <a:r>
              <a:rPr lang="en-IE" sz="1800" b="0" dirty="0" smtClean="0"/>
              <a:t>If they are given a bed net for free will they be willing to pay for one in the future or will they expect to get it for free in the future?</a:t>
            </a:r>
            <a:endParaRPr lang="en-IE" sz="1800" b="0" dirty="0"/>
          </a:p>
        </p:txBody>
      </p:sp>
      <p:pic>
        <p:nvPicPr>
          <p:cNvPr id="4" name="Picture 3"/>
          <p:cNvPicPr>
            <a:picLocks noChangeAspect="1"/>
          </p:cNvPicPr>
          <p:nvPr/>
        </p:nvPicPr>
        <p:blipFill>
          <a:blip r:embed="rId3"/>
          <a:stretch>
            <a:fillRect/>
          </a:stretch>
        </p:blipFill>
        <p:spPr>
          <a:xfrm>
            <a:off x="4715779" y="1828799"/>
            <a:ext cx="4002551" cy="3001994"/>
          </a:xfrm>
          <a:prstGeom prst="rect">
            <a:avLst/>
          </a:prstGeom>
        </p:spPr>
      </p:pic>
    </p:spTree>
    <p:extLst>
      <p:ext uri="{BB962C8B-B14F-4D97-AF65-F5344CB8AC3E}">
        <p14:creationId xmlns:p14="http://schemas.microsoft.com/office/powerpoint/2010/main" val="506643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0"/>
            <a:ext cx="7500939" cy="561600"/>
          </a:xfrm>
        </p:spPr>
        <p:txBody>
          <a:bodyPr/>
          <a:lstStyle/>
          <a:p>
            <a:r>
              <a:rPr lang="en-GB" sz="2400" b="1" dirty="0" smtClean="0"/>
              <a:t>Results of an experiment by </a:t>
            </a:r>
            <a:r>
              <a:rPr lang="en-GB" sz="2400" b="1" dirty="0" err="1" smtClean="0"/>
              <a:t>Pascaline</a:t>
            </a:r>
            <a:r>
              <a:rPr lang="en-GB" sz="2400" b="1" dirty="0" smtClean="0"/>
              <a:t> </a:t>
            </a:r>
            <a:r>
              <a:rPr lang="en-GB" sz="2400" b="1" dirty="0" err="1" smtClean="0"/>
              <a:t>Dupas</a:t>
            </a:r>
            <a:r>
              <a:rPr lang="en-GB" sz="2400" b="1" dirty="0" smtClean="0"/>
              <a:t> in Uganda</a:t>
            </a:r>
            <a:endParaRPr lang="en-GB" sz="2400" b="1" dirty="0"/>
          </a:p>
        </p:txBody>
      </p:sp>
      <p:pic>
        <p:nvPicPr>
          <p:cNvPr id="6" name="Picture 5"/>
          <p:cNvPicPr>
            <a:picLocks noChangeAspect="1"/>
          </p:cNvPicPr>
          <p:nvPr/>
        </p:nvPicPr>
        <p:blipFill>
          <a:blip r:embed="rId3"/>
          <a:stretch>
            <a:fillRect/>
          </a:stretch>
        </p:blipFill>
        <p:spPr>
          <a:xfrm>
            <a:off x="828675" y="810883"/>
            <a:ext cx="3663396" cy="2709323"/>
          </a:xfrm>
          <a:prstGeom prst="rect">
            <a:avLst/>
          </a:prstGeom>
        </p:spPr>
      </p:pic>
      <p:pic>
        <p:nvPicPr>
          <p:cNvPr id="7" name="Picture 6"/>
          <p:cNvPicPr>
            <a:picLocks noChangeAspect="1"/>
          </p:cNvPicPr>
          <p:nvPr/>
        </p:nvPicPr>
        <p:blipFill>
          <a:blip r:embed="rId4"/>
          <a:stretch>
            <a:fillRect/>
          </a:stretch>
        </p:blipFill>
        <p:spPr>
          <a:xfrm>
            <a:off x="4795030" y="810883"/>
            <a:ext cx="3649044" cy="2709323"/>
          </a:xfrm>
          <a:prstGeom prst="rect">
            <a:avLst/>
          </a:prstGeom>
        </p:spPr>
      </p:pic>
      <p:pic>
        <p:nvPicPr>
          <p:cNvPr id="8" name="Picture 7"/>
          <p:cNvPicPr>
            <a:picLocks noChangeAspect="1"/>
          </p:cNvPicPr>
          <p:nvPr/>
        </p:nvPicPr>
        <p:blipFill>
          <a:blip r:embed="rId5"/>
          <a:stretch>
            <a:fillRect/>
          </a:stretch>
        </p:blipFill>
        <p:spPr>
          <a:xfrm>
            <a:off x="828675" y="3647446"/>
            <a:ext cx="3663396" cy="2660396"/>
          </a:xfrm>
          <a:prstGeom prst="rect">
            <a:avLst/>
          </a:prstGeom>
        </p:spPr>
      </p:pic>
      <p:pic>
        <p:nvPicPr>
          <p:cNvPr id="9" name="Picture 8"/>
          <p:cNvPicPr>
            <a:picLocks noChangeAspect="1"/>
          </p:cNvPicPr>
          <p:nvPr/>
        </p:nvPicPr>
        <p:blipFill>
          <a:blip r:embed="rId6"/>
          <a:stretch>
            <a:fillRect/>
          </a:stretch>
        </p:blipFill>
        <p:spPr>
          <a:xfrm>
            <a:off x="4795030" y="3647446"/>
            <a:ext cx="3706568" cy="2664289"/>
          </a:xfrm>
          <a:prstGeom prst="rect">
            <a:avLst/>
          </a:prstGeom>
        </p:spPr>
      </p:pic>
      <p:sp>
        <p:nvSpPr>
          <p:cNvPr id="10" name="Title 1"/>
          <p:cNvSpPr txBox="1">
            <a:spLocks/>
          </p:cNvSpPr>
          <p:nvPr/>
        </p:nvSpPr>
        <p:spPr>
          <a:xfrm>
            <a:off x="965172" y="1205285"/>
            <a:ext cx="7659716" cy="1986741"/>
          </a:xfrm>
          <a:prstGeom prst="rect">
            <a:avLst/>
          </a:prstGeom>
          <a:solidFill>
            <a:schemeClr val="bg1"/>
          </a:solidFill>
        </p:spPr>
        <p:txBody>
          <a:bodyPr vert="horz" lIns="0" tIns="0" rIns="0" bIns="0" rtlCol="0" anchor="b"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r>
              <a:rPr lang="en-GB" sz="3200" b="1" dirty="0" smtClean="0">
                <a:solidFill>
                  <a:schemeClr val="tx1"/>
                </a:solidFill>
              </a:rPr>
              <a:t>Should bed nets be distributed for free?</a:t>
            </a:r>
          </a:p>
          <a:p>
            <a:endParaRPr lang="en-GB" sz="3200" b="1" dirty="0">
              <a:solidFill>
                <a:schemeClr val="tx1"/>
              </a:solidFill>
            </a:endParaRPr>
          </a:p>
          <a:p>
            <a:endParaRPr lang="en-GB" sz="3200" dirty="0">
              <a:solidFill>
                <a:schemeClr val="tx1"/>
              </a:solidFill>
            </a:endParaRPr>
          </a:p>
        </p:txBody>
      </p:sp>
      <p:sp>
        <p:nvSpPr>
          <p:cNvPr id="11" name="Title 1"/>
          <p:cNvSpPr txBox="1">
            <a:spLocks/>
          </p:cNvSpPr>
          <p:nvPr/>
        </p:nvSpPr>
        <p:spPr>
          <a:xfrm>
            <a:off x="841882" y="3975626"/>
            <a:ext cx="7659716" cy="1659058"/>
          </a:xfrm>
          <a:prstGeom prst="rect">
            <a:avLst/>
          </a:prstGeom>
          <a:solidFill>
            <a:schemeClr val="bg1"/>
          </a:solidFill>
        </p:spPr>
        <p:txBody>
          <a:bodyPr vert="horz" lIns="0" tIns="0" rIns="0" bIns="0" rtlCol="0" anchor="b"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pPr algn="ctr"/>
            <a:r>
              <a:rPr lang="en-GB" sz="3200" b="1" dirty="0" smtClean="0">
                <a:solidFill>
                  <a:schemeClr val="tx1"/>
                </a:solidFill>
              </a:rPr>
              <a:t>Results from this experiment suggest</a:t>
            </a:r>
          </a:p>
          <a:p>
            <a:pPr algn="ctr"/>
            <a:r>
              <a:rPr lang="en-GB" sz="3200" b="1" dirty="0" smtClean="0">
                <a:solidFill>
                  <a:srgbClr val="FF0000"/>
                </a:solidFill>
              </a:rPr>
              <a:t>YES</a:t>
            </a:r>
          </a:p>
          <a:p>
            <a:pPr algn="ctr"/>
            <a:endParaRPr lang="en-GB" sz="3200" dirty="0">
              <a:solidFill>
                <a:srgbClr val="FF0000"/>
              </a:solidFill>
            </a:endParaRPr>
          </a:p>
        </p:txBody>
      </p:sp>
    </p:spTree>
    <p:extLst>
      <p:ext uri="{BB962C8B-B14F-4D97-AF65-F5344CB8AC3E}">
        <p14:creationId xmlns:p14="http://schemas.microsoft.com/office/powerpoint/2010/main" val="24888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smtClean="0"/>
              <a:t>Quasi-experimental designs</a:t>
            </a:r>
            <a:endParaRPr lang="en-GB" sz="2400" dirty="0"/>
          </a:p>
        </p:txBody>
      </p:sp>
      <p:sp>
        <p:nvSpPr>
          <p:cNvPr id="3" name="Text Placeholder 2"/>
          <p:cNvSpPr>
            <a:spLocks noGrp="1"/>
          </p:cNvSpPr>
          <p:nvPr>
            <p:ph type="body" sz="quarter" idx="10"/>
          </p:nvPr>
        </p:nvSpPr>
        <p:spPr>
          <a:xfrm>
            <a:off x="828675" y="1398494"/>
            <a:ext cx="7774998" cy="4076721"/>
          </a:xfrm>
        </p:spPr>
        <p:txBody>
          <a:bodyPr/>
          <a:lstStyle/>
          <a:p>
            <a:pPr lvl="0">
              <a:spcBef>
                <a:spcPts val="0"/>
              </a:spcBef>
            </a:pPr>
            <a:r>
              <a:rPr lang="en-IE" sz="1800" dirty="0" smtClean="0"/>
              <a:t>Natural experiment:</a:t>
            </a:r>
          </a:p>
          <a:p>
            <a:pPr marL="285750" lvl="0" indent="-285750">
              <a:spcBef>
                <a:spcPts val="0"/>
              </a:spcBef>
              <a:buFont typeface="Arial" panose="020B0604020202020204" pitchFamily="34" charset="0"/>
              <a:buChar char="•"/>
            </a:pPr>
            <a:endParaRPr lang="en-IE" sz="1800" b="0" dirty="0" smtClean="0"/>
          </a:p>
          <a:p>
            <a:pPr marL="285750" lvl="0" indent="-285750">
              <a:spcBef>
                <a:spcPts val="0"/>
              </a:spcBef>
              <a:buFont typeface="Arial" panose="020B0604020202020204" pitchFamily="34" charset="0"/>
              <a:buChar char="•"/>
            </a:pPr>
            <a:r>
              <a:rPr lang="en-IE" sz="1800" b="0" dirty="0" smtClean="0"/>
              <a:t>Observational study in which </a:t>
            </a:r>
            <a:r>
              <a:rPr lang="en-IE" sz="1800" b="0" dirty="0"/>
              <a:t>the </a:t>
            </a:r>
            <a:r>
              <a:rPr lang="en-IE" sz="1800" b="0" dirty="0" smtClean="0"/>
              <a:t>treatment and control groups are not determined by researchers</a:t>
            </a:r>
          </a:p>
          <a:p>
            <a:pPr marL="285750" lvl="0" indent="-285750">
              <a:spcBef>
                <a:spcPts val="0"/>
              </a:spcBef>
              <a:buFont typeface="Arial" panose="020B0604020202020204" pitchFamily="34" charset="0"/>
              <a:buChar char="•"/>
            </a:pPr>
            <a:r>
              <a:rPr lang="en-IE" sz="1800" b="0" dirty="0" smtClean="0"/>
              <a:t>They are determined by </a:t>
            </a:r>
            <a:r>
              <a:rPr lang="en-IE" sz="1800" b="0" dirty="0"/>
              <a:t>nature or factors outside of the researchers' </a:t>
            </a:r>
            <a:r>
              <a:rPr lang="en-IE" sz="1800" b="0" dirty="0" smtClean="0"/>
              <a:t>control such as government policy</a:t>
            </a:r>
          </a:p>
          <a:p>
            <a:pPr marL="285750" lvl="0" indent="-285750">
              <a:spcBef>
                <a:spcPts val="0"/>
              </a:spcBef>
              <a:buFont typeface="Arial" panose="020B0604020202020204" pitchFamily="34" charset="0"/>
              <a:buChar char="•"/>
            </a:pPr>
            <a:r>
              <a:rPr lang="en-IE" sz="1800" b="0" dirty="0" smtClean="0"/>
              <a:t>Still follow </a:t>
            </a:r>
            <a:r>
              <a:rPr lang="en-IE" sz="1800" b="0" dirty="0"/>
              <a:t>the primary principles of </a:t>
            </a:r>
            <a:r>
              <a:rPr lang="en-IE" sz="1800" b="0" dirty="0" smtClean="0"/>
              <a:t>an experimental study and are </a:t>
            </a:r>
            <a:r>
              <a:rPr lang="en-IE" sz="1800" b="0" dirty="0"/>
              <a:t>most effective when </a:t>
            </a:r>
            <a:r>
              <a:rPr lang="en-IE" sz="1800" b="0" dirty="0" smtClean="0"/>
              <a:t>there are clearly defined treatment and control groups: one clearly defined population that is exposed to a program and another that is as similar as possible in every other way other than program exposure</a:t>
            </a:r>
          </a:p>
          <a:p>
            <a:pPr marL="285750" lvl="0" indent="-285750">
              <a:spcBef>
                <a:spcPts val="0"/>
              </a:spcBef>
              <a:buFont typeface="Arial" panose="020B0604020202020204" pitchFamily="34" charset="0"/>
              <a:buChar char="•"/>
            </a:pPr>
            <a:r>
              <a:rPr lang="en-IE" sz="1800" b="0" dirty="0" smtClean="0"/>
              <a:t>Observed changes in outcomes can reasonably be attributed to a </a:t>
            </a:r>
            <a:r>
              <a:rPr lang="en-IE" sz="1800" b="0" dirty="0"/>
              <a:t>causal </a:t>
            </a:r>
            <a:r>
              <a:rPr lang="en-IE" sz="1800" b="0" dirty="0" smtClean="0"/>
              <a:t>impact of the program rather than just a correlation</a:t>
            </a:r>
          </a:p>
          <a:p>
            <a:pPr marL="285750" lvl="0" indent="-285750">
              <a:spcBef>
                <a:spcPts val="0"/>
              </a:spcBef>
              <a:buFont typeface="Arial" panose="020B0604020202020204" pitchFamily="34" charset="0"/>
              <a:buChar char="•"/>
            </a:pPr>
            <a:r>
              <a:rPr lang="en-IE" sz="1800" b="0" dirty="0" smtClean="0"/>
              <a:t>Can never be fully sure of causality – unlike in case of RCTs</a:t>
            </a:r>
          </a:p>
          <a:p>
            <a:pPr marL="285750" lvl="0" indent="-285750">
              <a:spcBef>
                <a:spcPts val="0"/>
              </a:spcBef>
              <a:buFont typeface="Arial" panose="020B0604020202020204" pitchFamily="34" charset="0"/>
              <a:buChar char="•"/>
            </a:pPr>
            <a:r>
              <a:rPr lang="en-IE" sz="1800" b="0" dirty="0" smtClean="0"/>
              <a:t>Econometric methods such as difference-in-differences, instrumental variables estimations and panel data techniques can help to tell a convincing story.</a:t>
            </a:r>
          </a:p>
          <a:p>
            <a:pPr lvl="0">
              <a:spcBef>
                <a:spcPts val="0"/>
              </a:spcBef>
            </a:pPr>
            <a:endParaRPr lang="en-IE" sz="1800" b="0" dirty="0" smtClean="0"/>
          </a:p>
          <a:p>
            <a:pPr marL="285750" lvl="0" indent="-285750">
              <a:spcBef>
                <a:spcPts val="0"/>
              </a:spcBef>
              <a:buFont typeface="Arial" panose="020B0604020202020204" pitchFamily="34" charset="0"/>
              <a:buChar char="•"/>
            </a:pPr>
            <a:r>
              <a:rPr lang="en-IE" sz="1800" dirty="0" smtClean="0"/>
              <a:t>Relevant for program evaluation where a program is piloted in one district that is chosen at random (or in a somewhat random way)</a:t>
            </a:r>
            <a:endParaRPr lang="en-IE" sz="1800" dirty="0"/>
          </a:p>
        </p:txBody>
      </p:sp>
    </p:spTree>
    <p:extLst>
      <p:ext uri="{BB962C8B-B14F-4D97-AF65-F5344CB8AC3E}">
        <p14:creationId xmlns:p14="http://schemas.microsoft.com/office/powerpoint/2010/main" val="3105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smtClean="0"/>
              <a:t>Quasi-experimental designs</a:t>
            </a:r>
            <a:endParaRPr lang="en-GB" sz="2400" dirty="0"/>
          </a:p>
        </p:txBody>
      </p:sp>
      <p:sp>
        <p:nvSpPr>
          <p:cNvPr id="3" name="Text Placeholder 2"/>
          <p:cNvSpPr>
            <a:spLocks noGrp="1"/>
          </p:cNvSpPr>
          <p:nvPr>
            <p:ph type="body" sz="quarter" idx="10"/>
          </p:nvPr>
        </p:nvSpPr>
        <p:spPr>
          <a:xfrm>
            <a:off x="828675" y="1505415"/>
            <a:ext cx="7918510" cy="3969800"/>
          </a:xfrm>
        </p:spPr>
        <p:txBody>
          <a:bodyPr/>
          <a:lstStyle/>
          <a:p>
            <a:pPr lvl="0">
              <a:spcBef>
                <a:spcPts val="0"/>
              </a:spcBef>
            </a:pPr>
            <a:r>
              <a:rPr lang="en-IE" sz="1800" dirty="0" smtClean="0"/>
              <a:t>Natural experiment:</a:t>
            </a:r>
          </a:p>
          <a:p>
            <a:pPr lvl="0">
              <a:spcBef>
                <a:spcPts val="0"/>
              </a:spcBef>
            </a:pPr>
            <a:r>
              <a:rPr lang="en-IE" sz="1800" b="0" u="sng" dirty="0" smtClean="0"/>
              <a:t>Example:</a:t>
            </a:r>
          </a:p>
          <a:p>
            <a:pPr lvl="0">
              <a:spcBef>
                <a:spcPts val="0"/>
              </a:spcBef>
            </a:pPr>
            <a:r>
              <a:rPr lang="en-IE" sz="1800" b="0" dirty="0" err="1" smtClean="0"/>
              <a:t>Duflo</a:t>
            </a:r>
            <a:r>
              <a:rPr lang="en-IE" sz="1800" b="0" dirty="0" smtClean="0"/>
              <a:t>, </a:t>
            </a:r>
            <a:r>
              <a:rPr lang="en-IE" sz="1800" b="0" dirty="0"/>
              <a:t>E</a:t>
            </a:r>
            <a:r>
              <a:rPr lang="en-IE" sz="1800" b="0" dirty="0" smtClean="0"/>
              <a:t>. (2003) ‘Grandmothers and granddaughters: old age pension and intra-household allocations in South Africa.’ </a:t>
            </a:r>
            <a:r>
              <a:rPr lang="en-IE" sz="1800" b="0" i="1" dirty="0" smtClean="0"/>
              <a:t>World Bank Economic Review</a:t>
            </a:r>
            <a:r>
              <a:rPr lang="en-IE" sz="1800" b="0" dirty="0" smtClean="0"/>
              <a:t>, 101(7), 3078-3108</a:t>
            </a:r>
            <a:endParaRPr lang="en-IE" sz="1800" b="0" dirty="0"/>
          </a:p>
          <a:p>
            <a:pPr lvl="0">
              <a:spcBef>
                <a:spcPts val="0"/>
              </a:spcBef>
            </a:pPr>
            <a:endParaRPr lang="en-IE" sz="1050" b="0" dirty="0" smtClean="0"/>
          </a:p>
          <a:p>
            <a:pPr marL="285750" lvl="0" indent="-285750">
              <a:spcBef>
                <a:spcPts val="0"/>
              </a:spcBef>
              <a:buFont typeface="Arial" panose="020B0604020202020204" pitchFamily="34" charset="0"/>
              <a:buChar char="•"/>
            </a:pPr>
            <a:r>
              <a:rPr lang="en-IE" sz="1800" b="0" dirty="0" smtClean="0"/>
              <a:t>How does the gender of the recipient affect the impact of a cash transfer?</a:t>
            </a:r>
          </a:p>
          <a:p>
            <a:pPr marL="285750" lvl="0" indent="-285750">
              <a:spcBef>
                <a:spcPts val="0"/>
              </a:spcBef>
              <a:buFont typeface="Arial" panose="020B0604020202020204" pitchFamily="34" charset="0"/>
              <a:buChar char="•"/>
            </a:pPr>
            <a:r>
              <a:rPr lang="en-IE" sz="1800" b="0" dirty="0"/>
              <a:t>In the early 1990s the benefits and coverage of the South African Social Pension System were expanded to the black </a:t>
            </a:r>
            <a:r>
              <a:rPr lang="en-IE" sz="1800" b="0" dirty="0" smtClean="0"/>
              <a:t>population. This is a quasi-experiment or natural experiment</a:t>
            </a:r>
          </a:p>
          <a:p>
            <a:pPr marL="285750" indent="-285750">
              <a:spcBef>
                <a:spcPts val="0"/>
              </a:spcBef>
              <a:buFont typeface="Arial" panose="020B0604020202020204" pitchFamily="34" charset="0"/>
              <a:buChar char="•"/>
            </a:pPr>
            <a:r>
              <a:rPr lang="en-IE" sz="1800" b="0" dirty="0"/>
              <a:t>The shock was not expected at the time the household was formed</a:t>
            </a:r>
          </a:p>
          <a:p>
            <a:pPr marL="285750" lvl="0" indent="-285750">
              <a:spcBef>
                <a:spcPts val="0"/>
              </a:spcBef>
              <a:buFont typeface="Arial" panose="020B0604020202020204" pitchFamily="34" charset="0"/>
              <a:buChar char="•"/>
            </a:pPr>
            <a:r>
              <a:rPr lang="en-IE" sz="1800" b="0" dirty="0" smtClean="0"/>
              <a:t>All </a:t>
            </a:r>
            <a:r>
              <a:rPr lang="en-IE" sz="1800" b="0" dirty="0"/>
              <a:t>women over the age of 60 and all men over the age of 65 were entitled to benefits, subject to means test</a:t>
            </a:r>
          </a:p>
          <a:p>
            <a:pPr marL="285750" lvl="0" indent="-285750">
              <a:spcBef>
                <a:spcPts val="0"/>
              </a:spcBef>
              <a:buFont typeface="Arial" panose="020B0604020202020204" pitchFamily="34" charset="0"/>
              <a:buChar char="•"/>
            </a:pPr>
            <a:r>
              <a:rPr lang="en-IE" sz="1800" b="0" dirty="0" smtClean="0"/>
              <a:t>Compare </a:t>
            </a:r>
            <a:r>
              <a:rPr lang="en-IE" sz="1800" b="0" dirty="0"/>
              <a:t>the weight for height/height for age of children in households with</a:t>
            </a:r>
          </a:p>
          <a:p>
            <a:pPr marL="285750" lvl="0" indent="-285750">
              <a:spcBef>
                <a:spcPts val="0"/>
              </a:spcBef>
              <a:buFont typeface="Arial" panose="020B0604020202020204" pitchFamily="34" charset="0"/>
              <a:buChar char="•"/>
            </a:pPr>
            <a:endParaRPr lang="en-IE" sz="900" b="0" dirty="0" smtClean="0"/>
          </a:p>
          <a:p>
            <a:pPr marL="603250" lvl="1" indent="-285750">
              <a:spcBef>
                <a:spcPts val="0"/>
              </a:spcBef>
              <a:buFont typeface="Arial" panose="020B0604020202020204" pitchFamily="34" charset="0"/>
              <a:buChar char="•"/>
            </a:pPr>
            <a:r>
              <a:rPr lang="en-IE" sz="1800" b="0" dirty="0" smtClean="0"/>
              <a:t>no </a:t>
            </a:r>
            <a:r>
              <a:rPr lang="en-IE" sz="1800" b="0" dirty="0"/>
              <a:t>member eligible for the pension; </a:t>
            </a:r>
          </a:p>
          <a:p>
            <a:pPr marL="603250" lvl="1" indent="-285750">
              <a:spcBef>
                <a:spcPts val="0"/>
              </a:spcBef>
              <a:buFont typeface="Arial" panose="020B0604020202020204" pitchFamily="34" charset="0"/>
              <a:buChar char="•"/>
            </a:pPr>
            <a:r>
              <a:rPr lang="en-IE" sz="1800" b="0" dirty="0"/>
              <a:t>an </a:t>
            </a:r>
            <a:r>
              <a:rPr lang="en-IE" sz="1800" b="0" dirty="0" smtClean="0"/>
              <a:t>eligible </a:t>
            </a:r>
            <a:r>
              <a:rPr lang="en-IE" sz="1800" b="0" dirty="0"/>
              <a:t>man;</a:t>
            </a:r>
          </a:p>
          <a:p>
            <a:pPr marL="603250" lvl="1" indent="-285750">
              <a:spcBef>
                <a:spcPts val="0"/>
              </a:spcBef>
              <a:buFont typeface="Arial" panose="020B0604020202020204" pitchFamily="34" charset="0"/>
              <a:buChar char="•"/>
            </a:pPr>
            <a:r>
              <a:rPr lang="en-IE" sz="1800" b="0" dirty="0"/>
              <a:t>an eligible </a:t>
            </a:r>
            <a:r>
              <a:rPr lang="en-IE" sz="1800" b="0" dirty="0" smtClean="0"/>
              <a:t>woman</a:t>
            </a:r>
            <a:endParaRPr lang="en-IE" sz="1800" b="0" dirty="0"/>
          </a:p>
        </p:txBody>
      </p:sp>
      <p:sp>
        <p:nvSpPr>
          <p:cNvPr id="4" name="TextBox 3"/>
          <p:cNvSpPr txBox="1"/>
          <p:nvPr/>
        </p:nvSpPr>
        <p:spPr>
          <a:xfrm>
            <a:off x="5037826" y="5302687"/>
            <a:ext cx="3257281" cy="1077218"/>
          </a:xfrm>
          <a:prstGeom prst="rect">
            <a:avLst/>
          </a:prstGeom>
          <a:noFill/>
        </p:spPr>
        <p:txBody>
          <a:bodyPr wrap="square" rtlCol="0">
            <a:spAutoFit/>
          </a:bodyPr>
          <a:lstStyle/>
          <a:p>
            <a:pPr lvl="0"/>
            <a:r>
              <a:rPr lang="en-US" sz="1600" dirty="0">
                <a:solidFill>
                  <a:srgbClr val="FF0000"/>
                </a:solidFill>
              </a:rPr>
              <a:t>Identification assumption: there is no systematic difference in nutrition between eligible and non-eligible households with an elderly </a:t>
            </a:r>
            <a:r>
              <a:rPr lang="en-US" sz="1600" dirty="0" smtClean="0">
                <a:solidFill>
                  <a:srgbClr val="FF0000"/>
                </a:solidFill>
              </a:rPr>
              <a:t>member</a:t>
            </a:r>
            <a:endParaRPr lang="en-IE" dirty="0"/>
          </a:p>
        </p:txBody>
      </p:sp>
    </p:spTree>
    <p:extLst>
      <p:ext uri="{BB962C8B-B14F-4D97-AF65-F5344CB8AC3E}">
        <p14:creationId xmlns:p14="http://schemas.microsoft.com/office/powerpoint/2010/main" val="28386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a:t>Quasi-experimental designs</a:t>
            </a:r>
            <a:endParaRPr lang="en-GB" sz="2400" dirty="0"/>
          </a:p>
        </p:txBody>
      </p:sp>
      <p:sp>
        <p:nvSpPr>
          <p:cNvPr id="3" name="Text Placeholder 2"/>
          <p:cNvSpPr>
            <a:spLocks noGrp="1"/>
          </p:cNvSpPr>
          <p:nvPr>
            <p:ph type="body" sz="quarter" idx="10"/>
          </p:nvPr>
        </p:nvSpPr>
        <p:spPr>
          <a:xfrm>
            <a:off x="828675" y="1505415"/>
            <a:ext cx="7500938" cy="3969800"/>
          </a:xfrm>
        </p:spPr>
        <p:txBody>
          <a:bodyPr/>
          <a:lstStyle/>
          <a:p>
            <a:pPr lvl="0">
              <a:spcBef>
                <a:spcPts val="0"/>
              </a:spcBef>
            </a:pPr>
            <a:r>
              <a:rPr lang="en-IE" sz="1800" dirty="0" smtClean="0"/>
              <a:t>Matching:</a:t>
            </a:r>
          </a:p>
          <a:p>
            <a:pPr marL="285750" lvl="0" indent="-285750">
              <a:spcBef>
                <a:spcPts val="0"/>
              </a:spcBef>
              <a:buFont typeface="Arial" panose="020B0604020202020204" pitchFamily="34" charset="0"/>
              <a:buChar char="•"/>
            </a:pPr>
            <a:endParaRPr lang="en-IE" sz="1800" b="0" dirty="0" smtClean="0"/>
          </a:p>
          <a:p>
            <a:pPr marL="285750" lvl="0" indent="-285750">
              <a:spcBef>
                <a:spcPts val="0"/>
              </a:spcBef>
              <a:buFont typeface="Arial" panose="020B0604020202020204" pitchFamily="34" charset="0"/>
              <a:buChar char="•"/>
            </a:pPr>
            <a:r>
              <a:rPr lang="en-IE" sz="1800" b="0" dirty="0" smtClean="0"/>
              <a:t>Using statistical methods to find a control group. For example, propensity score matching</a:t>
            </a:r>
          </a:p>
          <a:p>
            <a:pPr marL="285750" indent="-285750">
              <a:spcBef>
                <a:spcPts val="0"/>
              </a:spcBef>
              <a:buFont typeface="Arial" panose="020B0604020202020204" pitchFamily="34" charset="0"/>
              <a:buChar char="•"/>
            </a:pPr>
            <a:r>
              <a:rPr lang="en-IE" sz="1800" b="0" dirty="0" smtClean="0"/>
              <a:t>The approach</a:t>
            </a:r>
            <a:r>
              <a:rPr lang="en-IE" sz="1800" b="0" dirty="0"/>
              <a:t> </a:t>
            </a:r>
            <a:r>
              <a:rPr lang="en-IE" sz="1800" b="0" dirty="0" smtClean="0"/>
              <a:t>estimates</a:t>
            </a:r>
            <a:r>
              <a:rPr lang="en-IE" sz="1800" b="0" dirty="0"/>
              <a:t> the effect of a </a:t>
            </a:r>
            <a:r>
              <a:rPr lang="en-IE" sz="1800" b="0" dirty="0" smtClean="0"/>
              <a:t>treatment </a:t>
            </a:r>
            <a:r>
              <a:rPr lang="en-IE" sz="1800" b="0" dirty="0"/>
              <a:t>by accounting for the </a:t>
            </a:r>
            <a:r>
              <a:rPr lang="en-IE" sz="1800" b="0" dirty="0" smtClean="0"/>
              <a:t>factors</a:t>
            </a:r>
            <a:r>
              <a:rPr lang="en-IE" sz="1800" b="0" dirty="0"/>
              <a:t> that predict receiving the </a:t>
            </a:r>
            <a:r>
              <a:rPr lang="en-IE" sz="1800" b="0" dirty="0" smtClean="0"/>
              <a:t>treatment.</a:t>
            </a:r>
          </a:p>
          <a:p>
            <a:pPr marL="285750" indent="-285750">
              <a:spcBef>
                <a:spcPts val="0"/>
              </a:spcBef>
              <a:buFont typeface="Arial" panose="020B0604020202020204" pitchFamily="34" charset="0"/>
              <a:buChar char="•"/>
            </a:pPr>
            <a:r>
              <a:rPr lang="en-IE" sz="1800" b="0" dirty="0" smtClean="0"/>
              <a:t>The aim is to </a:t>
            </a:r>
            <a:r>
              <a:rPr lang="en-IE" sz="1800" b="0" dirty="0"/>
              <a:t>reduce </a:t>
            </a:r>
            <a:r>
              <a:rPr lang="en-IE" sz="1800" b="0" dirty="0" smtClean="0"/>
              <a:t>the bias</a:t>
            </a:r>
            <a:r>
              <a:rPr lang="en-IE" sz="1800" b="0" dirty="0"/>
              <a:t> </a:t>
            </a:r>
            <a:r>
              <a:rPr lang="en-IE" sz="1800" b="0" dirty="0" smtClean="0"/>
              <a:t>in trying to estimate the impact of </a:t>
            </a:r>
            <a:r>
              <a:rPr lang="en-IE" sz="1800" b="0" dirty="0"/>
              <a:t>the treatment </a:t>
            </a:r>
            <a:r>
              <a:rPr lang="en-IE" sz="1800" b="0" dirty="0" smtClean="0"/>
              <a:t>from </a:t>
            </a:r>
            <a:r>
              <a:rPr lang="en-IE" sz="1800" b="0" dirty="0"/>
              <a:t>simply comparing outcomes </a:t>
            </a:r>
            <a:r>
              <a:rPr lang="en-IE" sz="1800" b="0" dirty="0" smtClean="0"/>
              <a:t>between those that receive the treatment and those that do not</a:t>
            </a:r>
          </a:p>
          <a:p>
            <a:pPr marL="285750" indent="-285750">
              <a:spcBef>
                <a:spcPts val="0"/>
              </a:spcBef>
              <a:buFont typeface="Arial" panose="020B0604020202020204" pitchFamily="34" charset="0"/>
              <a:buChar char="•"/>
            </a:pPr>
            <a:r>
              <a:rPr lang="en-IE" sz="1800" b="0" dirty="0" smtClean="0"/>
              <a:t>Matching </a:t>
            </a:r>
            <a:r>
              <a:rPr lang="en-IE" sz="1800" b="0" dirty="0"/>
              <a:t>attempts to mimic randomization by creating a sample of units that received the treatment that is comparable on all </a:t>
            </a:r>
            <a:r>
              <a:rPr lang="en-IE" sz="1800" i="1" dirty="0"/>
              <a:t>observed</a:t>
            </a:r>
            <a:r>
              <a:rPr lang="en-IE" sz="1800" b="0" dirty="0"/>
              <a:t> covariates to a sample of units that did not receive the treatment.</a:t>
            </a:r>
          </a:p>
          <a:p>
            <a:pPr lvl="0">
              <a:spcBef>
                <a:spcPts val="0"/>
              </a:spcBef>
            </a:pPr>
            <a:endParaRPr lang="en-IE" sz="1800" dirty="0" smtClean="0"/>
          </a:p>
          <a:p>
            <a:pPr lvl="0">
              <a:spcBef>
                <a:spcPts val="0"/>
              </a:spcBef>
            </a:pPr>
            <a:r>
              <a:rPr lang="en-IE" sz="1800" dirty="0" smtClean="0"/>
              <a:t>Main drawback is </a:t>
            </a:r>
            <a:r>
              <a:rPr lang="en-IE" sz="1800" dirty="0"/>
              <a:t>that subjects can only be matched on </a:t>
            </a:r>
            <a:r>
              <a:rPr lang="en-IE" sz="1800" dirty="0" smtClean="0"/>
              <a:t>observables</a:t>
            </a:r>
          </a:p>
          <a:p>
            <a:pPr lvl="0">
              <a:spcBef>
                <a:spcPts val="0"/>
              </a:spcBef>
            </a:pPr>
            <a:r>
              <a:rPr lang="en-IE" sz="1800" dirty="0" smtClean="0"/>
              <a:t>Bias due to </a:t>
            </a:r>
            <a:r>
              <a:rPr lang="en-IE" sz="1800" dirty="0" err="1" smtClean="0"/>
              <a:t>unobservables</a:t>
            </a:r>
            <a:r>
              <a:rPr lang="en-IE" sz="1800" dirty="0" smtClean="0"/>
              <a:t> cannot be ruled out</a:t>
            </a:r>
            <a:endParaRPr lang="en-IE" sz="1800" dirty="0"/>
          </a:p>
          <a:p>
            <a:pPr lvl="0">
              <a:spcBef>
                <a:spcPts val="0"/>
              </a:spcBef>
            </a:pPr>
            <a:r>
              <a:rPr lang="en-IE" sz="1800" dirty="0"/>
              <a:t>It is often the unobservable confounders that we worry more </a:t>
            </a:r>
            <a:r>
              <a:rPr lang="en-IE" sz="1800" dirty="0" smtClean="0"/>
              <a:t>about!</a:t>
            </a:r>
            <a:endParaRPr lang="en-IE" sz="1800" dirty="0"/>
          </a:p>
        </p:txBody>
      </p:sp>
    </p:spTree>
    <p:extLst>
      <p:ext uri="{BB962C8B-B14F-4D97-AF65-F5344CB8AC3E}">
        <p14:creationId xmlns:p14="http://schemas.microsoft.com/office/powerpoint/2010/main" val="52264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a:t>Quasi-experimental designs</a:t>
            </a:r>
            <a:endParaRPr lang="en-GB" sz="2400" dirty="0"/>
          </a:p>
        </p:txBody>
      </p:sp>
      <p:sp>
        <p:nvSpPr>
          <p:cNvPr id="3" name="Text Placeholder 2"/>
          <p:cNvSpPr>
            <a:spLocks noGrp="1"/>
          </p:cNvSpPr>
          <p:nvPr>
            <p:ph type="body" sz="quarter" idx="10"/>
          </p:nvPr>
        </p:nvSpPr>
        <p:spPr>
          <a:xfrm>
            <a:off x="828675" y="1505415"/>
            <a:ext cx="7500938" cy="3969800"/>
          </a:xfrm>
        </p:spPr>
        <p:txBody>
          <a:bodyPr/>
          <a:lstStyle/>
          <a:p>
            <a:pPr lvl="0">
              <a:spcBef>
                <a:spcPts val="0"/>
              </a:spcBef>
            </a:pPr>
            <a:r>
              <a:rPr lang="en-IE" sz="1800" dirty="0" smtClean="0"/>
              <a:t>Matching</a:t>
            </a:r>
          </a:p>
          <a:p>
            <a:pPr lvl="0">
              <a:spcBef>
                <a:spcPts val="0"/>
              </a:spcBef>
            </a:pPr>
            <a:endParaRPr lang="en-IE" sz="1800" b="0" dirty="0"/>
          </a:p>
          <a:p>
            <a:pPr lvl="0">
              <a:spcBef>
                <a:spcPts val="0"/>
              </a:spcBef>
            </a:pPr>
            <a:r>
              <a:rPr lang="en-IE" sz="1800" b="0" u="sng" dirty="0" smtClean="0"/>
              <a:t>Example:</a:t>
            </a:r>
          </a:p>
          <a:p>
            <a:pPr lvl="0">
              <a:spcBef>
                <a:spcPts val="0"/>
              </a:spcBef>
            </a:pPr>
            <a:r>
              <a:rPr lang="en-IE" sz="1800" b="0" dirty="0" err="1" smtClean="0"/>
              <a:t>Jalan</a:t>
            </a:r>
            <a:r>
              <a:rPr lang="en-IE" sz="1800" b="0" dirty="0" smtClean="0"/>
              <a:t>, J. and </a:t>
            </a:r>
            <a:r>
              <a:rPr lang="en-IE" sz="1800" b="0" dirty="0" err="1" smtClean="0"/>
              <a:t>Ravallion</a:t>
            </a:r>
            <a:r>
              <a:rPr lang="en-IE" sz="1800" b="0" dirty="0" smtClean="0"/>
              <a:t>, M. (2003) ‘Estimating the benefit incidence of an antipoverty program by propensity-score matching.’ Journal of Business and Economic Statistics, 21(1), pp.19-30.</a:t>
            </a:r>
          </a:p>
          <a:p>
            <a:pPr>
              <a:spcBef>
                <a:spcPts val="0"/>
              </a:spcBef>
            </a:pPr>
            <a:endParaRPr lang="en-IE" sz="1800" b="0" dirty="0" smtClean="0"/>
          </a:p>
          <a:p>
            <a:pPr marL="285750" indent="-285750">
              <a:spcBef>
                <a:spcPts val="0"/>
              </a:spcBef>
              <a:buFont typeface="Arial" panose="020B0604020202020204" pitchFamily="34" charset="0"/>
              <a:buChar char="•"/>
            </a:pPr>
            <a:r>
              <a:rPr lang="en-IE" sz="1800" b="0" dirty="0" smtClean="0"/>
              <a:t>Estimate the </a:t>
            </a:r>
            <a:r>
              <a:rPr lang="en-IE" sz="1800" b="0" dirty="0"/>
              <a:t>distribution of net income gains from an Argentinean workfare </a:t>
            </a:r>
            <a:r>
              <a:rPr lang="en-IE" sz="1800" b="0" dirty="0" smtClean="0"/>
              <a:t>program</a:t>
            </a:r>
          </a:p>
          <a:p>
            <a:pPr marL="285750" indent="-285750">
              <a:spcBef>
                <a:spcPts val="0"/>
              </a:spcBef>
              <a:buFont typeface="Arial" panose="020B0604020202020204" pitchFamily="34" charset="0"/>
              <a:buChar char="•"/>
            </a:pPr>
            <a:r>
              <a:rPr lang="en-IE" sz="1800" b="0" dirty="0" smtClean="0"/>
              <a:t>Form a comparison group from observed characteristics</a:t>
            </a:r>
          </a:p>
          <a:p>
            <a:pPr marL="285750" indent="-285750">
              <a:spcBef>
                <a:spcPts val="0"/>
              </a:spcBef>
              <a:buFont typeface="Arial" panose="020B0604020202020204" pitchFamily="34" charset="0"/>
              <a:buChar char="•"/>
            </a:pPr>
            <a:r>
              <a:rPr lang="en-IE" sz="1800" b="0" dirty="0" smtClean="0"/>
              <a:t>Also allow for heterogeneous impacts</a:t>
            </a:r>
          </a:p>
          <a:p>
            <a:pPr marL="285750" indent="-285750">
              <a:spcBef>
                <a:spcPts val="0"/>
              </a:spcBef>
              <a:buFont typeface="Arial" panose="020B0604020202020204" pitchFamily="34" charset="0"/>
              <a:buChar char="•"/>
            </a:pPr>
            <a:r>
              <a:rPr lang="en-IE" sz="1800" b="0" dirty="0" smtClean="0"/>
              <a:t>Find that the average </a:t>
            </a:r>
            <a:r>
              <a:rPr lang="en-IE" sz="1800" b="0" dirty="0"/>
              <a:t>direct gain </a:t>
            </a:r>
            <a:r>
              <a:rPr lang="en-IE" sz="1800" b="0" dirty="0" smtClean="0"/>
              <a:t>participants is half </a:t>
            </a:r>
            <a:r>
              <a:rPr lang="en-IE" sz="1800" b="0" dirty="0"/>
              <a:t>the gross </a:t>
            </a:r>
            <a:r>
              <a:rPr lang="en-IE" sz="1800" b="0" dirty="0" smtClean="0"/>
              <a:t>wage</a:t>
            </a:r>
          </a:p>
          <a:p>
            <a:pPr marL="285750" indent="-285750">
              <a:spcBef>
                <a:spcPts val="0"/>
              </a:spcBef>
              <a:buFont typeface="Arial" panose="020B0604020202020204" pitchFamily="34" charset="0"/>
              <a:buChar char="•"/>
            </a:pPr>
            <a:r>
              <a:rPr lang="en-IE" sz="1800" b="0" dirty="0" smtClean="0"/>
              <a:t>Over </a:t>
            </a:r>
            <a:r>
              <a:rPr lang="en-IE" sz="1800" b="0" dirty="0"/>
              <a:t>half of the beneficiaries are in the poorest decile nationally, and 80% are in the poorest </a:t>
            </a:r>
            <a:r>
              <a:rPr lang="en-IE" sz="1800" b="0" dirty="0" smtClean="0"/>
              <a:t>quintile </a:t>
            </a:r>
            <a:endParaRPr lang="en-IE" sz="1800" b="0" dirty="0"/>
          </a:p>
        </p:txBody>
      </p:sp>
    </p:spTree>
    <p:extLst>
      <p:ext uri="{BB962C8B-B14F-4D97-AF65-F5344CB8AC3E}">
        <p14:creationId xmlns:p14="http://schemas.microsoft.com/office/powerpoint/2010/main" val="145748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a:t>Quasi-experimental designs</a:t>
            </a:r>
            <a:endParaRPr lang="en-GB" sz="2400" dirty="0"/>
          </a:p>
        </p:txBody>
      </p:sp>
      <p:sp>
        <p:nvSpPr>
          <p:cNvPr id="3" name="Text Placeholder 2"/>
          <p:cNvSpPr>
            <a:spLocks noGrp="1"/>
          </p:cNvSpPr>
          <p:nvPr>
            <p:ph type="body" sz="quarter" idx="10"/>
          </p:nvPr>
        </p:nvSpPr>
        <p:spPr>
          <a:xfrm>
            <a:off x="828675" y="1505415"/>
            <a:ext cx="7500938" cy="3969800"/>
          </a:xfrm>
        </p:spPr>
        <p:txBody>
          <a:bodyPr/>
          <a:lstStyle/>
          <a:p>
            <a:pPr lvl="0"/>
            <a:r>
              <a:rPr lang="en-IE" sz="1800" dirty="0" smtClean="0"/>
              <a:t>Regression discontinuity:</a:t>
            </a:r>
          </a:p>
          <a:p>
            <a:pPr lvl="0"/>
            <a:r>
              <a:rPr lang="en-IE" sz="1800" b="0" dirty="0" smtClean="0"/>
              <a:t>Exploit discontinuity around a threshold or cut-off above or below which an intervention is assigned to examine the impact of a programme</a:t>
            </a:r>
          </a:p>
          <a:p>
            <a:pPr lvl="0"/>
            <a:r>
              <a:rPr lang="en-IE" sz="1800" b="0" dirty="0" smtClean="0"/>
              <a:t>By </a:t>
            </a:r>
            <a:r>
              <a:rPr lang="en-IE" sz="1800" b="0" dirty="0"/>
              <a:t>comparing observations lying closely on either side of the threshold, it is possible to estimate the </a:t>
            </a:r>
            <a:r>
              <a:rPr lang="en-IE" sz="1800" b="0" dirty="0" smtClean="0"/>
              <a:t>local average treatment effect</a:t>
            </a:r>
            <a:r>
              <a:rPr lang="en-IE" sz="1800" b="0" dirty="0"/>
              <a:t> </a:t>
            </a:r>
            <a:endParaRPr lang="en-IE" sz="1800" b="0" dirty="0" smtClean="0"/>
          </a:p>
          <a:p>
            <a:pPr lvl="0"/>
            <a:r>
              <a:rPr lang="en-IE" sz="1800" dirty="0" smtClean="0"/>
              <a:t>Only possible to use this approach in cases where there is an identifiable threshold</a:t>
            </a:r>
            <a:endParaRPr lang="en-IE" sz="1800" dirty="0"/>
          </a:p>
        </p:txBody>
      </p:sp>
    </p:spTree>
    <p:extLst>
      <p:ext uri="{BB962C8B-B14F-4D97-AF65-F5344CB8AC3E}">
        <p14:creationId xmlns:p14="http://schemas.microsoft.com/office/powerpoint/2010/main" val="3563022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a:t>Quasi-experimental designs</a:t>
            </a:r>
            <a:endParaRPr lang="en-GB" sz="2400" dirty="0"/>
          </a:p>
        </p:txBody>
      </p:sp>
      <p:sp>
        <p:nvSpPr>
          <p:cNvPr id="3" name="Text Placeholder 2"/>
          <p:cNvSpPr>
            <a:spLocks noGrp="1"/>
          </p:cNvSpPr>
          <p:nvPr>
            <p:ph type="body" sz="quarter" idx="10"/>
          </p:nvPr>
        </p:nvSpPr>
        <p:spPr>
          <a:xfrm>
            <a:off x="828675" y="1505415"/>
            <a:ext cx="7500938" cy="3969800"/>
          </a:xfrm>
        </p:spPr>
        <p:txBody>
          <a:bodyPr/>
          <a:lstStyle/>
          <a:p>
            <a:pPr lvl="0">
              <a:spcBef>
                <a:spcPts val="0"/>
              </a:spcBef>
            </a:pPr>
            <a:r>
              <a:rPr lang="en-IE" sz="1800" dirty="0" smtClean="0"/>
              <a:t>Regression discontinuity</a:t>
            </a:r>
          </a:p>
          <a:p>
            <a:pPr lvl="0">
              <a:spcBef>
                <a:spcPts val="0"/>
              </a:spcBef>
            </a:pPr>
            <a:endParaRPr lang="en-IE" sz="1800" b="0" dirty="0"/>
          </a:p>
          <a:p>
            <a:pPr lvl="0">
              <a:spcBef>
                <a:spcPts val="0"/>
              </a:spcBef>
            </a:pPr>
            <a:r>
              <a:rPr lang="en-IE" sz="1800" b="0" u="sng" dirty="0" smtClean="0"/>
              <a:t>Example:</a:t>
            </a:r>
          </a:p>
          <a:p>
            <a:pPr lvl="0">
              <a:spcBef>
                <a:spcPts val="0"/>
              </a:spcBef>
            </a:pPr>
            <a:r>
              <a:rPr lang="en-IE" sz="1800" b="0" dirty="0" err="1" smtClean="0"/>
              <a:t>Meng</a:t>
            </a:r>
            <a:r>
              <a:rPr lang="en-IE" sz="1800" b="0" dirty="0" smtClean="0"/>
              <a:t>, </a:t>
            </a:r>
            <a:r>
              <a:rPr lang="en-IE" sz="1800" b="0" dirty="0"/>
              <a:t>L</a:t>
            </a:r>
            <a:r>
              <a:rPr lang="en-IE" sz="1800" b="0" dirty="0" smtClean="0"/>
              <a:t>. (2013) ‘Evaluating China’s poverty alleviation program: A regression discontinuity approach.’ Journal of Public Economics, 101, pp.1-11.</a:t>
            </a:r>
          </a:p>
          <a:p>
            <a:pPr>
              <a:spcBef>
                <a:spcPts val="0"/>
              </a:spcBef>
            </a:pPr>
            <a:endParaRPr lang="en-IE" sz="1800" b="0" dirty="0" smtClean="0"/>
          </a:p>
          <a:p>
            <a:pPr marL="285750" indent="-285750">
              <a:spcBef>
                <a:spcPts val="0"/>
              </a:spcBef>
              <a:buFont typeface="Arial" panose="020B0604020202020204" pitchFamily="34" charset="0"/>
              <a:buChar char="•"/>
            </a:pPr>
            <a:r>
              <a:rPr lang="en-IE" sz="1800" b="0" dirty="0" smtClean="0"/>
              <a:t>Evaluate </a:t>
            </a:r>
            <a:r>
              <a:rPr lang="en-IE" sz="1800" b="0" dirty="0"/>
              <a:t>the impact </a:t>
            </a:r>
            <a:r>
              <a:rPr lang="en-IE" sz="1800" b="0" dirty="0" smtClean="0"/>
              <a:t>of the second wave of China’s poverty alleviation program (8-7 Plan) </a:t>
            </a:r>
            <a:r>
              <a:rPr lang="en-IE" sz="1800" b="0" dirty="0"/>
              <a:t>on rural income </a:t>
            </a:r>
            <a:r>
              <a:rPr lang="en-IE" sz="1800" b="0" dirty="0" smtClean="0"/>
              <a:t>growth</a:t>
            </a:r>
          </a:p>
          <a:p>
            <a:pPr marL="285750" indent="-285750">
              <a:spcBef>
                <a:spcPts val="0"/>
              </a:spcBef>
              <a:buFont typeface="Arial" panose="020B0604020202020204" pitchFamily="34" charset="0"/>
              <a:buChar char="•"/>
            </a:pPr>
            <a:r>
              <a:rPr lang="en-IE" sz="1800" b="0" dirty="0" smtClean="0"/>
              <a:t>Program </a:t>
            </a:r>
            <a:r>
              <a:rPr lang="en-IE" sz="1800" b="0" dirty="0"/>
              <a:t>participation was largely determined by whether a county's pre-program income fell below a given poverty </a:t>
            </a:r>
            <a:r>
              <a:rPr lang="en-IE" sz="1800" b="0" dirty="0" smtClean="0"/>
              <a:t>line</a:t>
            </a:r>
          </a:p>
          <a:p>
            <a:pPr marL="285750" indent="-285750">
              <a:spcBef>
                <a:spcPts val="0"/>
              </a:spcBef>
              <a:buFont typeface="Arial" panose="020B0604020202020204" pitchFamily="34" charset="0"/>
              <a:buChar char="•"/>
            </a:pPr>
            <a:r>
              <a:rPr lang="en-IE" sz="1800" b="0" dirty="0" smtClean="0"/>
              <a:t>They compare </a:t>
            </a:r>
            <a:r>
              <a:rPr lang="en-IE" sz="1800" b="0" dirty="0"/>
              <a:t>the counties just below the dividing line to the counties just above </a:t>
            </a:r>
            <a:r>
              <a:rPr lang="en-IE" sz="1800" b="0" dirty="0" smtClean="0"/>
              <a:t>it</a:t>
            </a:r>
          </a:p>
          <a:p>
            <a:pPr marL="285750" indent="-285750">
              <a:spcBef>
                <a:spcPts val="0"/>
              </a:spcBef>
              <a:buFont typeface="Arial" panose="020B0604020202020204" pitchFamily="34" charset="0"/>
              <a:buChar char="•"/>
            </a:pPr>
            <a:r>
              <a:rPr lang="en-IE" sz="1800" b="0" dirty="0" smtClean="0"/>
              <a:t>They find </a:t>
            </a:r>
            <a:r>
              <a:rPr lang="en-IE" sz="1800" b="0" dirty="0"/>
              <a:t>that the 8-7 Plan resulted in an approximately 38-percent increase in rural income for counties that were treated between 1994 and </a:t>
            </a:r>
            <a:r>
              <a:rPr lang="en-IE" sz="1800" b="0" dirty="0" smtClean="0"/>
              <a:t>2000</a:t>
            </a:r>
          </a:p>
          <a:p>
            <a:pPr marL="285750" indent="-285750">
              <a:spcBef>
                <a:spcPts val="0"/>
              </a:spcBef>
              <a:buFont typeface="Arial" panose="020B0604020202020204" pitchFamily="34" charset="0"/>
              <a:buChar char="•"/>
            </a:pPr>
            <a:r>
              <a:rPr lang="en-IE" sz="1800" b="0" dirty="0" smtClean="0"/>
              <a:t>Our </a:t>
            </a:r>
            <a:r>
              <a:rPr lang="en-IE" sz="1800" b="0" dirty="0"/>
              <a:t>empirical results also suggest the important role of initial endowments in the path toward economic development</a:t>
            </a:r>
          </a:p>
        </p:txBody>
      </p:sp>
    </p:spTree>
    <p:extLst>
      <p:ext uri="{BB962C8B-B14F-4D97-AF65-F5344CB8AC3E}">
        <p14:creationId xmlns:p14="http://schemas.microsoft.com/office/powerpoint/2010/main" val="34417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7500939" cy="561600"/>
          </a:xfrm>
        </p:spPr>
        <p:txBody>
          <a:bodyPr/>
          <a:lstStyle/>
          <a:p>
            <a:r>
              <a:rPr lang="en-GB" sz="2400" b="1" dirty="0" smtClean="0"/>
              <a:t>Why is research important for development practice?</a:t>
            </a:r>
            <a:endParaRPr lang="en-GB" sz="2400" b="1" dirty="0"/>
          </a:p>
        </p:txBody>
      </p:sp>
      <p:sp>
        <p:nvSpPr>
          <p:cNvPr id="3" name="Text Placeholder 2"/>
          <p:cNvSpPr>
            <a:spLocks noGrp="1"/>
          </p:cNvSpPr>
          <p:nvPr>
            <p:ph type="body" sz="quarter" idx="10"/>
          </p:nvPr>
        </p:nvSpPr>
        <p:spPr>
          <a:xfrm>
            <a:off x="828675" y="1550020"/>
            <a:ext cx="7500938" cy="4739267"/>
          </a:xfrm>
        </p:spPr>
        <p:txBody>
          <a:bodyPr/>
          <a:lstStyle/>
          <a:p>
            <a:r>
              <a:rPr lang="en-US" sz="1800" b="0" dirty="0" smtClean="0"/>
              <a:t>Overseas Development Assistance from </a:t>
            </a:r>
            <a:r>
              <a:rPr lang="en-US" sz="1800" b="0" dirty="0"/>
              <a:t>DAC </a:t>
            </a:r>
            <a:r>
              <a:rPr lang="en-US" sz="1800" b="0" dirty="0" smtClean="0"/>
              <a:t>countries </a:t>
            </a:r>
            <a:r>
              <a:rPr lang="en-US" sz="1800" b="0" dirty="0"/>
              <a:t>was $</a:t>
            </a:r>
            <a:r>
              <a:rPr lang="en-US" sz="1800" b="0" dirty="0" smtClean="0"/>
              <a:t>135bn </a:t>
            </a:r>
            <a:r>
              <a:rPr lang="en-US" sz="1800" b="0" dirty="0"/>
              <a:t>in </a:t>
            </a:r>
            <a:r>
              <a:rPr lang="en-US" sz="1800" b="0" dirty="0" smtClean="0"/>
              <a:t>2014</a:t>
            </a:r>
          </a:p>
          <a:p>
            <a:endParaRPr lang="en-IE" sz="800" dirty="0" smtClean="0"/>
          </a:p>
          <a:p>
            <a:r>
              <a:rPr lang="en-IE" sz="1800" dirty="0" smtClean="0"/>
              <a:t>William </a:t>
            </a:r>
            <a:r>
              <a:rPr lang="en-IE" sz="1800" dirty="0"/>
              <a:t>Easterly, 2005 </a:t>
            </a:r>
            <a:r>
              <a:rPr lang="en-IE" sz="1800" b="0" dirty="0"/>
              <a:t>“Spending $2.3 trillion ... in aid over the past five decades has left the most aid-intensive regions, like Africa, wallowing in continued stagnation; it’s fair to say this approach has not been a great success.” </a:t>
            </a:r>
          </a:p>
          <a:p>
            <a:pPr lvl="0"/>
            <a:r>
              <a:rPr lang="en-IE" sz="1800" dirty="0"/>
              <a:t>Jeffrey Sachs, 2009 </a:t>
            </a:r>
            <a:r>
              <a:rPr lang="en-IE" sz="1800" b="0" dirty="0"/>
              <a:t>“Without foreign aid, Rwanda’s </a:t>
            </a:r>
            <a:r>
              <a:rPr lang="en-IE" sz="1800" b="0" dirty="0" smtClean="0"/>
              <a:t>path breaking </a:t>
            </a:r>
            <a:r>
              <a:rPr lang="en-IE" sz="1800" b="0" dirty="0"/>
              <a:t>public health successes and strong current economic growth would collapse</a:t>
            </a:r>
            <a:r>
              <a:rPr lang="en-IE" sz="1800" b="0" dirty="0" smtClean="0"/>
              <a:t>.”</a:t>
            </a:r>
          </a:p>
          <a:p>
            <a:pPr lvl="0"/>
            <a:r>
              <a:rPr lang="en-IE" sz="1800" dirty="0"/>
              <a:t>Nancy Qian, 2014 </a:t>
            </a:r>
            <a:r>
              <a:rPr lang="en-IE" sz="1800" b="0" dirty="0"/>
              <a:t>“The empirical literature on the impact of foreign aid is perhaps one of the most controversial ones in development and growth economics. ... [But] a large number of studies have emerged to dispute the positive effects of foreign aid.” </a:t>
            </a:r>
            <a:endParaRPr lang="en-IE" sz="1800" b="0" dirty="0" smtClean="0"/>
          </a:p>
          <a:p>
            <a:pPr lvl="0"/>
            <a:endParaRPr lang="en-IE" sz="800" b="0" dirty="0" smtClean="0"/>
          </a:p>
          <a:p>
            <a:r>
              <a:rPr lang="en-IE" sz="1800" b="0" dirty="0" smtClean="0"/>
              <a:t>In general, there is a lot of disagreement in the economics profession on the </a:t>
            </a:r>
            <a:r>
              <a:rPr lang="en-IE" sz="1800" b="0" dirty="0"/>
              <a:t>effectiveness </a:t>
            </a:r>
            <a:r>
              <a:rPr lang="en-IE" sz="1800" b="0" dirty="0" smtClean="0"/>
              <a:t>of ODA…….</a:t>
            </a:r>
            <a:endParaRPr lang="en-IE" sz="1800" b="0" dirty="0"/>
          </a:p>
          <a:p>
            <a:pPr lvl="0"/>
            <a:endParaRPr lang="en-IE" sz="1800" b="0" dirty="0"/>
          </a:p>
          <a:p>
            <a:pPr lvl="0"/>
            <a:endParaRPr lang="en-IE" sz="1800" b="0" dirty="0" smtClean="0"/>
          </a:p>
        </p:txBody>
      </p:sp>
    </p:spTree>
    <p:extLst>
      <p:ext uri="{BB962C8B-B14F-4D97-AF65-F5344CB8AC3E}">
        <p14:creationId xmlns:p14="http://schemas.microsoft.com/office/powerpoint/2010/main" val="4270155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6631491" cy="561600"/>
          </a:xfrm>
        </p:spPr>
        <p:txBody>
          <a:bodyPr/>
          <a:lstStyle/>
          <a:p>
            <a:pPr lvl="0"/>
            <a:r>
              <a:rPr lang="en-IE" sz="2400" b="1" dirty="0" smtClean="0"/>
              <a:t>When can using quantitative methods be challenging?</a:t>
            </a:r>
            <a:endParaRPr lang="en-GB" sz="2400" dirty="0"/>
          </a:p>
        </p:txBody>
      </p:sp>
      <p:sp>
        <p:nvSpPr>
          <p:cNvPr id="3" name="Text Placeholder 2"/>
          <p:cNvSpPr>
            <a:spLocks noGrp="1"/>
          </p:cNvSpPr>
          <p:nvPr>
            <p:ph type="body" sz="quarter" idx="10"/>
          </p:nvPr>
        </p:nvSpPr>
        <p:spPr>
          <a:xfrm>
            <a:off x="828675" y="1435027"/>
            <a:ext cx="7500938" cy="4040188"/>
          </a:xfrm>
        </p:spPr>
        <p:txBody>
          <a:bodyPr/>
          <a:lstStyle/>
          <a:p>
            <a:pPr marL="285750" indent="-285750">
              <a:spcBef>
                <a:spcPts val="600"/>
              </a:spcBef>
              <a:buFont typeface="Arial" panose="020B0604020202020204" pitchFamily="34" charset="0"/>
              <a:buChar char="•"/>
            </a:pPr>
            <a:r>
              <a:rPr lang="en-US" sz="1800" b="0" dirty="0" smtClean="0"/>
              <a:t>There are many different </a:t>
            </a:r>
            <a:r>
              <a:rPr lang="en-US" sz="1800" b="0" dirty="0"/>
              <a:t>types of development </a:t>
            </a:r>
            <a:r>
              <a:rPr lang="en-US" sz="1800" b="0" dirty="0" smtClean="0"/>
              <a:t>assistance</a:t>
            </a:r>
          </a:p>
          <a:p>
            <a:pPr marL="285750" indent="-285750">
              <a:spcBef>
                <a:spcPts val="600"/>
              </a:spcBef>
              <a:buFont typeface="Arial" panose="020B0604020202020204" pitchFamily="34" charset="0"/>
              <a:buChar char="•"/>
            </a:pPr>
            <a:r>
              <a:rPr lang="en-US" sz="1800" b="0" dirty="0" smtClean="0"/>
              <a:t>Some programs are very clearly </a:t>
            </a:r>
            <a:r>
              <a:rPr lang="en-US" sz="1800" b="0" dirty="0"/>
              <a:t>defined and </a:t>
            </a:r>
            <a:r>
              <a:rPr lang="en-US" sz="1800" b="0" dirty="0" smtClean="0"/>
              <a:t>so are open to the use of experimental methods.</a:t>
            </a:r>
          </a:p>
          <a:p>
            <a:pPr marL="285750" indent="-285750">
              <a:spcBef>
                <a:spcPts val="600"/>
              </a:spcBef>
              <a:buFont typeface="Arial" panose="020B0604020202020204" pitchFamily="34" charset="0"/>
              <a:buChar char="•"/>
            </a:pPr>
            <a:r>
              <a:rPr lang="en-US" sz="1800" b="0" dirty="0" smtClean="0"/>
              <a:t>Quasi-experimental methods can also be used but also only in certain contexts</a:t>
            </a:r>
          </a:p>
          <a:p>
            <a:pPr marL="285750" indent="-285750">
              <a:spcBef>
                <a:spcPts val="600"/>
              </a:spcBef>
              <a:buFont typeface="Arial" panose="020B0604020202020204" pitchFamily="34" charset="0"/>
              <a:buChar char="•"/>
            </a:pPr>
            <a:r>
              <a:rPr lang="en-US" sz="1800" b="0" dirty="0" smtClean="0"/>
              <a:t>Many projects have multiple components and involve many actors (donors, NGOs, </a:t>
            </a:r>
            <a:r>
              <a:rPr lang="en-US" sz="1800" b="0" dirty="0"/>
              <a:t>national agencies, </a:t>
            </a:r>
            <a:r>
              <a:rPr lang="en-US" sz="1800" b="0" dirty="0" smtClean="0"/>
              <a:t>ministries)</a:t>
            </a:r>
          </a:p>
          <a:p>
            <a:pPr marL="285750" indent="-285750">
              <a:spcBef>
                <a:spcPts val="600"/>
              </a:spcBef>
              <a:buFont typeface="Arial" panose="020B0604020202020204" pitchFamily="34" charset="0"/>
              <a:buChar char="•"/>
            </a:pPr>
            <a:r>
              <a:rPr lang="en-US" sz="1800" b="0" dirty="0" smtClean="0"/>
              <a:t>They are often broad in scope with no clear idea of full set of intended </a:t>
            </a:r>
            <a:r>
              <a:rPr lang="en-US" sz="1800" b="0" dirty="0"/>
              <a:t>outcomes or </a:t>
            </a:r>
            <a:r>
              <a:rPr lang="en-US" sz="1800" b="0" dirty="0" smtClean="0"/>
              <a:t>impacts from the outset – this makes it difficult to use RCTs </a:t>
            </a:r>
            <a:r>
              <a:rPr lang="en-US" sz="1800" b="0" dirty="0"/>
              <a:t>and other types of statistically rigorous </a:t>
            </a:r>
            <a:r>
              <a:rPr lang="en-US" sz="1800" b="0" dirty="0" smtClean="0"/>
              <a:t>methodologies</a:t>
            </a:r>
          </a:p>
          <a:p>
            <a:pPr marL="285750" indent="-285750">
              <a:spcBef>
                <a:spcPts val="600"/>
              </a:spcBef>
              <a:buFont typeface="Arial" panose="020B0604020202020204" pitchFamily="34" charset="0"/>
              <a:buChar char="•"/>
            </a:pPr>
            <a:r>
              <a:rPr lang="en-US" sz="1800" b="0" dirty="0" smtClean="0"/>
              <a:t>They </a:t>
            </a:r>
            <a:r>
              <a:rPr lang="en-US" sz="1800" b="0" dirty="0"/>
              <a:t>could however be used for components of those </a:t>
            </a:r>
            <a:r>
              <a:rPr lang="en-US" sz="1800" b="0" dirty="0" smtClean="0"/>
              <a:t>programs</a:t>
            </a:r>
            <a:r>
              <a:rPr lang="en-US" sz="1800" b="0" dirty="0"/>
              <a:t> </a:t>
            </a:r>
            <a:r>
              <a:rPr lang="en-US" sz="1800" b="0" dirty="0" smtClean="0"/>
              <a:t>e.g. PROGEP Senegal project</a:t>
            </a:r>
            <a:endParaRPr lang="en-IE" sz="1800" b="0" dirty="0"/>
          </a:p>
          <a:p>
            <a:pPr marL="285750" indent="-285750">
              <a:spcBef>
                <a:spcPts val="600"/>
              </a:spcBef>
              <a:buFont typeface="Arial" panose="020B0604020202020204" pitchFamily="34" charset="0"/>
              <a:buChar char="•"/>
            </a:pPr>
            <a:r>
              <a:rPr lang="en-US" sz="1800" b="0" dirty="0" smtClean="0"/>
              <a:t>Quantitative evaluations </a:t>
            </a:r>
            <a:r>
              <a:rPr lang="en-IE" sz="1800" b="0" dirty="0" smtClean="0"/>
              <a:t>should be built in from the outset to allow for the best possible design of the analysis. It becomes a lot more difficult (but not impossible!) ex-post</a:t>
            </a:r>
            <a:endParaRPr lang="en-IE" sz="1800" b="0" dirty="0"/>
          </a:p>
          <a:p>
            <a:r>
              <a:rPr lang="en-IE" sz="1800" b="0" dirty="0"/>
              <a:t>  </a:t>
            </a:r>
          </a:p>
          <a:p>
            <a:endParaRPr lang="en-IE" sz="1800" dirty="0"/>
          </a:p>
        </p:txBody>
      </p:sp>
    </p:spTree>
    <p:extLst>
      <p:ext uri="{BB962C8B-B14F-4D97-AF65-F5344CB8AC3E}">
        <p14:creationId xmlns:p14="http://schemas.microsoft.com/office/powerpoint/2010/main" val="3807641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6631491" cy="561600"/>
          </a:xfrm>
        </p:spPr>
        <p:txBody>
          <a:bodyPr/>
          <a:lstStyle/>
          <a:p>
            <a:pPr lvl="0"/>
            <a:r>
              <a:rPr lang="en-IE" sz="2400" b="1" dirty="0"/>
              <a:t>How can qualitative and quantitative methods be combined to enrich our analysis?</a:t>
            </a:r>
            <a:endParaRPr lang="en-GB" sz="2400" dirty="0"/>
          </a:p>
        </p:txBody>
      </p:sp>
      <p:sp>
        <p:nvSpPr>
          <p:cNvPr id="3" name="Text Placeholder 2"/>
          <p:cNvSpPr>
            <a:spLocks noGrp="1"/>
          </p:cNvSpPr>
          <p:nvPr>
            <p:ph type="body" sz="quarter" idx="10"/>
          </p:nvPr>
        </p:nvSpPr>
        <p:spPr>
          <a:xfrm>
            <a:off x="828675" y="1435027"/>
            <a:ext cx="7918510" cy="4040188"/>
          </a:xfrm>
        </p:spPr>
        <p:txBody>
          <a:bodyPr/>
          <a:lstStyle/>
          <a:p>
            <a:pPr lvl="0">
              <a:spcBef>
                <a:spcPts val="800"/>
              </a:spcBef>
            </a:pPr>
            <a:r>
              <a:rPr lang="en-IE" sz="1800" dirty="0" smtClean="0"/>
              <a:t>Reference</a:t>
            </a:r>
            <a:r>
              <a:rPr lang="en-IE" sz="1800" b="0" dirty="0" smtClean="0"/>
              <a:t>: Bamberger, M., Rao, V. and </a:t>
            </a:r>
            <a:r>
              <a:rPr lang="en-IE" sz="1800" b="0" dirty="0" err="1" smtClean="0"/>
              <a:t>Woolcock</a:t>
            </a:r>
            <a:r>
              <a:rPr lang="en-IE" sz="1800" b="0" dirty="0" smtClean="0"/>
              <a:t>, M. (2010) ‘Using mixed methods in monitoring and evaluation.’ World Bank Policy Research Working Paper number 5245</a:t>
            </a:r>
          </a:p>
          <a:p>
            <a:pPr lvl="0">
              <a:spcBef>
                <a:spcPts val="800"/>
              </a:spcBef>
            </a:pPr>
            <a:endParaRPr lang="en-IE" sz="1800" b="0" dirty="0" smtClean="0"/>
          </a:p>
          <a:p>
            <a:pPr marL="285750" lvl="0" indent="-285750">
              <a:spcBef>
                <a:spcPts val="800"/>
              </a:spcBef>
              <a:buFont typeface="Arial" panose="020B0604020202020204" pitchFamily="34" charset="0"/>
              <a:buChar char="•"/>
            </a:pPr>
            <a:r>
              <a:rPr lang="en-IE" sz="1800" b="0" dirty="0" smtClean="0"/>
              <a:t>Qualitative methods are very informative in the pre-design stage.</a:t>
            </a:r>
          </a:p>
          <a:p>
            <a:pPr marL="285750" lvl="0" indent="-285750">
              <a:spcBef>
                <a:spcPts val="800"/>
              </a:spcBef>
              <a:buFont typeface="Arial" panose="020B0604020202020204" pitchFamily="34" charset="0"/>
              <a:buChar char="•"/>
            </a:pPr>
            <a:r>
              <a:rPr lang="en-IE" sz="1800" b="0" dirty="0" smtClean="0"/>
              <a:t>They can be used to help define the research question and set out the main hypotheses</a:t>
            </a:r>
            <a:endParaRPr lang="en-IE" sz="1800" b="0" dirty="0"/>
          </a:p>
          <a:p>
            <a:pPr marL="285750" indent="-285750">
              <a:spcBef>
                <a:spcPts val="800"/>
              </a:spcBef>
              <a:buFont typeface="Arial" panose="020B0604020202020204" pitchFamily="34" charset="0"/>
              <a:buChar char="•"/>
            </a:pPr>
            <a:r>
              <a:rPr lang="en-US" sz="1800" b="0" dirty="0" smtClean="0"/>
              <a:t>They can also be used to help design or tailor the interventions </a:t>
            </a:r>
          </a:p>
          <a:p>
            <a:pPr marL="285750" indent="-285750">
              <a:spcBef>
                <a:spcPts val="800"/>
              </a:spcBef>
              <a:buFont typeface="Arial" panose="020B0604020202020204" pitchFamily="34" charset="0"/>
              <a:buChar char="•"/>
            </a:pPr>
            <a:r>
              <a:rPr lang="en-US" sz="1800" b="0" dirty="0"/>
              <a:t>They can </a:t>
            </a:r>
            <a:r>
              <a:rPr lang="en-US" sz="1800" b="0" dirty="0" smtClean="0"/>
              <a:t>be used </a:t>
            </a:r>
            <a:r>
              <a:rPr lang="en-US" sz="1800" b="0" dirty="0"/>
              <a:t>to pre-test the design so that it is relevant for the context and the key stakeholders</a:t>
            </a:r>
            <a:r>
              <a:rPr lang="en-US" sz="1800" b="0" dirty="0" smtClean="0"/>
              <a:t>.</a:t>
            </a:r>
          </a:p>
          <a:p>
            <a:pPr marL="285750" indent="-285750">
              <a:spcBef>
                <a:spcPts val="800"/>
              </a:spcBef>
              <a:buFont typeface="Arial" panose="020B0604020202020204" pitchFamily="34" charset="0"/>
              <a:buChar char="•"/>
            </a:pPr>
            <a:r>
              <a:rPr lang="en-US" sz="1800" b="0" dirty="0" smtClean="0"/>
              <a:t>They can inform the data collection process for the quantitative analysis and help in the design of the survey instruments.</a:t>
            </a:r>
          </a:p>
          <a:p>
            <a:pPr marL="285750" indent="-285750">
              <a:spcBef>
                <a:spcPts val="800"/>
              </a:spcBef>
              <a:buFont typeface="Arial" panose="020B0604020202020204" pitchFamily="34" charset="0"/>
              <a:buChar char="•"/>
            </a:pPr>
            <a:endParaRPr lang="en-US" sz="1800" b="0" dirty="0" smtClean="0"/>
          </a:p>
          <a:p>
            <a:pPr>
              <a:spcBef>
                <a:spcPts val="800"/>
              </a:spcBef>
            </a:pPr>
            <a:r>
              <a:rPr lang="en-US" sz="1800" b="0" dirty="0" smtClean="0"/>
              <a:t>For example: TIME/Plan Ireland research collaboration on gender disparity in disability in Togo</a:t>
            </a:r>
          </a:p>
          <a:p>
            <a:pPr>
              <a:spcBef>
                <a:spcPts val="800"/>
              </a:spcBef>
            </a:pPr>
            <a:r>
              <a:rPr lang="en-US" sz="1800" b="0" dirty="0" smtClean="0"/>
              <a:t>.</a:t>
            </a:r>
            <a:endParaRPr lang="en-IE" sz="1800" dirty="0"/>
          </a:p>
        </p:txBody>
      </p:sp>
    </p:spTree>
    <p:extLst>
      <p:ext uri="{BB962C8B-B14F-4D97-AF65-F5344CB8AC3E}">
        <p14:creationId xmlns:p14="http://schemas.microsoft.com/office/powerpoint/2010/main" val="1548293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6631491" cy="561600"/>
          </a:xfrm>
        </p:spPr>
        <p:txBody>
          <a:bodyPr/>
          <a:lstStyle/>
          <a:p>
            <a:pPr lvl="0"/>
            <a:r>
              <a:rPr lang="en-IE" sz="2400" b="1" dirty="0"/>
              <a:t>How can qualitative and quantitative methods be combined to enrich our analysis?</a:t>
            </a:r>
            <a:endParaRPr lang="en-GB" sz="2400" dirty="0"/>
          </a:p>
        </p:txBody>
      </p:sp>
      <p:sp>
        <p:nvSpPr>
          <p:cNvPr id="3" name="Text Placeholder 2"/>
          <p:cNvSpPr>
            <a:spLocks noGrp="1"/>
          </p:cNvSpPr>
          <p:nvPr>
            <p:ph type="body" sz="quarter" idx="10"/>
          </p:nvPr>
        </p:nvSpPr>
        <p:spPr>
          <a:xfrm>
            <a:off x="828675" y="1435027"/>
            <a:ext cx="7918510" cy="4040188"/>
          </a:xfrm>
        </p:spPr>
        <p:txBody>
          <a:bodyPr/>
          <a:lstStyle/>
          <a:p>
            <a:pPr marL="285750" lvl="0" indent="-285750">
              <a:spcBef>
                <a:spcPts val="800"/>
              </a:spcBef>
              <a:buFont typeface="Arial" panose="020B0604020202020204" pitchFamily="34" charset="0"/>
              <a:buChar char="•"/>
            </a:pPr>
            <a:r>
              <a:rPr lang="en-US" sz="1800" b="0" dirty="0" smtClean="0"/>
              <a:t>Mixed </a:t>
            </a:r>
            <a:r>
              <a:rPr lang="en-US" sz="1800" b="0" dirty="0"/>
              <a:t>methods can strengthen the validity and operational utility of rigorous statistical </a:t>
            </a:r>
            <a:r>
              <a:rPr lang="en-US" sz="1800" b="0" dirty="0" smtClean="0"/>
              <a:t>designs</a:t>
            </a:r>
            <a:endParaRPr lang="en-IE" sz="1800" b="0" dirty="0"/>
          </a:p>
          <a:p>
            <a:pPr marL="285750" indent="-285750">
              <a:spcBef>
                <a:spcPts val="800"/>
              </a:spcBef>
              <a:buFont typeface="Arial" panose="020B0604020202020204" pitchFamily="34" charset="0"/>
              <a:buChar char="•"/>
            </a:pPr>
            <a:r>
              <a:rPr lang="en-US" sz="1800" b="0" dirty="0" smtClean="0"/>
              <a:t>Limiting </a:t>
            </a:r>
            <a:r>
              <a:rPr lang="en-US" sz="1800" b="0" dirty="0"/>
              <a:t>the analysis to pre and post surveys misses out on the process of project </a:t>
            </a:r>
            <a:r>
              <a:rPr lang="en-US" sz="1800" b="0" dirty="0" smtClean="0"/>
              <a:t>implementation</a:t>
            </a:r>
          </a:p>
          <a:p>
            <a:pPr marL="285750" indent="-285750">
              <a:spcBef>
                <a:spcPts val="800"/>
              </a:spcBef>
              <a:buFont typeface="Arial" panose="020B0604020202020204" pitchFamily="34" charset="0"/>
              <a:buChar char="•"/>
            </a:pPr>
            <a:r>
              <a:rPr lang="en-US" sz="1800" b="0" dirty="0" smtClean="0"/>
              <a:t>If </a:t>
            </a:r>
            <a:r>
              <a:rPr lang="en-US" sz="1800" b="0" dirty="0"/>
              <a:t>you find no statistically significant differences between treatment and control is this due to design failure </a:t>
            </a:r>
            <a:r>
              <a:rPr lang="en-US" sz="1800" b="0" dirty="0" smtClean="0"/>
              <a:t>(program not effective in this context) or </a:t>
            </a:r>
            <a:r>
              <a:rPr lang="en-US" sz="1800" b="0" dirty="0"/>
              <a:t>implementation failure (was not possible to implement the program</a:t>
            </a:r>
            <a:r>
              <a:rPr lang="en-US" sz="1800" b="0" dirty="0" smtClean="0"/>
              <a:t>)?</a:t>
            </a:r>
            <a:endParaRPr lang="en-IE" sz="1800" b="0" dirty="0"/>
          </a:p>
          <a:p>
            <a:pPr marL="285750" indent="-285750">
              <a:spcBef>
                <a:spcPts val="800"/>
              </a:spcBef>
              <a:buFont typeface="Arial" panose="020B0604020202020204" pitchFamily="34" charset="0"/>
              <a:buChar char="•"/>
            </a:pPr>
            <a:r>
              <a:rPr lang="en-US" sz="1800" b="0" dirty="0"/>
              <a:t>Participant observation, key informant interviews and focus groups can help to assess the process of project implementation</a:t>
            </a:r>
            <a:r>
              <a:rPr lang="en-US" sz="1800" b="0" dirty="0" smtClean="0"/>
              <a:t>.</a:t>
            </a:r>
          </a:p>
          <a:p>
            <a:pPr marL="285750" indent="-285750">
              <a:spcBef>
                <a:spcPts val="800"/>
              </a:spcBef>
              <a:buFont typeface="Arial" panose="020B0604020202020204" pitchFamily="34" charset="0"/>
              <a:buChar char="•"/>
            </a:pPr>
            <a:r>
              <a:rPr lang="en-US" sz="1800" b="0" dirty="0"/>
              <a:t>You can also see whether what the beneficiaries are experiencing is in line with the theory or a prior expectations at an early stage.</a:t>
            </a:r>
            <a:endParaRPr lang="en-IE" sz="1800" b="0" dirty="0"/>
          </a:p>
          <a:p>
            <a:pPr marL="285750" indent="-285750">
              <a:spcBef>
                <a:spcPts val="800"/>
              </a:spcBef>
              <a:buFont typeface="Arial" panose="020B0604020202020204" pitchFamily="34" charset="0"/>
              <a:buChar char="•"/>
            </a:pPr>
            <a:r>
              <a:rPr lang="en-US" sz="1800" b="0" dirty="0" smtClean="0"/>
              <a:t>Quantitative mid-line </a:t>
            </a:r>
            <a:r>
              <a:rPr lang="en-US" sz="1800" b="0" dirty="0"/>
              <a:t>evaluations can also help in this regard</a:t>
            </a:r>
            <a:r>
              <a:rPr lang="en-US" sz="1800" b="0" dirty="0" smtClean="0"/>
              <a:t>.</a:t>
            </a:r>
          </a:p>
          <a:p>
            <a:pPr>
              <a:spcBef>
                <a:spcPts val="800"/>
              </a:spcBef>
            </a:pPr>
            <a:endParaRPr lang="en-IE" sz="1800" b="0" dirty="0"/>
          </a:p>
          <a:p>
            <a:pPr>
              <a:spcBef>
                <a:spcPts val="800"/>
              </a:spcBef>
            </a:pPr>
            <a:r>
              <a:rPr lang="en-US" sz="1800" dirty="0" smtClean="0"/>
              <a:t>Important that the integrity of the research design is preserved.</a:t>
            </a:r>
          </a:p>
          <a:p>
            <a:pPr>
              <a:spcBef>
                <a:spcPts val="800"/>
              </a:spcBef>
            </a:pPr>
            <a:r>
              <a:rPr lang="en-US" sz="1800" dirty="0" smtClean="0"/>
              <a:t>Do </a:t>
            </a:r>
            <a:r>
              <a:rPr lang="en-US" sz="1800" dirty="0"/>
              <a:t>onto control groups as you do onto treatment </a:t>
            </a:r>
            <a:r>
              <a:rPr lang="en-US" sz="1800" dirty="0" smtClean="0"/>
              <a:t>groups</a:t>
            </a:r>
            <a:r>
              <a:rPr lang="en-US" sz="1800" dirty="0"/>
              <a:t>!</a:t>
            </a:r>
            <a:endParaRPr lang="en-IE" sz="1800" dirty="0"/>
          </a:p>
        </p:txBody>
      </p:sp>
    </p:spTree>
    <p:extLst>
      <p:ext uri="{BB962C8B-B14F-4D97-AF65-F5344CB8AC3E}">
        <p14:creationId xmlns:p14="http://schemas.microsoft.com/office/powerpoint/2010/main" val="42789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6631491" cy="561600"/>
          </a:xfrm>
        </p:spPr>
        <p:txBody>
          <a:bodyPr/>
          <a:lstStyle/>
          <a:p>
            <a:pPr lvl="0"/>
            <a:r>
              <a:rPr lang="en-IE" sz="2400" b="1" dirty="0"/>
              <a:t>How can qualitative and quantitative methods be combined to enrich our analysis?</a:t>
            </a:r>
            <a:endParaRPr lang="en-GB" sz="2400" dirty="0"/>
          </a:p>
        </p:txBody>
      </p:sp>
      <p:sp>
        <p:nvSpPr>
          <p:cNvPr id="3" name="Text Placeholder 2"/>
          <p:cNvSpPr>
            <a:spLocks noGrp="1"/>
          </p:cNvSpPr>
          <p:nvPr>
            <p:ph type="body" sz="quarter" idx="10"/>
          </p:nvPr>
        </p:nvSpPr>
        <p:spPr>
          <a:xfrm>
            <a:off x="828675" y="1435027"/>
            <a:ext cx="7500938" cy="4040188"/>
          </a:xfrm>
        </p:spPr>
        <p:txBody>
          <a:bodyPr/>
          <a:lstStyle/>
          <a:p>
            <a:pPr marL="285750" lvl="0" indent="-285750">
              <a:buFont typeface="Arial" panose="020B0604020202020204" pitchFamily="34" charset="0"/>
              <a:buChar char="•"/>
            </a:pPr>
            <a:r>
              <a:rPr lang="en-US" sz="1800" b="0" dirty="0" smtClean="0"/>
              <a:t>Combining </a:t>
            </a:r>
            <a:r>
              <a:rPr lang="en-US" sz="1800" b="0" dirty="0"/>
              <a:t>qualitative data with quantitative data can add depth to statistical </a:t>
            </a:r>
            <a:r>
              <a:rPr lang="en-US" sz="1800" b="0" dirty="0" smtClean="0"/>
              <a:t>indicators.</a:t>
            </a:r>
          </a:p>
          <a:p>
            <a:pPr marL="285750" lvl="0" indent="-285750">
              <a:buFont typeface="Arial" panose="020B0604020202020204" pitchFamily="34" charset="0"/>
              <a:buChar char="•"/>
            </a:pPr>
            <a:r>
              <a:rPr lang="en-US" sz="1800" b="0" dirty="0" smtClean="0"/>
              <a:t>For </a:t>
            </a:r>
            <a:r>
              <a:rPr lang="en-US" sz="1800" b="0" dirty="0"/>
              <a:t>example, through case studies or in-depth interviews the meaning of quantitative indicators can be established.</a:t>
            </a:r>
            <a:endParaRPr lang="en-IE" sz="1800" b="0" dirty="0"/>
          </a:p>
          <a:p>
            <a:pPr marL="285750" indent="-285750">
              <a:buFont typeface="Arial" panose="020B0604020202020204" pitchFamily="34" charset="0"/>
              <a:buChar char="•"/>
            </a:pPr>
            <a:r>
              <a:rPr lang="en-US" sz="1800" b="0" dirty="0" smtClean="0"/>
              <a:t>Quantitative </a:t>
            </a:r>
            <a:r>
              <a:rPr lang="en-US" sz="1800" b="0" dirty="0"/>
              <a:t>data is difficult to collect in certain settings, such as in cases of domestic violence, or in trying to interview hard to reach groups – sex worker, homeless, etc. There are mixed methods technique that can help to address this. </a:t>
            </a:r>
            <a:endParaRPr lang="en-IE" sz="1800" b="0" dirty="0"/>
          </a:p>
          <a:p>
            <a:pPr marL="285750" lvl="0" indent="-285750">
              <a:buFont typeface="Arial" panose="020B0604020202020204" pitchFamily="34" charset="0"/>
              <a:buChar char="•"/>
            </a:pPr>
            <a:r>
              <a:rPr lang="en-US" sz="1800" b="0" dirty="0" smtClean="0"/>
              <a:t>Qualitative </a:t>
            </a:r>
            <a:r>
              <a:rPr lang="en-US" sz="1800" b="0" dirty="0"/>
              <a:t>methods can </a:t>
            </a:r>
            <a:r>
              <a:rPr lang="en-IE" sz="1800" b="0" dirty="0" smtClean="0"/>
              <a:t>help to shed line on heterogeneous effects that the quantitative analysis may not be able to pick up</a:t>
            </a:r>
            <a:endParaRPr lang="en-IE" sz="1800" b="0" dirty="0"/>
          </a:p>
          <a:p>
            <a:r>
              <a:rPr lang="en-US" sz="1800" b="0" dirty="0"/>
              <a:t> </a:t>
            </a:r>
            <a:endParaRPr lang="en-IE" sz="1800" b="0" dirty="0"/>
          </a:p>
          <a:p>
            <a:pPr lvl="0"/>
            <a:endParaRPr lang="en-IE" sz="1800" dirty="0"/>
          </a:p>
        </p:txBody>
      </p:sp>
    </p:spTree>
    <p:extLst>
      <p:ext uri="{BB962C8B-B14F-4D97-AF65-F5344CB8AC3E}">
        <p14:creationId xmlns:p14="http://schemas.microsoft.com/office/powerpoint/2010/main" val="4195988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6631491" cy="561600"/>
          </a:xfrm>
        </p:spPr>
        <p:txBody>
          <a:bodyPr/>
          <a:lstStyle/>
          <a:p>
            <a:pPr lvl="0"/>
            <a:r>
              <a:rPr lang="en-IE" sz="2400" b="1" dirty="0"/>
              <a:t>How can qualitative and quantitative methods be combined to enrich our analysis?</a:t>
            </a:r>
            <a:endParaRPr lang="en-GB" sz="2400" dirty="0"/>
          </a:p>
        </p:txBody>
      </p:sp>
      <p:sp>
        <p:nvSpPr>
          <p:cNvPr id="3" name="Text Placeholder 2"/>
          <p:cNvSpPr>
            <a:spLocks noGrp="1"/>
          </p:cNvSpPr>
          <p:nvPr>
            <p:ph type="body" sz="quarter" idx="10"/>
          </p:nvPr>
        </p:nvSpPr>
        <p:spPr>
          <a:xfrm>
            <a:off x="828675" y="1435027"/>
            <a:ext cx="7500938" cy="4040188"/>
          </a:xfrm>
        </p:spPr>
        <p:txBody>
          <a:bodyPr/>
          <a:lstStyle/>
          <a:p>
            <a:pPr marL="285750" lvl="0" indent="-285750">
              <a:buFont typeface="Arial" panose="020B0604020202020204" pitchFamily="34" charset="0"/>
              <a:buChar char="•"/>
            </a:pPr>
            <a:r>
              <a:rPr lang="en-US" sz="1800" b="0" dirty="0"/>
              <a:t>Mixed methods can also help to improve the uptake of the results of quantitative designs. </a:t>
            </a:r>
            <a:endParaRPr lang="en-IE" sz="1800" b="0" dirty="0"/>
          </a:p>
          <a:p>
            <a:pPr marL="285750" indent="-285750">
              <a:buFont typeface="Arial" panose="020B0604020202020204" pitchFamily="34" charset="0"/>
              <a:buChar char="•"/>
            </a:pPr>
            <a:r>
              <a:rPr lang="en-US" sz="1800" b="0" dirty="0" smtClean="0"/>
              <a:t>They </a:t>
            </a:r>
            <a:r>
              <a:rPr lang="en-US" sz="1800" b="0" dirty="0"/>
              <a:t>can </a:t>
            </a:r>
            <a:r>
              <a:rPr lang="en-US" sz="1800" b="0" dirty="0" smtClean="0"/>
              <a:t>help </a:t>
            </a:r>
            <a:r>
              <a:rPr lang="en-US" sz="1800" b="0" dirty="0"/>
              <a:t>understand the extent to which a </a:t>
            </a:r>
            <a:r>
              <a:rPr lang="en-US" sz="1800" b="0" dirty="0" smtClean="0"/>
              <a:t>program will </a:t>
            </a:r>
            <a:r>
              <a:rPr lang="en-US" sz="1800" b="0" dirty="0"/>
              <a:t>be scalable and will work for the range of stakeholders involved.</a:t>
            </a:r>
            <a:endParaRPr lang="en-IE" sz="1800" b="0" dirty="0"/>
          </a:p>
          <a:p>
            <a:pPr marL="285750" indent="-285750">
              <a:buFont typeface="Arial" panose="020B0604020202020204" pitchFamily="34" charset="0"/>
              <a:buChar char="•"/>
            </a:pPr>
            <a:r>
              <a:rPr lang="en-US" sz="1800" b="0" dirty="0" smtClean="0"/>
              <a:t>Mixed </a:t>
            </a:r>
            <a:r>
              <a:rPr lang="en-US" sz="1800" b="0" dirty="0"/>
              <a:t>methods approaches can help in the communication of results.</a:t>
            </a:r>
            <a:endParaRPr lang="en-IE" sz="1800" b="0" dirty="0"/>
          </a:p>
          <a:p>
            <a:pPr marL="285750" indent="-285750">
              <a:buFont typeface="Arial" panose="020B0604020202020204" pitchFamily="34" charset="0"/>
              <a:buChar char="•"/>
            </a:pPr>
            <a:r>
              <a:rPr lang="en-US" sz="1800" b="0" dirty="0" smtClean="0"/>
              <a:t>Different </a:t>
            </a:r>
            <a:r>
              <a:rPr lang="en-US" sz="1800" b="0" dirty="0"/>
              <a:t>audiences will respond differently to different styles of presentation.  Academic audiences in economics will want to see the quantitative evidence, policy makers might respond better to case studies, videos or photographs, etc</a:t>
            </a:r>
            <a:r>
              <a:rPr lang="en-US" sz="1800" b="0" dirty="0" smtClean="0"/>
              <a:t>.</a:t>
            </a:r>
            <a:endParaRPr lang="en-IE" sz="1800" b="0" dirty="0"/>
          </a:p>
        </p:txBody>
      </p:sp>
    </p:spTree>
    <p:extLst>
      <p:ext uri="{BB962C8B-B14F-4D97-AF65-F5344CB8AC3E}">
        <p14:creationId xmlns:p14="http://schemas.microsoft.com/office/powerpoint/2010/main" val="2918378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360000"/>
            <a:ext cx="6642642" cy="561600"/>
          </a:xfrm>
        </p:spPr>
        <p:txBody>
          <a:bodyPr/>
          <a:lstStyle/>
          <a:p>
            <a:r>
              <a:rPr lang="en-US" sz="2400" b="1" dirty="0" smtClean="0"/>
              <a:t>How we use evidence is crucial</a:t>
            </a:r>
            <a:endParaRPr lang="en-IE" sz="2400" dirty="0"/>
          </a:p>
        </p:txBody>
      </p:sp>
      <p:sp>
        <p:nvSpPr>
          <p:cNvPr id="3" name="Text Placeholder 2"/>
          <p:cNvSpPr>
            <a:spLocks noGrp="1"/>
          </p:cNvSpPr>
          <p:nvPr>
            <p:ph type="body" sz="quarter" idx="10"/>
          </p:nvPr>
        </p:nvSpPr>
        <p:spPr>
          <a:xfrm>
            <a:off x="828675" y="1227265"/>
            <a:ext cx="7500938" cy="3902893"/>
          </a:xfrm>
        </p:spPr>
        <p:txBody>
          <a:bodyPr/>
          <a:lstStyle/>
          <a:p>
            <a:pPr lvl="0"/>
            <a:r>
              <a:rPr lang="en-US" sz="1800" b="0" dirty="0"/>
              <a:t>Our </a:t>
            </a:r>
            <a:r>
              <a:rPr lang="en-US" sz="1800" b="0" dirty="0" smtClean="0"/>
              <a:t>research will </a:t>
            </a:r>
            <a:r>
              <a:rPr lang="en-US" sz="1800" b="0" dirty="0"/>
              <a:t>tell us what works and why in a particular context</a:t>
            </a:r>
            <a:endParaRPr lang="en-IE" sz="1800" b="0" dirty="0"/>
          </a:p>
          <a:p>
            <a:pPr lvl="0"/>
            <a:r>
              <a:rPr lang="en-US" sz="1800" b="0" dirty="0"/>
              <a:t>BUT… </a:t>
            </a:r>
            <a:endParaRPr lang="en-US" sz="1800" b="0" dirty="0" smtClean="0"/>
          </a:p>
          <a:p>
            <a:pPr lvl="0"/>
            <a:r>
              <a:rPr lang="en-US" sz="1800" b="0" dirty="0" smtClean="0"/>
              <a:t>…. it </a:t>
            </a:r>
            <a:r>
              <a:rPr lang="en-US" sz="1800" b="0" dirty="0"/>
              <a:t>is only one piece of evidence, one observation</a:t>
            </a:r>
            <a:endParaRPr lang="en-IE" sz="1800" b="0" dirty="0"/>
          </a:p>
          <a:p>
            <a:pPr lvl="0"/>
            <a:endParaRPr lang="en-US" sz="1800" b="0" dirty="0" smtClean="0"/>
          </a:p>
          <a:p>
            <a:pPr lvl="0"/>
            <a:r>
              <a:rPr lang="en-US" sz="1800" b="0" dirty="0" smtClean="0"/>
              <a:t>To </a:t>
            </a:r>
            <a:r>
              <a:rPr lang="en-US" sz="1800" b="0" dirty="0"/>
              <a:t>truly inform policy and development aid agendas we need to consider all of the (good) evidence that is available </a:t>
            </a:r>
            <a:endParaRPr lang="en-US" sz="1800" b="0" dirty="0" smtClean="0"/>
          </a:p>
          <a:p>
            <a:pPr lvl="0"/>
            <a:r>
              <a:rPr lang="en-US" sz="1800" b="0" dirty="0" smtClean="0"/>
              <a:t>Too </a:t>
            </a:r>
            <a:r>
              <a:rPr lang="en-US" sz="1800" b="0" dirty="0"/>
              <a:t>often policy makers and donors will use the one piece of evidence that tells them what they want to </a:t>
            </a:r>
            <a:r>
              <a:rPr lang="en-US" sz="1800" b="0" dirty="0" smtClean="0"/>
              <a:t>hear</a:t>
            </a:r>
          </a:p>
          <a:p>
            <a:pPr lvl="0"/>
            <a:r>
              <a:rPr lang="en-US" sz="1800" b="0" dirty="0" smtClean="0"/>
              <a:t>This </a:t>
            </a:r>
            <a:r>
              <a:rPr lang="en-US" sz="1800" b="0" dirty="0"/>
              <a:t>will </a:t>
            </a:r>
            <a:r>
              <a:rPr lang="en-US" sz="1800" dirty="0"/>
              <a:t>not</a:t>
            </a:r>
            <a:r>
              <a:rPr lang="en-US" sz="1800" b="0" dirty="0"/>
              <a:t> help us use development aid more effectively and advance the international development agenda</a:t>
            </a:r>
            <a:endParaRPr lang="en-IE" sz="1800" b="0" dirty="0"/>
          </a:p>
          <a:p>
            <a:r>
              <a:rPr lang="en-US" sz="1800" b="0" dirty="0"/>
              <a:t> </a:t>
            </a:r>
            <a:endParaRPr lang="en-IE" sz="1800" b="0" dirty="0"/>
          </a:p>
          <a:p>
            <a:endParaRPr lang="en-IE" sz="1800" dirty="0"/>
          </a:p>
        </p:txBody>
      </p:sp>
    </p:spTree>
    <p:extLst>
      <p:ext uri="{BB962C8B-B14F-4D97-AF65-F5344CB8AC3E}">
        <p14:creationId xmlns:p14="http://schemas.microsoft.com/office/powerpoint/2010/main" val="1189582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360000"/>
            <a:ext cx="6642642" cy="561600"/>
          </a:xfrm>
        </p:spPr>
        <p:txBody>
          <a:bodyPr/>
          <a:lstStyle/>
          <a:p>
            <a:r>
              <a:rPr lang="en-US" sz="2400" b="1" dirty="0" smtClean="0"/>
              <a:t>Conclusions</a:t>
            </a:r>
            <a:endParaRPr lang="en-IE" sz="2400" dirty="0"/>
          </a:p>
        </p:txBody>
      </p:sp>
      <p:sp>
        <p:nvSpPr>
          <p:cNvPr id="3" name="Text Placeholder 2"/>
          <p:cNvSpPr>
            <a:spLocks noGrp="1"/>
          </p:cNvSpPr>
          <p:nvPr>
            <p:ph type="body" sz="quarter" idx="10"/>
          </p:nvPr>
        </p:nvSpPr>
        <p:spPr>
          <a:xfrm>
            <a:off x="828675" y="1123747"/>
            <a:ext cx="7500938" cy="3902893"/>
          </a:xfrm>
        </p:spPr>
        <p:txBody>
          <a:bodyPr/>
          <a:lstStyle/>
          <a:p>
            <a:r>
              <a:rPr lang="en-US" sz="1800" b="0" dirty="0"/>
              <a:t>International development is highly complex </a:t>
            </a:r>
            <a:endParaRPr lang="en-IE" sz="1800" b="0" dirty="0"/>
          </a:p>
          <a:p>
            <a:r>
              <a:rPr lang="en-US" sz="1800" b="0" dirty="0"/>
              <a:t>To make sure aid is put to its most effective use and that it reaches those most in need we need rigorous evidence </a:t>
            </a:r>
            <a:endParaRPr lang="en-IE" sz="1800" b="0" dirty="0"/>
          </a:p>
          <a:p>
            <a:r>
              <a:rPr lang="en-US" sz="1800" b="0" dirty="0"/>
              <a:t>Through rigorous impact evaluation we can uncover what works and why </a:t>
            </a:r>
            <a:endParaRPr lang="en-US" sz="1800" b="0" dirty="0" smtClean="0"/>
          </a:p>
          <a:p>
            <a:pPr>
              <a:spcBef>
                <a:spcPts val="0"/>
              </a:spcBef>
            </a:pPr>
            <a:endParaRPr lang="en-IE" sz="1600" b="0" dirty="0"/>
          </a:p>
          <a:p>
            <a:r>
              <a:rPr lang="en-US" sz="1800" b="0" dirty="0"/>
              <a:t> </a:t>
            </a:r>
            <a:r>
              <a:rPr lang="en-US" sz="1800" b="0" dirty="0" smtClean="0"/>
              <a:t>We </a:t>
            </a:r>
            <a:r>
              <a:rPr lang="en-US" sz="1800" b="0" dirty="0"/>
              <a:t>as researchers need </a:t>
            </a:r>
            <a:r>
              <a:rPr lang="en-US" sz="1800" b="0" dirty="0" smtClean="0"/>
              <a:t>to:</a:t>
            </a:r>
            <a:endParaRPr lang="en-IE" sz="1800" b="0" dirty="0"/>
          </a:p>
          <a:p>
            <a:pPr marL="285750" lvl="0" indent="-285750">
              <a:buFont typeface="Arial" panose="020B0604020202020204" pitchFamily="34" charset="0"/>
              <a:buChar char="•"/>
            </a:pPr>
            <a:r>
              <a:rPr lang="en-US" sz="1800" b="0" dirty="0" smtClean="0"/>
              <a:t>engage </a:t>
            </a:r>
            <a:r>
              <a:rPr lang="en-US" sz="1800" b="0" dirty="0"/>
              <a:t>in multi-disciplinary research, </a:t>
            </a:r>
            <a:r>
              <a:rPr lang="en-US" sz="1800" b="0" dirty="0" smtClean="0"/>
              <a:t>work </a:t>
            </a:r>
            <a:r>
              <a:rPr lang="en-US" sz="1800" b="0" dirty="0"/>
              <a:t>together with development practitioners and policy-makers in providing a rigorous evidence base</a:t>
            </a:r>
            <a:endParaRPr lang="en-IE" sz="1800" b="0" dirty="0"/>
          </a:p>
          <a:p>
            <a:pPr marL="285750" lvl="0" indent="-285750">
              <a:buFont typeface="Arial" panose="020B0604020202020204" pitchFamily="34" charset="0"/>
              <a:buChar char="•"/>
            </a:pPr>
            <a:r>
              <a:rPr lang="en-US" sz="1800" b="0" dirty="0" smtClean="0"/>
              <a:t>provide </a:t>
            </a:r>
            <a:r>
              <a:rPr lang="en-US" sz="1800" b="0" dirty="0"/>
              <a:t>lots of rigorous evidence, from lots of different contexts and settings </a:t>
            </a:r>
            <a:endParaRPr lang="en-IE" sz="1800" b="0" dirty="0"/>
          </a:p>
          <a:p>
            <a:pPr marL="285750" lvl="0" indent="-285750">
              <a:buFont typeface="Arial" panose="020B0604020202020204" pitchFamily="34" charset="0"/>
              <a:buChar char="•"/>
            </a:pPr>
            <a:r>
              <a:rPr lang="en-US" sz="1800" b="0" dirty="0" smtClean="0"/>
              <a:t>base </a:t>
            </a:r>
            <a:r>
              <a:rPr lang="en-US" sz="1800" b="0" dirty="0"/>
              <a:t>policy recommendations on a synthesis of findings that address the realities and complexities of different </a:t>
            </a:r>
            <a:r>
              <a:rPr lang="en-US" sz="1800" b="0" dirty="0" smtClean="0"/>
              <a:t>contexts</a:t>
            </a:r>
            <a:endParaRPr lang="en-IE" sz="1800" dirty="0"/>
          </a:p>
        </p:txBody>
      </p:sp>
    </p:spTree>
    <p:extLst>
      <p:ext uri="{BB962C8B-B14F-4D97-AF65-F5344CB8AC3E}">
        <p14:creationId xmlns:p14="http://schemas.microsoft.com/office/powerpoint/2010/main" val="929193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2" y="3635387"/>
            <a:ext cx="7500939" cy="2889830"/>
          </a:xfrm>
        </p:spPr>
        <p:txBody>
          <a:bodyPr/>
          <a:lstStyle/>
          <a:p>
            <a:r>
              <a:rPr lang="en-GB" sz="3600" dirty="0" smtClean="0"/>
              <a:t/>
            </a:r>
            <a:br>
              <a:rPr lang="en-GB" sz="3600" dirty="0" smtClean="0"/>
            </a:br>
            <a:r>
              <a:rPr lang="en-GB" sz="3600" dirty="0" smtClean="0"/>
              <a:t>Thank you!</a:t>
            </a:r>
            <a:r>
              <a:rPr lang="en-GB" sz="1800" dirty="0" smtClean="0"/>
              <a:t/>
            </a:r>
            <a:br>
              <a:rPr lang="en-GB" sz="1800" dirty="0" smtClean="0"/>
            </a:br>
            <a:r>
              <a:rPr lang="en-GB" sz="1800" dirty="0"/>
              <a:t/>
            </a:r>
            <a:br>
              <a:rPr lang="en-GB" sz="1800" dirty="0"/>
            </a:br>
            <a:r>
              <a:rPr lang="en-GB" sz="1800" dirty="0" smtClean="0"/>
              <a:t>Carol Newman</a:t>
            </a:r>
            <a:br>
              <a:rPr lang="en-GB" sz="1800" dirty="0" smtClean="0"/>
            </a:br>
            <a:r>
              <a:rPr lang="en-GB" sz="1800" dirty="0" smtClean="0"/>
              <a:t>Associate Professor, Department of </a:t>
            </a:r>
            <a:r>
              <a:rPr lang="en-GB" sz="1800" dirty="0"/>
              <a:t>Economics and Trinity Impact Evaluation Unit </a:t>
            </a:r>
            <a:r>
              <a:rPr lang="en-GB" sz="1800" dirty="0" smtClean="0"/>
              <a:t>Trinity College Dublin</a:t>
            </a:r>
            <a:br>
              <a:rPr lang="en-GB" sz="1800" dirty="0" smtClean="0"/>
            </a:br>
            <a:r>
              <a:rPr lang="en-GB" sz="1800" dirty="0" smtClean="0"/>
              <a:t>Chair of Trinity International Development Initiative</a:t>
            </a:r>
            <a:br>
              <a:rPr lang="en-GB" sz="1800" dirty="0" smtClean="0"/>
            </a:br>
            <a:r>
              <a:rPr lang="en-GB" sz="1800" dirty="0"/>
              <a:t/>
            </a:r>
            <a:br>
              <a:rPr lang="en-GB" sz="1800" dirty="0"/>
            </a:br>
            <a:r>
              <a:rPr lang="en-GB" sz="1800" dirty="0" smtClean="0"/>
              <a:t>Contact: </a:t>
            </a:r>
            <a:r>
              <a:rPr lang="en-GB" sz="1800" dirty="0" smtClean="0">
                <a:hlinkClick r:id="rId2"/>
              </a:rPr>
              <a:t>cnewman@tcd.ie</a:t>
            </a:r>
            <a:r>
              <a:rPr lang="en-GB" sz="1800" dirty="0" smtClean="0"/>
              <a:t> </a:t>
            </a:r>
            <a:r>
              <a:rPr lang="en-GB" sz="1800" dirty="0">
                <a:solidFill>
                  <a:schemeClr val="tx1"/>
                </a:solidFill>
              </a:rPr>
              <a:t/>
            </a:r>
            <a:br>
              <a:rPr lang="en-GB" sz="1800" dirty="0">
                <a:solidFill>
                  <a:schemeClr val="tx1"/>
                </a:solidFill>
              </a:rPr>
            </a:br>
            <a:r>
              <a:rPr lang="en-GB" sz="1800" dirty="0" smtClean="0">
                <a:solidFill>
                  <a:srgbClr val="0E73B9"/>
                </a:solidFill>
              </a:rPr>
              <a:t>Web: </a:t>
            </a:r>
            <a:r>
              <a:rPr lang="en-GB" sz="1800" dirty="0" smtClean="0">
                <a:solidFill>
                  <a:srgbClr val="0E73B9"/>
                </a:solidFill>
                <a:hlinkClick r:id="rId3"/>
              </a:rPr>
              <a:t>www.carolnewman.ie</a:t>
            </a:r>
            <a:r>
              <a:rPr lang="en-GB" sz="1800" dirty="0" smtClean="0">
                <a:solidFill>
                  <a:srgbClr val="0E73B9"/>
                </a:solidFill>
              </a:rPr>
              <a:t> </a:t>
            </a:r>
            <a:r>
              <a:rPr lang="en-GB" sz="1800" dirty="0">
                <a:solidFill>
                  <a:schemeClr val="tx1"/>
                </a:solidFill>
              </a:rPr>
              <a:t/>
            </a:r>
            <a:br>
              <a:rPr lang="en-GB" sz="1800" dirty="0">
                <a:solidFill>
                  <a:schemeClr val="tx1"/>
                </a:solidFill>
              </a:rPr>
            </a:br>
            <a:r>
              <a:rPr lang="en-GB" sz="1800" dirty="0">
                <a:solidFill>
                  <a:schemeClr val="tx1"/>
                </a:solidFill>
              </a:rPr>
              <a:t>     </a:t>
            </a:r>
            <a:r>
              <a:rPr lang="en-GB" sz="1800" dirty="0" smtClean="0">
                <a:solidFill>
                  <a:schemeClr val="tx1"/>
                </a:solidFill>
              </a:rPr>
              <a:t>:@</a:t>
            </a:r>
            <a:r>
              <a:rPr lang="en-GB" sz="1800" dirty="0" err="1" smtClean="0">
                <a:solidFill>
                  <a:schemeClr val="tx1"/>
                </a:solidFill>
              </a:rPr>
              <a:t>Carol_Newman</a:t>
            </a:r>
            <a:r>
              <a:rPr lang="en-GB" sz="1800" dirty="0" smtClean="0">
                <a:solidFill>
                  <a:schemeClr val="tx1"/>
                </a:solidFill>
              </a:rPr>
              <a:t/>
            </a:r>
            <a:br>
              <a:rPr lang="en-GB" sz="1800" dirty="0" smtClean="0">
                <a:solidFill>
                  <a:schemeClr val="tx1"/>
                </a:solidFill>
              </a:rPr>
            </a:br>
            <a:endParaRPr lang="en-GB" sz="1800" dirty="0">
              <a:solidFill>
                <a:schemeClr val="tx1"/>
              </a:solidFill>
            </a:endParaRPr>
          </a:p>
        </p:txBody>
      </p:sp>
      <p:sp>
        <p:nvSpPr>
          <p:cNvPr id="3" name="Title 1"/>
          <p:cNvSpPr txBox="1">
            <a:spLocks/>
          </p:cNvSpPr>
          <p:nvPr/>
        </p:nvSpPr>
        <p:spPr>
          <a:xfrm>
            <a:off x="828673" y="3172725"/>
            <a:ext cx="7500939" cy="2739388"/>
          </a:xfrm>
          <a:prstGeom prst="rect">
            <a:avLst/>
          </a:prstGeom>
        </p:spPr>
        <p:txBody>
          <a:bodyPr vert="horz" lIns="0" tIns="0" rIns="0" bIns="0" rtlCol="0" anchor="b" anchorCtr="0">
            <a:noAutofit/>
          </a:bodyPr>
          <a:lstStyle>
            <a:lvl1pPr algn="l" defTabSz="914400" rtl="0" eaLnBrk="1" latinLnBrk="0" hangingPunct="1">
              <a:spcBef>
                <a:spcPct val="0"/>
              </a:spcBef>
              <a:buNone/>
              <a:defRPr sz="4200" b="0" kern="1200">
                <a:solidFill>
                  <a:schemeClr val="accent2"/>
                </a:solidFill>
                <a:latin typeface="+mj-lt"/>
                <a:ea typeface="+mj-ea"/>
                <a:cs typeface="+mj-cs"/>
              </a:defRPr>
            </a:lvl1pPr>
          </a:lstStyle>
          <a:p>
            <a:r>
              <a:rPr lang="en-GB" sz="1800" dirty="0" smtClean="0"/>
              <a:t/>
            </a:r>
            <a:br>
              <a:rPr lang="en-GB" sz="1800" dirty="0" smtClean="0"/>
            </a:br>
            <a:endParaRPr lang="en-GB"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298" y="443849"/>
            <a:ext cx="1190625" cy="1028700"/>
          </a:xfrm>
          <a:prstGeom prst="rect">
            <a:avLst/>
          </a:prstGeom>
        </p:spPr>
      </p:pic>
      <p:pic>
        <p:nvPicPr>
          <p:cNvPr id="7" name="Picture 6">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671" y="5810532"/>
            <a:ext cx="190500" cy="133350"/>
          </a:xfrm>
          <a:prstGeom prst="rect">
            <a:avLst/>
          </a:prstGeom>
          <a:noFill/>
          <a:ln>
            <a:noFill/>
          </a:ln>
        </p:spPr>
      </p:pic>
      <p:pic>
        <p:nvPicPr>
          <p:cNvPr id="8" name="Picture 7" descr="New TIDI Logo (smaller).jpg"/>
          <p:cNvPicPr/>
          <p:nvPr/>
        </p:nvPicPr>
        <p:blipFill>
          <a:blip r:embed="rId7" cstate="print"/>
          <a:srcRect/>
          <a:stretch>
            <a:fillRect/>
          </a:stretch>
        </p:blipFill>
        <p:spPr bwMode="auto">
          <a:xfrm>
            <a:off x="6172561" y="443849"/>
            <a:ext cx="1332420" cy="1028700"/>
          </a:xfrm>
          <a:prstGeom prst="rect">
            <a:avLst/>
          </a:prstGeom>
          <a:noFill/>
          <a:ln w="9525">
            <a:noFill/>
            <a:miter lim="800000"/>
            <a:headEnd/>
            <a:tailEnd/>
          </a:ln>
        </p:spPr>
      </p:pic>
    </p:spTree>
    <p:extLst>
      <p:ext uri="{BB962C8B-B14F-4D97-AF65-F5344CB8AC3E}">
        <p14:creationId xmlns:p14="http://schemas.microsoft.com/office/powerpoint/2010/main" val="17346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711693"/>
            <a:ext cx="7500939" cy="561600"/>
          </a:xfrm>
        </p:spPr>
        <p:txBody>
          <a:bodyPr/>
          <a:lstStyle/>
          <a:p>
            <a:r>
              <a:rPr lang="en-GB" sz="2400" b="1" dirty="0"/>
              <a:t>Why is research important for development practice?</a:t>
            </a:r>
          </a:p>
        </p:txBody>
      </p:sp>
      <p:sp>
        <p:nvSpPr>
          <p:cNvPr id="3" name="Text Placeholder 2"/>
          <p:cNvSpPr>
            <a:spLocks noGrp="1"/>
          </p:cNvSpPr>
          <p:nvPr>
            <p:ph type="body" sz="quarter" idx="10"/>
          </p:nvPr>
        </p:nvSpPr>
        <p:spPr>
          <a:xfrm>
            <a:off x="828675" y="1572322"/>
            <a:ext cx="7500938" cy="4348941"/>
          </a:xfrm>
        </p:spPr>
        <p:txBody>
          <a:bodyPr/>
          <a:lstStyle/>
          <a:p>
            <a:pPr lvl="0"/>
            <a:r>
              <a:rPr lang="en-IE" sz="1800" b="0" dirty="0" smtClean="0"/>
              <a:t>What economists do (generally) agree on is that…..</a:t>
            </a:r>
          </a:p>
          <a:p>
            <a:pPr lvl="0"/>
            <a:endParaRPr lang="en-IE" sz="800" b="0" dirty="0" smtClean="0"/>
          </a:p>
          <a:p>
            <a:pPr lvl="0"/>
            <a:r>
              <a:rPr lang="en-IE" sz="1800" b="0" dirty="0" smtClean="0"/>
              <a:t>Resources </a:t>
            </a:r>
            <a:r>
              <a:rPr lang="en-IE" sz="1800" b="0" dirty="0"/>
              <a:t>are </a:t>
            </a:r>
            <a:r>
              <a:rPr lang="en-IE" sz="1800" b="0" dirty="0" smtClean="0"/>
              <a:t>scarce and so development </a:t>
            </a:r>
            <a:r>
              <a:rPr lang="en-IE" sz="1800" b="0" dirty="0"/>
              <a:t>programmes </a:t>
            </a:r>
            <a:r>
              <a:rPr lang="en-IE" sz="1800" b="0" dirty="0" smtClean="0"/>
              <a:t>need to be as </a:t>
            </a:r>
            <a:r>
              <a:rPr lang="en-IE" sz="1800" b="0" dirty="0"/>
              <a:t>effective as possible</a:t>
            </a:r>
          </a:p>
          <a:p>
            <a:pPr lvl="0"/>
            <a:r>
              <a:rPr lang="en-IE" sz="1800" b="0" dirty="0"/>
              <a:t>Aid and investments should be targeted towards </a:t>
            </a:r>
            <a:r>
              <a:rPr lang="en-IE" sz="1800" b="0" dirty="0" smtClean="0"/>
              <a:t>the areas </a:t>
            </a:r>
            <a:r>
              <a:rPr lang="en-IE" sz="1800" b="0" dirty="0"/>
              <a:t>where they </a:t>
            </a:r>
            <a:r>
              <a:rPr lang="en-IE" sz="1800" b="0" dirty="0" smtClean="0"/>
              <a:t>are needed most and should be used in such a way that they </a:t>
            </a:r>
            <a:r>
              <a:rPr lang="en-IE" sz="1800" b="0" dirty="0"/>
              <a:t>have the greatest </a:t>
            </a:r>
            <a:r>
              <a:rPr lang="en-IE" sz="1800" b="0" dirty="0" smtClean="0"/>
              <a:t>impact</a:t>
            </a:r>
            <a:endParaRPr lang="en-IE" sz="1800" b="0" dirty="0"/>
          </a:p>
          <a:p>
            <a:pPr lvl="0"/>
            <a:r>
              <a:rPr lang="en-IE" sz="1800" b="0" dirty="0" smtClean="0"/>
              <a:t>It is important </a:t>
            </a:r>
            <a:r>
              <a:rPr lang="en-IE" sz="1800" b="0" dirty="0"/>
              <a:t>to learn from our current actions in order to improve future programmes and future aid </a:t>
            </a:r>
            <a:r>
              <a:rPr lang="en-IE" sz="1800" b="0" dirty="0" smtClean="0"/>
              <a:t>effectiveness</a:t>
            </a:r>
          </a:p>
          <a:p>
            <a:pPr lvl="0"/>
            <a:r>
              <a:rPr lang="en-IE" sz="1800" b="0" dirty="0" smtClean="0"/>
              <a:t>To do this we </a:t>
            </a:r>
            <a:r>
              <a:rPr lang="en-IE" sz="1800" b="0" dirty="0"/>
              <a:t>need to know not just whether or not programmes </a:t>
            </a:r>
            <a:r>
              <a:rPr lang="en-IE" sz="1800" b="0" dirty="0" smtClean="0"/>
              <a:t>work</a:t>
            </a:r>
          </a:p>
          <a:p>
            <a:pPr lvl="0"/>
            <a:r>
              <a:rPr lang="en-IE" sz="1800" b="0" dirty="0" smtClean="0"/>
              <a:t>Important to know how outcomes are obtained (mechanisms) and how they vary across time and space (context)</a:t>
            </a:r>
          </a:p>
        </p:txBody>
      </p:sp>
    </p:spTree>
    <p:extLst>
      <p:ext uri="{BB962C8B-B14F-4D97-AF65-F5344CB8AC3E}">
        <p14:creationId xmlns:p14="http://schemas.microsoft.com/office/powerpoint/2010/main" val="408141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531130" cy="561600"/>
          </a:xfrm>
        </p:spPr>
        <p:txBody>
          <a:bodyPr/>
          <a:lstStyle/>
          <a:p>
            <a:pPr lvl="0"/>
            <a:r>
              <a:rPr lang="en-US" sz="2400" b="1" dirty="0" smtClean="0"/>
              <a:t>What </a:t>
            </a:r>
            <a:r>
              <a:rPr lang="en-US" sz="2400" b="1" dirty="0"/>
              <a:t>evidence we use to inform policy and aid </a:t>
            </a:r>
            <a:r>
              <a:rPr lang="en-US" sz="2400" b="1" dirty="0" smtClean="0"/>
              <a:t>programs </a:t>
            </a:r>
            <a:r>
              <a:rPr lang="en-US" sz="2400" b="1" dirty="0"/>
              <a:t>is crucially important </a:t>
            </a:r>
            <a:endParaRPr lang="en-GB" sz="2400" dirty="0"/>
          </a:p>
        </p:txBody>
      </p:sp>
      <p:sp>
        <p:nvSpPr>
          <p:cNvPr id="3" name="Text Placeholder 2"/>
          <p:cNvSpPr>
            <a:spLocks noGrp="1"/>
          </p:cNvSpPr>
          <p:nvPr>
            <p:ph type="body" sz="quarter" idx="10"/>
          </p:nvPr>
        </p:nvSpPr>
        <p:spPr>
          <a:xfrm>
            <a:off x="828675" y="1435027"/>
            <a:ext cx="7500938" cy="4040188"/>
          </a:xfrm>
        </p:spPr>
        <p:txBody>
          <a:bodyPr/>
          <a:lstStyle/>
          <a:p>
            <a:pPr lvl="0">
              <a:spcBef>
                <a:spcPts val="600"/>
              </a:spcBef>
            </a:pPr>
            <a:endParaRPr lang="en-US" sz="1800" b="0" dirty="0" smtClean="0"/>
          </a:p>
          <a:p>
            <a:pPr lvl="0">
              <a:spcBef>
                <a:spcPts val="600"/>
              </a:spcBef>
            </a:pPr>
            <a:r>
              <a:rPr lang="en-US" sz="1800" b="0" dirty="0" smtClean="0"/>
              <a:t>Big </a:t>
            </a:r>
            <a:r>
              <a:rPr lang="en-US" sz="1800" b="0" dirty="0"/>
              <a:t>methodological advances over the last few decades has meant that we have the ability to provide rigorous evidence of what works in different </a:t>
            </a:r>
            <a:r>
              <a:rPr lang="en-US" sz="1800" b="0" dirty="0" smtClean="0"/>
              <a:t>contexts</a:t>
            </a:r>
          </a:p>
          <a:p>
            <a:pPr lvl="0">
              <a:spcBef>
                <a:spcPts val="600"/>
              </a:spcBef>
            </a:pPr>
            <a:endParaRPr lang="en-IE" sz="1800" b="0" dirty="0"/>
          </a:p>
          <a:p>
            <a:pPr lvl="0">
              <a:spcBef>
                <a:spcPts val="600"/>
              </a:spcBef>
            </a:pPr>
            <a:r>
              <a:rPr lang="en-US" sz="1800" b="0" dirty="0"/>
              <a:t>Key to this is </a:t>
            </a:r>
            <a:r>
              <a:rPr lang="en-US" sz="1800" b="0" dirty="0" smtClean="0"/>
              <a:t>a mixed methods approach which combines strengths of quantitative and qualitative approaches</a:t>
            </a:r>
            <a:endParaRPr lang="en-IE" sz="1800" b="0" dirty="0"/>
          </a:p>
          <a:p>
            <a:pPr lvl="1">
              <a:spcBef>
                <a:spcPts val="600"/>
              </a:spcBef>
            </a:pPr>
            <a:r>
              <a:rPr lang="en-US" sz="1600" dirty="0"/>
              <a:t>Qualitative evidence to identify the problem and propose possible ways to address the problem</a:t>
            </a:r>
            <a:endParaRPr lang="en-IE" sz="1600" dirty="0"/>
          </a:p>
          <a:p>
            <a:pPr lvl="1">
              <a:spcBef>
                <a:spcPts val="600"/>
              </a:spcBef>
            </a:pPr>
            <a:r>
              <a:rPr lang="en-US" sz="1600" dirty="0"/>
              <a:t>Quantitative approaches to </a:t>
            </a:r>
            <a:r>
              <a:rPr lang="en-IE" sz="1600" dirty="0"/>
              <a:t>learn which (if any) of the proposed approaches are effective, to be able to accurately measure impact, identify channels of causation and understand heterogeneous </a:t>
            </a:r>
            <a:r>
              <a:rPr lang="en-IE" sz="1600" dirty="0" smtClean="0"/>
              <a:t>effects</a:t>
            </a:r>
          </a:p>
          <a:p>
            <a:pPr lvl="1">
              <a:spcBef>
                <a:spcPts val="600"/>
              </a:spcBef>
            </a:pPr>
            <a:r>
              <a:rPr lang="en-IE" sz="1600" dirty="0" smtClean="0"/>
              <a:t>Use of qualitative approaches to monitor the implementation of the programme.</a:t>
            </a:r>
          </a:p>
          <a:p>
            <a:pPr lvl="1">
              <a:spcBef>
                <a:spcPts val="600"/>
              </a:spcBef>
            </a:pPr>
            <a:r>
              <a:rPr lang="en-IE" sz="1600" dirty="0" smtClean="0"/>
              <a:t>Follow up </a:t>
            </a:r>
            <a:r>
              <a:rPr lang="en-IE" sz="1600" dirty="0"/>
              <a:t>with qualitative approaches to better understand mechanisms and reasons for </a:t>
            </a:r>
            <a:r>
              <a:rPr lang="en-IE" sz="1600" dirty="0" smtClean="0"/>
              <a:t>heterogeneous effects</a:t>
            </a:r>
          </a:p>
        </p:txBody>
      </p:sp>
    </p:spTree>
    <p:extLst>
      <p:ext uri="{BB962C8B-B14F-4D97-AF65-F5344CB8AC3E}">
        <p14:creationId xmlns:p14="http://schemas.microsoft.com/office/powerpoint/2010/main" val="1940997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Methodological approaches</a:t>
            </a:r>
            <a:endParaRPr lang="en-IE" dirty="0"/>
          </a:p>
        </p:txBody>
      </p:sp>
      <p:graphicFrame>
        <p:nvGraphicFramePr>
          <p:cNvPr id="33" name="Diagram 32"/>
          <p:cNvGraphicFramePr/>
          <p:nvPr>
            <p:extLst/>
          </p:nvPr>
        </p:nvGraphicFramePr>
        <p:xfrm>
          <a:off x="2398849" y="1087843"/>
          <a:ext cx="1395861" cy="1668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Box 33"/>
          <p:cNvSpPr txBox="1"/>
          <p:nvPr/>
        </p:nvSpPr>
        <p:spPr>
          <a:xfrm>
            <a:off x="2016547" y="2922155"/>
            <a:ext cx="2271617" cy="1169551"/>
          </a:xfrm>
          <a:prstGeom prst="rect">
            <a:avLst/>
          </a:prstGeom>
          <a:noFill/>
          <a:ln w="25400">
            <a:solidFill>
              <a:srgbClr val="0E73B9"/>
            </a:solidFill>
          </a:ln>
        </p:spPr>
        <p:txBody>
          <a:bodyPr wrap="square" rtlCol="0">
            <a:spAutoFit/>
          </a:bodyPr>
          <a:lstStyle/>
          <a:p>
            <a:r>
              <a:rPr lang="en-IE" sz="1400" dirty="0" smtClean="0">
                <a:solidFill>
                  <a:srgbClr val="0E73B9"/>
                </a:solidFill>
              </a:rPr>
              <a:t>- Focus groups</a:t>
            </a:r>
          </a:p>
          <a:p>
            <a:r>
              <a:rPr lang="en-IE" sz="1400" dirty="0" smtClean="0">
                <a:solidFill>
                  <a:srgbClr val="0E73B9"/>
                </a:solidFill>
              </a:rPr>
              <a:t>- Participation</a:t>
            </a:r>
          </a:p>
          <a:p>
            <a:r>
              <a:rPr lang="en-IE" sz="1400" dirty="0" smtClean="0">
                <a:solidFill>
                  <a:srgbClr val="0E73B9"/>
                </a:solidFill>
              </a:rPr>
              <a:t>- Observation</a:t>
            </a:r>
          </a:p>
          <a:p>
            <a:r>
              <a:rPr lang="en-IE" sz="1400" dirty="0" smtClean="0">
                <a:solidFill>
                  <a:srgbClr val="0E73B9"/>
                </a:solidFill>
              </a:rPr>
              <a:t>- Open ended interviews</a:t>
            </a:r>
          </a:p>
          <a:p>
            <a:r>
              <a:rPr lang="en-IE" sz="1400" dirty="0" smtClean="0">
                <a:solidFill>
                  <a:srgbClr val="0E73B9"/>
                </a:solidFill>
              </a:rPr>
              <a:t>- Textual analysis</a:t>
            </a:r>
          </a:p>
        </p:txBody>
      </p:sp>
      <p:cxnSp>
        <p:nvCxnSpPr>
          <p:cNvPr id="39" name="Straight Connector 38"/>
          <p:cNvCxnSpPr/>
          <p:nvPr/>
        </p:nvCxnSpPr>
        <p:spPr>
          <a:xfrm>
            <a:off x="6252393" y="2415922"/>
            <a:ext cx="0" cy="461660"/>
          </a:xfrm>
          <a:prstGeom prst="line">
            <a:avLst/>
          </a:prstGeom>
          <a:ln w="25400">
            <a:solidFill>
              <a:srgbClr val="0E73B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96779" y="2458336"/>
            <a:ext cx="5037" cy="463819"/>
          </a:xfrm>
          <a:prstGeom prst="line">
            <a:avLst/>
          </a:prstGeom>
          <a:ln w="25400">
            <a:solidFill>
              <a:srgbClr val="0E73B9"/>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63071" y="2923249"/>
            <a:ext cx="2378643" cy="1815882"/>
          </a:xfrm>
          <a:prstGeom prst="rect">
            <a:avLst/>
          </a:prstGeom>
          <a:noFill/>
          <a:ln w="25400">
            <a:solidFill>
              <a:srgbClr val="0E73B9"/>
            </a:solidFill>
          </a:ln>
        </p:spPr>
        <p:txBody>
          <a:bodyPr wrap="square" rtlCol="0">
            <a:spAutoFit/>
          </a:bodyPr>
          <a:lstStyle/>
          <a:p>
            <a:r>
              <a:rPr lang="en-IE" sz="1400" dirty="0" smtClean="0">
                <a:solidFill>
                  <a:srgbClr val="0E73B9"/>
                </a:solidFill>
              </a:rPr>
              <a:t>Randomized Controlled Trials</a:t>
            </a:r>
          </a:p>
          <a:p>
            <a:r>
              <a:rPr lang="en-IE" sz="1400" dirty="0" smtClean="0">
                <a:solidFill>
                  <a:srgbClr val="0E73B9"/>
                </a:solidFill>
              </a:rPr>
              <a:t>Quasi-experimental designs</a:t>
            </a:r>
          </a:p>
          <a:p>
            <a:pPr marL="285750" indent="-285750">
              <a:buFontTx/>
              <a:buChar char="-"/>
            </a:pPr>
            <a:r>
              <a:rPr lang="en-IE" sz="1400" dirty="0" smtClean="0">
                <a:solidFill>
                  <a:srgbClr val="0E73B9"/>
                </a:solidFill>
              </a:rPr>
              <a:t>Natural experiments</a:t>
            </a:r>
          </a:p>
          <a:p>
            <a:pPr marL="285750" indent="-285750">
              <a:buFontTx/>
              <a:buChar char="-"/>
            </a:pPr>
            <a:r>
              <a:rPr lang="en-IE" sz="1400" dirty="0" smtClean="0">
                <a:solidFill>
                  <a:srgbClr val="0E73B9"/>
                </a:solidFill>
              </a:rPr>
              <a:t>Matching</a:t>
            </a:r>
          </a:p>
          <a:p>
            <a:pPr marL="285750" indent="-285750">
              <a:buFontTx/>
              <a:buChar char="-"/>
            </a:pPr>
            <a:r>
              <a:rPr lang="en-IE" sz="1400" dirty="0" smtClean="0">
                <a:solidFill>
                  <a:srgbClr val="0E73B9"/>
                </a:solidFill>
              </a:rPr>
              <a:t>Regression discontinuity</a:t>
            </a:r>
          </a:p>
          <a:p>
            <a:pPr marL="285750" indent="-285750">
              <a:buFontTx/>
              <a:buChar char="-"/>
            </a:pPr>
            <a:r>
              <a:rPr lang="en-IE" sz="1400" dirty="0" smtClean="0">
                <a:solidFill>
                  <a:srgbClr val="0E73B9"/>
                </a:solidFill>
              </a:rPr>
              <a:t>Instrumental variables</a:t>
            </a:r>
          </a:p>
          <a:p>
            <a:r>
              <a:rPr lang="en-IE" sz="1400" dirty="0" smtClean="0">
                <a:solidFill>
                  <a:srgbClr val="0E73B9"/>
                </a:solidFill>
              </a:rPr>
              <a:t>Non-experimental approaches</a:t>
            </a:r>
          </a:p>
          <a:p>
            <a:pPr marL="285750" indent="-285750">
              <a:buFontTx/>
              <a:buChar char="-"/>
            </a:pPr>
            <a:r>
              <a:rPr lang="en-IE" sz="1400" dirty="0" smtClean="0">
                <a:solidFill>
                  <a:srgbClr val="0E73B9"/>
                </a:solidFill>
              </a:rPr>
              <a:t>Observational data</a:t>
            </a:r>
          </a:p>
        </p:txBody>
      </p:sp>
      <p:grpSp>
        <p:nvGrpSpPr>
          <p:cNvPr id="14" name="Group 13"/>
          <p:cNvGrpSpPr/>
          <p:nvPr/>
        </p:nvGrpSpPr>
        <p:grpSpPr>
          <a:xfrm>
            <a:off x="5528228" y="1718162"/>
            <a:ext cx="1395520" cy="697760"/>
            <a:chOff x="340" y="666272"/>
            <a:chExt cx="1395520" cy="697760"/>
          </a:xfrm>
        </p:grpSpPr>
        <p:sp>
          <p:nvSpPr>
            <p:cNvPr id="15" name="Rectangle 14"/>
            <p:cNvSpPr/>
            <p:nvPr/>
          </p:nvSpPr>
          <p:spPr>
            <a:xfrm>
              <a:off x="340" y="666272"/>
              <a:ext cx="1395520" cy="697760"/>
            </a:xfrm>
            <a:prstGeom prst="rect">
              <a:avLst/>
            </a:prstGeom>
            <a:noFill/>
            <a:ln>
              <a:solidFill>
                <a:srgbClr val="0E73B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40" y="666272"/>
              <a:ext cx="1395520" cy="697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smtClean="0">
                  <a:solidFill>
                    <a:srgbClr val="0E73B9"/>
                  </a:solidFill>
                </a:rPr>
                <a:t>Quantitative Methods</a:t>
              </a:r>
              <a:endParaRPr lang="en-IE" sz="1400" b="1" kern="1200" dirty="0">
                <a:solidFill>
                  <a:srgbClr val="0E73B9"/>
                </a:solidFill>
              </a:endParaRPr>
            </a:p>
          </p:txBody>
        </p:sp>
      </p:grpSp>
      <p:grpSp>
        <p:nvGrpSpPr>
          <p:cNvPr id="11" name="Group 10"/>
          <p:cNvGrpSpPr/>
          <p:nvPr/>
        </p:nvGrpSpPr>
        <p:grpSpPr>
          <a:xfrm>
            <a:off x="5528228" y="5108436"/>
            <a:ext cx="1395520" cy="697760"/>
            <a:chOff x="340" y="666272"/>
            <a:chExt cx="1395520" cy="697760"/>
          </a:xfrm>
        </p:grpSpPr>
        <p:sp>
          <p:nvSpPr>
            <p:cNvPr id="12" name="Rectangle 11"/>
            <p:cNvSpPr/>
            <p:nvPr/>
          </p:nvSpPr>
          <p:spPr>
            <a:xfrm>
              <a:off x="340" y="666272"/>
              <a:ext cx="1395520" cy="697760"/>
            </a:xfrm>
            <a:prstGeom prst="rect">
              <a:avLst/>
            </a:prstGeom>
            <a:noFill/>
            <a:ln>
              <a:solidFill>
                <a:srgbClr val="0E73B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40" y="666272"/>
              <a:ext cx="1395520" cy="6977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smtClean="0">
                  <a:solidFill>
                    <a:srgbClr val="0E73B9"/>
                  </a:solidFill>
                </a:rPr>
                <a:t>Counterfactual?</a:t>
              </a:r>
              <a:endParaRPr lang="en-IE" sz="1400" b="1" kern="1200" dirty="0">
                <a:solidFill>
                  <a:srgbClr val="0E73B9"/>
                </a:solidFill>
              </a:endParaRPr>
            </a:p>
          </p:txBody>
        </p:sp>
      </p:grpSp>
    </p:spTree>
    <p:extLst>
      <p:ext uri="{BB962C8B-B14F-4D97-AF65-F5344CB8AC3E}">
        <p14:creationId xmlns:p14="http://schemas.microsoft.com/office/powerpoint/2010/main" val="400784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711693"/>
            <a:ext cx="6419618" cy="561600"/>
          </a:xfrm>
        </p:spPr>
        <p:txBody>
          <a:bodyPr/>
          <a:lstStyle/>
          <a:p>
            <a:pPr lvl="0"/>
            <a:r>
              <a:rPr lang="en-GB" sz="2400" b="1" dirty="0" smtClean="0"/>
              <a:t>Randomized controlled trials</a:t>
            </a:r>
            <a:endParaRPr lang="en-GB" sz="2400" dirty="0"/>
          </a:p>
        </p:txBody>
      </p:sp>
      <p:sp>
        <p:nvSpPr>
          <p:cNvPr id="3" name="Text Placeholder 2"/>
          <p:cNvSpPr>
            <a:spLocks noGrp="1"/>
          </p:cNvSpPr>
          <p:nvPr>
            <p:ph type="body" sz="quarter" idx="10"/>
          </p:nvPr>
        </p:nvSpPr>
        <p:spPr>
          <a:xfrm>
            <a:off x="828674" y="1505415"/>
            <a:ext cx="7814993" cy="3969800"/>
          </a:xfrm>
        </p:spPr>
        <p:txBody>
          <a:bodyPr/>
          <a:lstStyle/>
          <a:p>
            <a:pPr lvl="0"/>
            <a:r>
              <a:rPr lang="en-IE" sz="1800" b="0" dirty="0" smtClean="0"/>
              <a:t>RCTs </a:t>
            </a:r>
            <a:r>
              <a:rPr lang="en-IE" sz="1800" b="0" dirty="0"/>
              <a:t>are a very effective tool for impact evaluation and in particular </a:t>
            </a:r>
            <a:r>
              <a:rPr lang="en-IE" sz="1800" b="0" dirty="0" smtClean="0"/>
              <a:t>in understanding </a:t>
            </a:r>
            <a:r>
              <a:rPr lang="en-IE" sz="1800" b="0" dirty="0"/>
              <a:t>whether programmes work and why</a:t>
            </a:r>
          </a:p>
          <a:p>
            <a:pPr lvl="0"/>
            <a:r>
              <a:rPr lang="en-IE" sz="1800" b="0" dirty="0"/>
              <a:t>Growth in popularity over the last two decades due to the problem of drawing causal inferences when using observational data to evaluate programmes, i.e. there is no counterfactual</a:t>
            </a:r>
          </a:p>
          <a:p>
            <a:pPr lvl="0"/>
            <a:r>
              <a:rPr lang="en-IE" sz="1800" b="0" dirty="0"/>
              <a:t>We can’t compare the same individual over time, i.e. before/after a program is implemented</a:t>
            </a:r>
          </a:p>
          <a:p>
            <a:pPr lvl="0"/>
            <a:r>
              <a:rPr lang="en-IE" sz="1800" b="0" dirty="0"/>
              <a:t>Using an RCT we can obtain the average impact of a program or policy on a group of individuals by comparing them to a group of individuals who were not exposed to the program but are the same in every other </a:t>
            </a:r>
            <a:r>
              <a:rPr lang="en-IE" sz="1800" b="0" dirty="0" smtClean="0"/>
              <a:t>way providing us with a counterfactual</a:t>
            </a:r>
            <a:endParaRPr lang="en-IE" sz="1800" b="0" dirty="0"/>
          </a:p>
          <a:p>
            <a:pPr lvl="0"/>
            <a:r>
              <a:rPr lang="en-IE" sz="1800" b="0" dirty="0"/>
              <a:t>This is possible by randomizing participants into treatment and control groups</a:t>
            </a:r>
          </a:p>
          <a:p>
            <a:pPr lvl="0"/>
            <a:r>
              <a:rPr lang="en-IE" sz="1800" b="0" dirty="0"/>
              <a:t>With RCTs the treatments can be tailored to the </a:t>
            </a:r>
            <a:r>
              <a:rPr lang="en-IE" sz="1800" b="0" dirty="0" smtClean="0"/>
              <a:t>question and in an ideal world will be informed by qualitative research on local context</a:t>
            </a:r>
            <a:endParaRPr lang="en-IE" sz="1800" dirty="0"/>
          </a:p>
        </p:txBody>
      </p:sp>
    </p:spTree>
    <p:extLst>
      <p:ext uri="{BB962C8B-B14F-4D97-AF65-F5344CB8AC3E}">
        <p14:creationId xmlns:p14="http://schemas.microsoft.com/office/powerpoint/2010/main" val="3955759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668" y="360000"/>
            <a:ext cx="7500939" cy="561600"/>
          </a:xfrm>
        </p:spPr>
        <p:txBody>
          <a:bodyPr/>
          <a:lstStyle/>
          <a:p>
            <a:r>
              <a:rPr lang="en-GB" sz="2400" b="1" dirty="0" smtClean="0"/>
              <a:t>Trinity Impact Evaluation Unit</a:t>
            </a:r>
            <a:endParaRPr lang="en-GB" sz="2400" b="1" dirty="0"/>
          </a:p>
        </p:txBody>
      </p:sp>
      <p:sp>
        <p:nvSpPr>
          <p:cNvPr id="3" name="Text Placeholder 2"/>
          <p:cNvSpPr>
            <a:spLocks noGrp="1"/>
          </p:cNvSpPr>
          <p:nvPr>
            <p:ph type="body" sz="quarter" idx="10"/>
          </p:nvPr>
        </p:nvSpPr>
        <p:spPr>
          <a:xfrm>
            <a:off x="828675" y="1427356"/>
            <a:ext cx="7666932" cy="4946550"/>
          </a:xfrm>
        </p:spPr>
        <p:txBody>
          <a:bodyPr/>
          <a:lstStyle/>
          <a:p>
            <a:pPr lvl="0">
              <a:spcBef>
                <a:spcPts val="1400"/>
              </a:spcBef>
            </a:pPr>
            <a:r>
              <a:rPr lang="en-IE" sz="1800" dirty="0" smtClean="0"/>
              <a:t>TIME’s vision </a:t>
            </a:r>
            <a:r>
              <a:rPr lang="en-IE" sz="1800" dirty="0"/>
              <a:t>is to provide </a:t>
            </a:r>
            <a:r>
              <a:rPr lang="en-IE" sz="1800" b="1" i="1" dirty="0"/>
              <a:t>strong evidence </a:t>
            </a:r>
            <a:r>
              <a:rPr lang="en-IE" sz="1800" dirty="0"/>
              <a:t>of what works, so that </a:t>
            </a:r>
            <a:r>
              <a:rPr lang="en-IE" sz="1800" b="1" i="1" dirty="0"/>
              <a:t>better investments </a:t>
            </a:r>
            <a:r>
              <a:rPr lang="en-IE" sz="1800" dirty="0"/>
              <a:t>that have </a:t>
            </a:r>
            <a:r>
              <a:rPr lang="en-IE" sz="1800" b="1" i="1" dirty="0"/>
              <a:t>real impact </a:t>
            </a:r>
            <a:r>
              <a:rPr lang="en-IE" sz="1800" dirty="0"/>
              <a:t>on the development process can be made. </a:t>
            </a:r>
          </a:p>
          <a:p>
            <a:pPr lvl="0">
              <a:spcBef>
                <a:spcPts val="1400"/>
              </a:spcBef>
            </a:pPr>
            <a:r>
              <a:rPr lang="en-IE" sz="1800" dirty="0"/>
              <a:t>TIME brings together researchers from different disciplines, development practitioners, and policy makers in a collective effort to estimate and understand the impact of development aid and investments.</a:t>
            </a:r>
          </a:p>
          <a:p>
            <a:pPr lvl="0">
              <a:spcBef>
                <a:spcPts val="1400"/>
              </a:spcBef>
            </a:pPr>
            <a:r>
              <a:rPr lang="en-IE" sz="1800" dirty="0"/>
              <a:t>TIME can help to uncover the mechanisms that are at work in order to inform the design of better programmes in the future. </a:t>
            </a:r>
          </a:p>
          <a:p>
            <a:pPr lvl="0">
              <a:spcBef>
                <a:spcPts val="1400"/>
              </a:spcBef>
            </a:pPr>
            <a:r>
              <a:rPr lang="en-IE" sz="1800" dirty="0"/>
              <a:t>TIME </a:t>
            </a:r>
            <a:r>
              <a:rPr lang="en-IE" sz="1800" dirty="0" smtClean="0"/>
              <a:t>strives </a:t>
            </a:r>
            <a:r>
              <a:rPr lang="en-IE" sz="1800" dirty="0"/>
              <a:t>to identify the casual effect of interventions, thereby providing </a:t>
            </a:r>
            <a:r>
              <a:rPr lang="en-IE" sz="1800" b="1" dirty="0"/>
              <a:t>credible evidence on what really works</a:t>
            </a:r>
            <a:r>
              <a:rPr lang="en-IE" sz="1800" dirty="0" smtClean="0"/>
              <a:t>.</a:t>
            </a:r>
            <a:endParaRPr lang="en-IE"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14" y="126450"/>
            <a:ext cx="1190625" cy="1028700"/>
          </a:xfrm>
          <a:prstGeom prst="rect">
            <a:avLst/>
          </a:prstGeom>
        </p:spPr>
      </p:pic>
    </p:spTree>
    <p:extLst>
      <p:ext uri="{BB962C8B-B14F-4D97-AF65-F5344CB8AC3E}">
        <p14:creationId xmlns:p14="http://schemas.microsoft.com/office/powerpoint/2010/main" val="2336657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668" y="360000"/>
            <a:ext cx="7500939" cy="561600"/>
          </a:xfrm>
        </p:spPr>
        <p:txBody>
          <a:bodyPr/>
          <a:lstStyle/>
          <a:p>
            <a:r>
              <a:rPr lang="en-GB" sz="2400" b="1" dirty="0" smtClean="0"/>
              <a:t>Trinity Impact Evaluation Unit</a:t>
            </a:r>
            <a:endParaRPr lang="en-GB" sz="2400" b="1" dirty="0"/>
          </a:p>
        </p:txBody>
      </p:sp>
      <p:sp>
        <p:nvSpPr>
          <p:cNvPr id="3" name="Text Placeholder 2"/>
          <p:cNvSpPr>
            <a:spLocks noGrp="1"/>
          </p:cNvSpPr>
          <p:nvPr>
            <p:ph type="body" sz="quarter" idx="10"/>
          </p:nvPr>
        </p:nvSpPr>
        <p:spPr>
          <a:xfrm>
            <a:off x="828675" y="1427356"/>
            <a:ext cx="7666932" cy="4946550"/>
          </a:xfrm>
        </p:spPr>
        <p:txBody>
          <a:bodyPr/>
          <a:lstStyle/>
          <a:p>
            <a:pPr marL="0" lvl="0" indent="0">
              <a:spcBef>
                <a:spcPts val="1400"/>
              </a:spcBef>
              <a:buNone/>
            </a:pPr>
            <a:r>
              <a:rPr lang="en-IE" sz="1800" b="1" dirty="0" smtClean="0"/>
              <a:t>Projects:</a:t>
            </a:r>
            <a:endParaRPr lang="en-IE" sz="1800" b="1" dirty="0"/>
          </a:p>
          <a:p>
            <a:pPr lvl="0">
              <a:spcBef>
                <a:spcPts val="1400"/>
              </a:spcBef>
            </a:pPr>
            <a:r>
              <a:rPr lang="en-IE" sz="1800" dirty="0"/>
              <a:t>Digitising Savings Groups: Impact Evaluation of Savings Group e-Recording Technology in Western Kenya</a:t>
            </a:r>
            <a:r>
              <a:rPr lang="en-IE" sz="1800" dirty="0" smtClean="0"/>
              <a:t>.</a:t>
            </a:r>
            <a:endParaRPr lang="en-IE" sz="1800" dirty="0"/>
          </a:p>
          <a:p>
            <a:pPr lvl="0">
              <a:spcBef>
                <a:spcPts val="1400"/>
              </a:spcBef>
            </a:pPr>
            <a:r>
              <a:rPr lang="en-IE" sz="1800" dirty="0"/>
              <a:t>Migration, Remittances, </a:t>
            </a:r>
            <a:r>
              <a:rPr lang="en-IE" sz="1800" dirty="0" smtClean="0"/>
              <a:t>and Information</a:t>
            </a:r>
            <a:endParaRPr lang="en-IE" sz="1800" dirty="0"/>
          </a:p>
          <a:p>
            <a:pPr lvl="0">
              <a:spcBef>
                <a:spcPts val="1400"/>
              </a:spcBef>
            </a:pPr>
            <a:r>
              <a:rPr lang="en-IE" sz="1800" dirty="0"/>
              <a:t>NOURISH: Nutrition and Treatment Outcome. Development of a Ugandan-Irish HIV/Nutrition Research Cluster</a:t>
            </a:r>
            <a:r>
              <a:rPr lang="en-IE" sz="1800" dirty="0" smtClean="0"/>
              <a:t>.</a:t>
            </a:r>
            <a:endParaRPr lang="en-IE" sz="1800" dirty="0"/>
          </a:p>
          <a:p>
            <a:pPr lvl="0">
              <a:spcBef>
                <a:spcPts val="1400"/>
              </a:spcBef>
            </a:pPr>
            <a:r>
              <a:rPr lang="en-IE" sz="1800" dirty="0"/>
              <a:t>Powering Education: the impact of solar lamps on educational attainment in rural Kenya</a:t>
            </a:r>
            <a:r>
              <a:rPr lang="en-IE" sz="1800" dirty="0" smtClean="0"/>
              <a:t>. </a:t>
            </a:r>
            <a:endParaRPr lang="en-IE" sz="1800" dirty="0"/>
          </a:p>
          <a:p>
            <a:pPr lvl="0">
              <a:spcBef>
                <a:spcPts val="1400"/>
              </a:spcBef>
            </a:pPr>
            <a:r>
              <a:rPr lang="en-IE" sz="1800" dirty="0"/>
              <a:t>Repayment flexibility, contract choice and investment decisions among Indian microfinance borrowers</a:t>
            </a:r>
            <a:r>
              <a:rPr lang="en-IE" sz="1800" dirty="0" smtClean="0"/>
              <a:t>. </a:t>
            </a:r>
            <a:endParaRPr lang="en-IE" sz="1800" dirty="0"/>
          </a:p>
          <a:p>
            <a:pPr lvl="0">
              <a:spcBef>
                <a:spcPts val="1400"/>
              </a:spcBef>
            </a:pPr>
            <a:r>
              <a:rPr lang="en-IE" sz="1800" dirty="0"/>
              <a:t>So fresh and so clean: urban community engagement to keep streets trash-free and </a:t>
            </a:r>
            <a:r>
              <a:rPr lang="en-IE" sz="1800" dirty="0" smtClean="0"/>
              <a:t>improve </a:t>
            </a:r>
            <a:r>
              <a:rPr lang="en-IE" sz="1800" dirty="0"/>
              <a:t>the sustainability of drainage infrastructure in Senegal</a:t>
            </a:r>
            <a:r>
              <a:rPr lang="en-IE" sz="1800" dirty="0" smtClean="0"/>
              <a:t>.</a:t>
            </a:r>
          </a:p>
          <a:p>
            <a:pPr lvl="0">
              <a:spcBef>
                <a:spcPts val="1400"/>
              </a:spcBef>
            </a:pPr>
            <a:r>
              <a:rPr lang="en-IE" sz="1800" dirty="0"/>
              <a:t>Flexible Loans and Locked Savings for Female Market Vendors in India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14" y="126450"/>
            <a:ext cx="1190625" cy="1028700"/>
          </a:xfrm>
          <a:prstGeom prst="rect">
            <a:avLst/>
          </a:prstGeom>
        </p:spPr>
      </p:pic>
    </p:spTree>
    <p:extLst>
      <p:ext uri="{BB962C8B-B14F-4D97-AF65-F5344CB8AC3E}">
        <p14:creationId xmlns:p14="http://schemas.microsoft.com/office/powerpoint/2010/main" val="113781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401142"/>
            <a:ext cx="7500939" cy="561600"/>
          </a:xfrm>
        </p:spPr>
        <p:txBody>
          <a:bodyPr/>
          <a:lstStyle/>
          <a:p>
            <a:r>
              <a:rPr lang="en-GB" sz="2400" b="1" dirty="0" smtClean="0"/>
              <a:t>Example: Combatting malaria</a:t>
            </a:r>
            <a:endParaRPr lang="en-GB" sz="2400" b="1" dirty="0"/>
          </a:p>
        </p:txBody>
      </p:sp>
      <p:sp>
        <p:nvSpPr>
          <p:cNvPr id="3" name="Text Placeholder 2"/>
          <p:cNvSpPr>
            <a:spLocks noGrp="1"/>
          </p:cNvSpPr>
          <p:nvPr>
            <p:ph type="body" sz="quarter" idx="10"/>
          </p:nvPr>
        </p:nvSpPr>
        <p:spPr>
          <a:xfrm>
            <a:off x="828675" y="1572322"/>
            <a:ext cx="3639808" cy="4348941"/>
          </a:xfrm>
        </p:spPr>
        <p:txBody>
          <a:bodyPr/>
          <a:lstStyle/>
          <a:p>
            <a:pPr lvl="0"/>
            <a:r>
              <a:rPr lang="en-IE" sz="1800" b="0" dirty="0" smtClean="0"/>
              <a:t>According to the WHO malaria caused almost 1 million deaths in 2008, mostly among African children</a:t>
            </a:r>
          </a:p>
          <a:p>
            <a:pPr lvl="0"/>
            <a:r>
              <a:rPr lang="en-IE" sz="1800" b="0" dirty="0" smtClean="0"/>
              <a:t>Sleeping under an insecticide treated bed-net can help save many of these lives</a:t>
            </a:r>
          </a:p>
          <a:p>
            <a:pPr lvl="0"/>
            <a:r>
              <a:rPr lang="en-IE" sz="1800" b="0" dirty="0" smtClean="0"/>
              <a:t>For $10 you can deliver a net to a family and teach them how to use it</a:t>
            </a:r>
          </a:p>
          <a:p>
            <a:pPr lvl="0"/>
            <a:r>
              <a:rPr lang="en-IE" sz="1800" b="0" dirty="0" smtClean="0"/>
              <a:t>If half of the population sleeps under a bed night then the other half are much less likely to get it</a:t>
            </a:r>
          </a:p>
          <a:p>
            <a:pPr lvl="0"/>
            <a:r>
              <a:rPr lang="en-IE" sz="1800" b="0" dirty="0" smtClean="0"/>
              <a:t>Is there a case for giving bed nets for free to poor families?</a:t>
            </a:r>
            <a:endParaRPr lang="en-IE" sz="1800" b="0" dirty="0"/>
          </a:p>
        </p:txBody>
      </p:sp>
      <p:pic>
        <p:nvPicPr>
          <p:cNvPr id="6" name="Picture 5"/>
          <p:cNvPicPr>
            <a:picLocks noChangeAspect="1"/>
          </p:cNvPicPr>
          <p:nvPr/>
        </p:nvPicPr>
        <p:blipFill>
          <a:blip r:embed="rId3"/>
          <a:stretch>
            <a:fillRect/>
          </a:stretch>
        </p:blipFill>
        <p:spPr>
          <a:xfrm>
            <a:off x="4796286" y="1361915"/>
            <a:ext cx="4015041" cy="4769753"/>
          </a:xfrm>
          <a:prstGeom prst="rect">
            <a:avLst/>
          </a:prstGeom>
        </p:spPr>
      </p:pic>
      <p:sp>
        <p:nvSpPr>
          <p:cNvPr id="5" name="Text Placeholder 2"/>
          <p:cNvSpPr>
            <a:spLocks noGrp="1"/>
          </p:cNvSpPr>
          <p:nvPr>
            <p:ph type="body" sz="quarter" idx="10"/>
          </p:nvPr>
        </p:nvSpPr>
        <p:spPr>
          <a:xfrm>
            <a:off x="828675" y="6138581"/>
            <a:ext cx="3639808" cy="235293"/>
          </a:xfrm>
        </p:spPr>
        <p:txBody>
          <a:bodyPr/>
          <a:lstStyle/>
          <a:p>
            <a:pPr lvl="0"/>
            <a:r>
              <a:rPr lang="en-IE" sz="1600" b="0" i="1" dirty="0" smtClean="0"/>
              <a:t>Source: Banerjee and </a:t>
            </a:r>
            <a:r>
              <a:rPr lang="en-IE" sz="1600" b="0" i="1" dirty="0" err="1" smtClean="0"/>
              <a:t>Duflo</a:t>
            </a:r>
            <a:r>
              <a:rPr lang="en-IE" sz="1600" b="0" i="1" dirty="0" smtClean="0"/>
              <a:t>, 2003</a:t>
            </a:r>
            <a:endParaRPr lang="en-IE" sz="1600" b="0" i="1" dirty="0"/>
          </a:p>
        </p:txBody>
      </p:sp>
    </p:spTree>
    <p:extLst>
      <p:ext uri="{BB962C8B-B14F-4D97-AF65-F5344CB8AC3E}">
        <p14:creationId xmlns:p14="http://schemas.microsoft.com/office/powerpoint/2010/main" val="3898585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nity College Dublin">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TCD_PPT_Calibri_Option2</Template>
  <TotalTime>1841</TotalTime>
  <Words>2995</Words>
  <Application>Microsoft Office PowerPoint</Application>
  <PresentationFormat>On-screen Show (4:3)</PresentationFormat>
  <Paragraphs>258</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Trinity College Dublin</vt:lpstr>
      <vt:lpstr>Research for Results Introduction: Choosing the right methodology</vt:lpstr>
      <vt:lpstr>Why is research important for development practice?</vt:lpstr>
      <vt:lpstr>Why is research important for development practice?</vt:lpstr>
      <vt:lpstr>What evidence we use to inform policy and aid programs is crucially important </vt:lpstr>
      <vt:lpstr>Methodological approaches</vt:lpstr>
      <vt:lpstr>Randomized controlled trials</vt:lpstr>
      <vt:lpstr>Trinity Impact Evaluation Unit</vt:lpstr>
      <vt:lpstr>Trinity Impact Evaluation Unit</vt:lpstr>
      <vt:lpstr>Example: Combatting malaria</vt:lpstr>
      <vt:lpstr>Economic arguments FOR subsidizing bed nets</vt:lpstr>
      <vt:lpstr>Economic arguments AGAINST subsidizing bed nets</vt:lpstr>
      <vt:lpstr>Should bed nets be distributed for free?</vt:lpstr>
      <vt:lpstr>Results of an experiment by Pascaline Dupas in Uganda</vt:lpstr>
      <vt:lpstr>Quasi-experimental designs</vt:lpstr>
      <vt:lpstr>Quasi-experimental designs</vt:lpstr>
      <vt:lpstr>Quasi-experimental designs</vt:lpstr>
      <vt:lpstr>Quasi-experimental designs</vt:lpstr>
      <vt:lpstr>Quasi-experimental designs</vt:lpstr>
      <vt:lpstr>Quasi-experimental designs</vt:lpstr>
      <vt:lpstr>When can using quantitative methods be challenging?</vt:lpstr>
      <vt:lpstr>How can qualitative and quantitative methods be combined to enrich our analysis?</vt:lpstr>
      <vt:lpstr>How can qualitative and quantitative methods be combined to enrich our analysis?</vt:lpstr>
      <vt:lpstr>How can qualitative and quantitative methods be combined to enrich our analysis?</vt:lpstr>
      <vt:lpstr>How can qualitative and quantitative methods be combined to enrich our analysis?</vt:lpstr>
      <vt:lpstr>How we use evidence is crucial</vt:lpstr>
      <vt:lpstr>Conclusions</vt:lpstr>
      <vt:lpstr> Thank you!  Carol Newman Associate Professor, Department of Economics and Trinity Impact Evaluation Unit Trinity College Dublin Chair of Trinity International Development Initiative  Contact: cnewman@tcd.ie  Web: www.carolnewman.ie       :@Carol_Newman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Regular 36pt</dc:title>
  <dc:creator>Carol Newman</dc:creator>
  <cp:lastModifiedBy>dcu</cp:lastModifiedBy>
  <cp:revision>101</cp:revision>
  <cp:lastPrinted>2015-09-21T10:55:29Z</cp:lastPrinted>
  <dcterms:created xsi:type="dcterms:W3CDTF">2015-03-02T17:00:52Z</dcterms:created>
  <dcterms:modified xsi:type="dcterms:W3CDTF">2016-05-10T10:40:45Z</dcterms:modified>
</cp:coreProperties>
</file>