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8" r:id="rId2"/>
    <p:sldId id="258" r:id="rId3"/>
    <p:sldId id="264" r:id="rId4"/>
    <p:sldId id="263" r:id="rId5"/>
    <p:sldId id="261" r:id="rId6"/>
    <p:sldId id="277" r:id="rId7"/>
    <p:sldId id="291" r:id="rId8"/>
    <p:sldId id="286" r:id="rId9"/>
    <p:sldId id="285" r:id="rId10"/>
    <p:sldId id="283" r:id="rId11"/>
    <p:sldId id="287" r:id="rId12"/>
    <p:sldId id="289" r:id="rId13"/>
    <p:sldId id="271" r:id="rId14"/>
    <p:sldId id="272" r:id="rId15"/>
    <p:sldId id="292" r:id="rId16"/>
  </p:sldIdLst>
  <p:sldSz cx="9144000" cy="6858000" type="screen4x3"/>
  <p:notesSz cx="6669088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D863B"/>
    <a:srgbClr val="804E2A"/>
    <a:srgbClr val="F1EAD4"/>
    <a:srgbClr val="6B3B21"/>
    <a:srgbClr val="63371F"/>
    <a:srgbClr val="9A9241"/>
    <a:srgbClr val="AAA148"/>
    <a:srgbClr val="4431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64B04-DDF2-4354-91A3-F2D7B1192D0F}" type="datetimeFigureOut">
              <a:rPr lang="en-IE" smtClean="0"/>
              <a:pPr/>
              <a:t>26/11/2015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260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62762-3D8B-415E-84AB-7B8D4ACD2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86888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665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424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384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932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737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727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271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025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235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92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42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BD43-773A-433C-94E3-2B4037A8A477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C5D1-E8FC-4DEC-8467-A88D375294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550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5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804E2A"/>
                </a:solidFill>
              </a:rPr>
              <a:t>DSAI Conference 2015</a:t>
            </a:r>
            <a:endParaRPr lang="en-GB" sz="3200" b="1" dirty="0">
              <a:solidFill>
                <a:srgbClr val="804E2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26116" y="1220761"/>
            <a:ext cx="6317883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 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800" dirty="0" smtClean="0">
                <a:solidFill>
                  <a:srgbClr val="804E2A"/>
                </a:solidFill>
              </a:rPr>
              <a:t>Critical Reflections on the AgriDiet Project</a:t>
            </a:r>
          </a:p>
          <a:p>
            <a:pPr marL="0" indent="0" algn="ctr">
              <a:buNone/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u="sng" dirty="0" smtClean="0">
                <a:solidFill>
                  <a:srgbClr val="8D863B"/>
                </a:solidFill>
              </a:rPr>
              <a:t>Edward Lahiff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8D863B"/>
                </a:solidFill>
              </a:rPr>
              <a:t>Nick Chisholm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8D863B"/>
                </a:solidFill>
              </a:rPr>
              <a:t>Nora O’Brien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8D863B"/>
                </a:solidFill>
              </a:rPr>
              <a:t>Tom O’Connor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8D863B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8D863B"/>
                </a:solidFill>
              </a:rPr>
              <a:t>Stephen Thornhill</a:t>
            </a:r>
          </a:p>
          <a:p>
            <a:pPr marL="0" indent="0" algn="ctr">
              <a:buFontTx/>
              <a:buChar char="-"/>
            </a:pPr>
            <a:r>
              <a:rPr lang="en-GB" sz="2000" dirty="0" smtClean="0">
                <a:solidFill>
                  <a:srgbClr val="8D863B"/>
                </a:solidFill>
              </a:rPr>
              <a:t> all of University College Cork</a:t>
            </a:r>
          </a:p>
          <a:p>
            <a:pPr marL="0" indent="0" algn="ctr">
              <a:buFontTx/>
              <a:buChar char="-"/>
            </a:pPr>
            <a:endParaRPr lang="en-GB" sz="2000" dirty="0" smtClean="0">
              <a:solidFill>
                <a:srgbClr val="8D863B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8D863B"/>
                </a:solidFill>
              </a:rPr>
              <a:t>With acknowledgments to the entire </a:t>
            </a:r>
            <a:r>
              <a:rPr lang="en-GB" sz="2000" dirty="0" err="1" smtClean="0">
                <a:solidFill>
                  <a:srgbClr val="8D863B"/>
                </a:solidFill>
              </a:rPr>
              <a:t>AgriDiet</a:t>
            </a:r>
            <a:r>
              <a:rPr lang="en-GB" sz="2000" dirty="0" smtClean="0">
                <a:solidFill>
                  <a:srgbClr val="8D863B"/>
                </a:solidFill>
              </a:rPr>
              <a:t> Team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666" y="6096000"/>
            <a:ext cx="1953731" cy="68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2622052" cy="17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2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D863B"/>
                </a:solidFill>
              </a:rPr>
              <a:t>North-South Cooperation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2">
                    <a:lumMod val="50000"/>
                  </a:schemeClr>
                </a:solidFill>
              </a:rPr>
              <a:t>Strongly emphasised, but not straightforward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2">
                    <a:lumMod val="50000"/>
                  </a:schemeClr>
                </a:solidFill>
              </a:rPr>
              <a:t>Brought unique access to the field, and policy actors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2">
                    <a:lumMod val="50000"/>
                  </a:schemeClr>
                </a:solidFill>
              </a:rPr>
              <a:t>Different institutional arrangements lead to a lot of admin – need for full-time project manager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2">
                    <a:lumMod val="50000"/>
                  </a:schemeClr>
                </a:solidFill>
              </a:rPr>
              <a:t>Nothing could start until first funding was transferred, and this could not happen until (lengthy) contracts were in place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2">
                    <a:lumMod val="50000"/>
                  </a:schemeClr>
                </a:solidFill>
              </a:rPr>
              <a:t>Issues around finishing of work and ultimate responsibility for quality of output, publications etc.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2">
                    <a:lumMod val="50000"/>
                  </a:schemeClr>
                </a:solidFill>
              </a:rPr>
              <a:t>For some (Irish) researchers, this became their main research activity for the period; for African partners, it was a relatively minor part amongst many research projects, often with much bigger budgets and more established - multi-faceted - partnerships. </a:t>
            </a:r>
          </a:p>
          <a:p>
            <a:pPr marL="40005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2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13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8D863B"/>
                </a:solidFill>
              </a:rPr>
              <a:t>Research versus capacity building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marL="40005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720000" lvl="1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Inevitable trade-offs: considerable investment in capacity building activities (esp. with PhD students), with long-term benefits (i.e. beyond the project timeframe)</a:t>
            </a:r>
          </a:p>
          <a:p>
            <a:pPr marL="720000" lvl="1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PhD students are the most obvious success; other achievements were in the areas of joint design, joint fieldwork, joint outputs, policy engagements</a:t>
            </a:r>
          </a:p>
          <a:p>
            <a:pPr marL="720000" lvl="1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Fostered some new intra-country collaborations</a:t>
            </a:r>
          </a:p>
          <a:p>
            <a:pPr marL="720000" lvl="1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PhD studies tend to run-on beyond the project timeframe: e.g. final write-up and submission,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viva voce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exam, revisions, which may not have budget attached</a:t>
            </a:r>
          </a:p>
          <a:p>
            <a:pPr marL="400050" lvl="1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2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2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8D863B"/>
                </a:solidFill>
              </a:rPr>
              <a:t>Policy Engagement and Dissemination</a:t>
            </a:r>
            <a:endParaRPr lang="en-GB" sz="3200" dirty="0">
              <a:solidFill>
                <a:srgbClr val="8D863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marL="720000" lvl="1" indent="-36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Greatly boosted by having dedicated work package and specialists, separate from other research</a:t>
            </a:r>
          </a:p>
          <a:p>
            <a:pPr marL="720000" lvl="1" indent="-36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Valuable insights gained by holding stakeholder workshops at national and sub-national levels</a:t>
            </a:r>
          </a:p>
          <a:p>
            <a:pPr marL="720000" lvl="1" indent="-36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Dedicated website (and web manager) and publication specialists helped integrate the team and smoothed the publication process (taking pressure off researchers)</a:t>
            </a:r>
          </a:p>
          <a:p>
            <a:pPr marL="720000" lvl="1" indent="-36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Linked us to other current research initiatives – but not in a position to accept offers of further collaboration</a:t>
            </a:r>
          </a:p>
          <a:p>
            <a:pPr marL="720000" lvl="1" indent="-36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May not have met the needs of policy makers, who would prefer some more sustained engagement and flow of findings from the outset</a:t>
            </a:r>
            <a:endParaRPr lang="en-GB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2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35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5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804E2A"/>
                </a:solidFill>
              </a:rPr>
              <a:t>Findings (so far</a:t>
            </a:r>
            <a:r>
              <a:rPr lang="en-GB" sz="3200" dirty="0" smtClean="0">
                <a:solidFill>
                  <a:srgbClr val="804E2A"/>
                </a:solidFill>
              </a:rPr>
              <a:t>) 1</a:t>
            </a:r>
            <a:endParaRPr lang="en-GB" sz="3200" dirty="0">
              <a:solidFill>
                <a:srgbClr val="804E2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1600" dirty="0" smtClean="0">
                <a:solidFill>
                  <a:srgbClr val="8D863B"/>
                </a:solidFill>
              </a:rPr>
              <a:t>Global review highlighted the pathways by which agriculture can improve nutrition but evidence of linkages is weak and research gaps were identified including the full pathway of the supply chain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600" dirty="0" smtClean="0">
                <a:solidFill>
                  <a:srgbClr val="804E2A"/>
                </a:solidFill>
              </a:rPr>
              <a:t>Methodologies and metrics are another weakness identified and results from the household survey using diversity, perception and anthropometric indicators are being analysed for variances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FF0000"/>
                </a:solidFill>
              </a:rPr>
              <a:t>Under-nutrition remains a major development challenge, particularly seasonally in rural areas, as shown in PhD analysis so far</a:t>
            </a:r>
            <a:r>
              <a:rPr lang="en-GB" sz="2000" b="1" i="1" dirty="0" smtClean="0">
                <a:solidFill>
                  <a:srgbClr val="FF0000"/>
                </a:solidFill>
              </a:rPr>
              <a:t> (eg</a:t>
            </a:r>
            <a:r>
              <a:rPr lang="en-GB" sz="2000" b="1" i="1" dirty="0">
                <a:solidFill>
                  <a:srgbClr val="FF0000"/>
                </a:solidFill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</a:rPr>
              <a:t>Nutrition journal paper on seasonal variation in under nutrition and anaemia of lactating mothers in rural Ethiopia, better outcomes for HHs with off-farm income in Tanzania)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2060"/>
                </a:solidFill>
              </a:rPr>
              <a:t>Chronic micronutrient deficiency higher than expected</a:t>
            </a:r>
            <a:r>
              <a:rPr lang="en-GB" sz="2000" b="1" i="1" dirty="0" smtClean="0">
                <a:solidFill>
                  <a:srgbClr val="002060"/>
                </a:solidFill>
              </a:rPr>
              <a:t> (particularly zinc at 70% in Ethiopia – 96% in lowland zone mothers)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FF0000"/>
                </a:solidFill>
              </a:rPr>
              <a:t>Policy reviews recommend promoting micronutrient rich crops and animal products, better coordination between </a:t>
            </a:r>
            <a:r>
              <a:rPr lang="en-GB" sz="2000" b="1" dirty="0" err="1" smtClean="0">
                <a:solidFill>
                  <a:srgbClr val="FF0000"/>
                </a:solidFill>
              </a:rPr>
              <a:t>ag</a:t>
            </a:r>
            <a:r>
              <a:rPr lang="en-GB" sz="2000" b="1" dirty="0" smtClean="0">
                <a:solidFill>
                  <a:srgbClr val="FF0000"/>
                </a:solidFill>
              </a:rPr>
              <a:t> and health extension and more involvement of the Ministry of Agriculture in national </a:t>
            </a:r>
            <a:r>
              <a:rPr lang="en-GB" sz="2000" b="1" dirty="0">
                <a:solidFill>
                  <a:srgbClr val="FF0000"/>
                </a:solidFill>
              </a:rPr>
              <a:t>n</a:t>
            </a:r>
            <a:r>
              <a:rPr lang="en-GB" sz="2000" b="1" dirty="0" smtClean="0">
                <a:solidFill>
                  <a:srgbClr val="FF0000"/>
                </a:solidFill>
              </a:rPr>
              <a:t>utrition plans.</a:t>
            </a: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0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09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5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804E2A"/>
                </a:solidFill>
              </a:rPr>
              <a:t>Findings (so far</a:t>
            </a:r>
            <a:r>
              <a:rPr lang="en-GB" sz="3200" dirty="0" smtClean="0">
                <a:solidFill>
                  <a:srgbClr val="804E2A"/>
                </a:solidFill>
              </a:rPr>
              <a:t>) 2</a:t>
            </a:r>
            <a:endParaRPr lang="en-GB" sz="3200" dirty="0">
              <a:solidFill>
                <a:srgbClr val="804E2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GB" sz="1800" dirty="0">
                <a:solidFill>
                  <a:srgbClr val="8D863B"/>
                </a:solidFill>
              </a:rPr>
              <a:t>P</a:t>
            </a:r>
            <a:r>
              <a:rPr lang="en-GB" sz="1800" dirty="0" smtClean="0">
                <a:solidFill>
                  <a:srgbClr val="8D863B"/>
                </a:solidFill>
              </a:rPr>
              <a:t>olicy reviews also call for a more gendered approach - improving women’s control over HH income, better nutrition education and developing a food basket for different eco-zones, as well as better processing and storage of fruit and veg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1800" dirty="0" smtClean="0">
                <a:solidFill>
                  <a:srgbClr val="804E2A"/>
                </a:solidFill>
              </a:rPr>
              <a:t>The stakeholder workshops highlighted the importance of improving cross-sectoral coordination at local level and a research brief was produced with recommendations to develop more dynamic structures, more resources for capacity-building and clearer guideline0s for extension collaboration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1800" dirty="0" smtClean="0">
                <a:solidFill>
                  <a:srgbClr val="8D863B"/>
                </a:solidFill>
              </a:rPr>
              <a:t>The </a:t>
            </a:r>
            <a:r>
              <a:rPr lang="en-GB" sz="1800" dirty="0" err="1" smtClean="0">
                <a:solidFill>
                  <a:srgbClr val="8D863B"/>
                </a:solidFill>
              </a:rPr>
              <a:t>meso</a:t>
            </a:r>
            <a:r>
              <a:rPr lang="en-GB" sz="1800" dirty="0">
                <a:solidFill>
                  <a:srgbClr val="8D863B"/>
                </a:solidFill>
              </a:rPr>
              <a:t>-</a:t>
            </a:r>
            <a:r>
              <a:rPr lang="en-GB" sz="1800" dirty="0" smtClean="0">
                <a:solidFill>
                  <a:srgbClr val="8D863B"/>
                </a:solidFill>
              </a:rPr>
              <a:t>research included recommendations to improve post-harvest handling of groundnuts in Ethiopia due to </a:t>
            </a:r>
            <a:r>
              <a:rPr lang="en-GB" sz="1800" dirty="0" err="1" smtClean="0">
                <a:solidFill>
                  <a:srgbClr val="8D863B"/>
                </a:solidFill>
              </a:rPr>
              <a:t>aflatoxin</a:t>
            </a:r>
            <a:r>
              <a:rPr lang="en-GB" sz="1800" dirty="0" smtClean="0">
                <a:solidFill>
                  <a:srgbClr val="8D863B"/>
                </a:solidFill>
              </a:rPr>
              <a:t> problems. In Tanzania, low prices and poor productivity of staple crops grown were linked to low intake of more micronutrient rich foods, such as meat and veg.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1800" dirty="0" smtClean="0">
                <a:solidFill>
                  <a:srgbClr val="804E2A"/>
                </a:solidFill>
              </a:rPr>
              <a:t>The review of ag-interventions concluded that those interventions that addressed multiple pathways (income, diet diversity, women’s empowerment, sanitation, etc) appeared to have the greatest potential, but empirical evidence remains weak</a:t>
            </a:r>
          </a:p>
          <a:p>
            <a:pPr marL="0" indent="0">
              <a:buNone/>
            </a:pPr>
            <a:endParaRPr lang="en-GB" sz="2000" dirty="0" smtClean="0">
              <a:solidFill>
                <a:srgbClr val="804E2A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8D863B"/>
                </a:solidFill>
              </a:rPr>
              <a:t> </a:t>
            </a:r>
            <a:endParaRPr lang="en-GB" sz="2000" dirty="0">
              <a:solidFill>
                <a:srgbClr val="8D863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0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7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10286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801" y="5389240"/>
            <a:ext cx="6480720" cy="14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>
                <a:solidFill>
                  <a:schemeClr val="bg1"/>
                </a:solidFill>
              </a:rPr>
              <a:t>Thank You</a:t>
            </a:r>
            <a:endParaRPr lang="en-GB" sz="8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517232"/>
            <a:ext cx="1349777" cy="10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0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5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AgriDiet</a:t>
            </a:r>
            <a:r>
              <a:rPr lang="en-GB" sz="3200" dirty="0" smtClean="0">
                <a:solidFill>
                  <a:srgbClr val="804E2A"/>
                </a:solidFill>
              </a:rPr>
              <a:t> </a:t>
            </a:r>
            <a:br>
              <a:rPr lang="en-GB" sz="3200" dirty="0" smtClean="0">
                <a:solidFill>
                  <a:srgbClr val="804E2A"/>
                </a:solidFill>
              </a:rPr>
            </a:br>
            <a:r>
              <a:rPr lang="en-GB" sz="2800" dirty="0" smtClean="0">
                <a:solidFill>
                  <a:srgbClr val="804E2A"/>
                </a:solidFill>
              </a:rPr>
              <a:t>Overall Goal, Partners and Approach</a:t>
            </a:r>
            <a:endParaRPr lang="en-GB" sz="2800" dirty="0">
              <a:solidFill>
                <a:srgbClr val="804E2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marL="400050" lvl="1" indent="0">
              <a:buNone/>
            </a:pPr>
            <a:endParaRPr lang="en-GB" sz="2000" b="1" dirty="0" smtClean="0"/>
          </a:p>
          <a:p>
            <a:pPr marL="400050" lvl="1" indent="0">
              <a:buNone/>
            </a:pPr>
            <a:r>
              <a:rPr lang="en-GB" sz="2000" i="1" dirty="0" smtClean="0">
                <a:solidFill>
                  <a:srgbClr val="000000"/>
                </a:solidFill>
              </a:rPr>
              <a:t>“To contribute to poverty reduction through the identification of policies and interventions that can make a positive impact on the nutritional status of vulnerable rural households”</a:t>
            </a:r>
            <a:r>
              <a:rPr lang="en-GB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D863B"/>
                </a:solidFill>
              </a:rPr>
              <a:t>3-year research project (2012 – 2015) in Ethiopia and Tanzania: funded by Irish Aid and HEA under the Programme of Strategic Cooperation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04E2A"/>
                </a:solidFill>
              </a:rPr>
              <a:t>8 research partners (5 from </a:t>
            </a:r>
            <a:r>
              <a:rPr lang="en-GB" sz="2000" dirty="0" err="1" smtClean="0">
                <a:solidFill>
                  <a:srgbClr val="804E2A"/>
                </a:solidFill>
              </a:rPr>
              <a:t>Glo</a:t>
            </a:r>
            <a:r>
              <a:rPr lang="en-US" sz="2000" dirty="0" err="1" smtClean="0">
                <a:solidFill>
                  <a:srgbClr val="804E2A"/>
                </a:solidFill>
              </a:rPr>
              <a:t>ba</a:t>
            </a:r>
            <a:r>
              <a:rPr lang="en-GB" sz="2000" dirty="0" err="1" smtClean="0">
                <a:solidFill>
                  <a:srgbClr val="804E2A"/>
                </a:solidFill>
              </a:rPr>
              <a:t>l</a:t>
            </a:r>
            <a:r>
              <a:rPr lang="en-GB" sz="2000" dirty="0" smtClean="0">
                <a:solidFill>
                  <a:srgbClr val="804E2A"/>
                </a:solidFill>
              </a:rPr>
              <a:t> South): University College Cork is the lead institution with Ethiopian Development Research Institute, Mekelle &amp; Haramaya Universities </a:t>
            </a:r>
            <a:r>
              <a:rPr lang="en-GB" sz="1800" dirty="0" smtClean="0">
                <a:solidFill>
                  <a:srgbClr val="804E2A"/>
                </a:solidFill>
              </a:rPr>
              <a:t>(Ethiopia)</a:t>
            </a:r>
            <a:r>
              <a:rPr lang="en-GB" sz="2000" dirty="0" smtClean="0">
                <a:solidFill>
                  <a:srgbClr val="804E2A"/>
                </a:solidFill>
              </a:rPr>
              <a:t>, Sokoine and St Augustine’s Universities </a:t>
            </a:r>
            <a:r>
              <a:rPr lang="en-GB" sz="1800" dirty="0" smtClean="0">
                <a:solidFill>
                  <a:srgbClr val="804E2A"/>
                </a:solidFill>
              </a:rPr>
              <a:t>(Tanzania)</a:t>
            </a:r>
            <a:r>
              <a:rPr lang="en-GB" sz="2000" dirty="0" smtClean="0">
                <a:solidFill>
                  <a:srgbClr val="804E2A"/>
                </a:solidFill>
              </a:rPr>
              <a:t>, Institute of Development Studies</a:t>
            </a:r>
            <a:r>
              <a:rPr lang="en-GB" sz="2000" dirty="0">
                <a:solidFill>
                  <a:srgbClr val="804E2A"/>
                </a:solidFill>
              </a:rPr>
              <a:t> </a:t>
            </a:r>
            <a:r>
              <a:rPr lang="en-GB" sz="1800" dirty="0" smtClean="0">
                <a:solidFill>
                  <a:srgbClr val="804E2A"/>
                </a:solidFill>
              </a:rPr>
              <a:t>(UK) </a:t>
            </a:r>
            <a:r>
              <a:rPr lang="en-GB" sz="2000" dirty="0" smtClean="0">
                <a:solidFill>
                  <a:srgbClr val="804E2A"/>
                </a:solidFill>
              </a:rPr>
              <a:t>and University College Dublin   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D863B"/>
                </a:solidFill>
              </a:rPr>
              <a:t>Multi-faceted (</a:t>
            </a:r>
            <a:r>
              <a:rPr lang="en-GB" sz="2000" dirty="0" err="1" smtClean="0">
                <a:solidFill>
                  <a:srgbClr val="8D863B"/>
                </a:solidFill>
              </a:rPr>
              <a:t>agri</a:t>
            </a:r>
            <a:r>
              <a:rPr lang="en-GB" sz="2000" dirty="0" smtClean="0">
                <a:solidFill>
                  <a:srgbClr val="8D863B"/>
                </a:solidFill>
              </a:rPr>
              <a:t>-food systems, food security, health and nutrition experts and researchers) and multi-level (micro-</a:t>
            </a:r>
            <a:r>
              <a:rPr lang="en-GB" sz="2000" dirty="0" err="1" smtClean="0">
                <a:solidFill>
                  <a:srgbClr val="8D863B"/>
                </a:solidFill>
              </a:rPr>
              <a:t>meso</a:t>
            </a:r>
            <a:r>
              <a:rPr lang="en-GB" sz="2000" dirty="0" smtClean="0">
                <a:solidFill>
                  <a:srgbClr val="8D863B"/>
                </a:solidFill>
              </a:rPr>
              <a:t>-macro) approach   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04E2A"/>
                </a:solidFill>
              </a:rPr>
              <a:t>Observational research – </a:t>
            </a:r>
            <a:r>
              <a:rPr lang="en-GB" sz="2000" i="1" dirty="0" smtClean="0">
                <a:solidFill>
                  <a:srgbClr val="804E2A"/>
                </a:solidFill>
              </a:rPr>
              <a:t>aims to advance understanding of agriculture-nutrition linkages through in-depth analyses: no direct interventions</a:t>
            </a:r>
            <a:r>
              <a:rPr lang="en-GB" sz="2000" dirty="0" smtClean="0">
                <a:solidFill>
                  <a:srgbClr val="804E2A"/>
                </a:solidFill>
              </a:rPr>
              <a:t>                    </a:t>
            </a:r>
            <a:endParaRPr lang="en-GB" sz="2000" dirty="0">
              <a:solidFill>
                <a:srgbClr val="804E2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2444" y="19034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2"/>
            <a:ext cx="1946798" cy="68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6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5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804E2A"/>
                </a:solidFill>
              </a:rPr>
              <a:t>Research Questions</a:t>
            </a:r>
            <a:endParaRPr lang="en-GB" sz="3200" dirty="0">
              <a:solidFill>
                <a:srgbClr val="804E2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 </a:t>
            </a:r>
            <a:endParaRPr lang="en-GB" sz="2000" dirty="0" smtClean="0"/>
          </a:p>
          <a:p>
            <a:pPr marL="400050" lvl="1" indent="0">
              <a:buNone/>
            </a:pPr>
            <a:r>
              <a:rPr lang="en-GB" sz="2400" dirty="0" smtClean="0">
                <a:solidFill>
                  <a:srgbClr val="443110"/>
                </a:solidFill>
              </a:rPr>
              <a:t>1</a:t>
            </a:r>
            <a:r>
              <a:rPr lang="en-GB" sz="2400" dirty="0">
                <a:solidFill>
                  <a:srgbClr val="443110"/>
                </a:solidFill>
              </a:rPr>
              <a:t>. How does the wider economic and policy environment impact on food systems and nutrition?</a:t>
            </a:r>
          </a:p>
          <a:p>
            <a:pPr marL="400050" lvl="1" indent="0">
              <a:buNone/>
            </a:pPr>
            <a:endParaRPr lang="en-GB" sz="2400" dirty="0" smtClean="0">
              <a:solidFill>
                <a:srgbClr val="443110"/>
              </a:solidFill>
            </a:endParaRPr>
          </a:p>
          <a:p>
            <a:pPr marL="400050" lvl="1" indent="0">
              <a:buNone/>
            </a:pPr>
            <a:r>
              <a:rPr lang="en-GB" sz="2400" dirty="0" smtClean="0">
                <a:solidFill>
                  <a:srgbClr val="804E2A"/>
                </a:solidFill>
              </a:rPr>
              <a:t>2</a:t>
            </a:r>
            <a:r>
              <a:rPr lang="en-GB" sz="2400" dirty="0">
                <a:solidFill>
                  <a:srgbClr val="804E2A"/>
                </a:solidFill>
              </a:rPr>
              <a:t>. In what ways do current agricultural and food systems impact on nutritional status, particularly of young women and children?</a:t>
            </a:r>
          </a:p>
          <a:p>
            <a:pPr marL="400050" lvl="1" indent="0">
              <a:buNone/>
            </a:pPr>
            <a:endParaRPr lang="en-GB" sz="2400" dirty="0" smtClean="0">
              <a:solidFill>
                <a:srgbClr val="443110"/>
              </a:solidFill>
            </a:endParaRPr>
          </a:p>
          <a:p>
            <a:pPr marL="400050" lvl="1" indent="0">
              <a:buNone/>
            </a:pPr>
            <a:r>
              <a:rPr lang="en-GB" sz="2400" dirty="0" smtClean="0">
                <a:solidFill>
                  <a:srgbClr val="9A9241"/>
                </a:solidFill>
              </a:rPr>
              <a:t>3</a:t>
            </a:r>
            <a:r>
              <a:rPr lang="en-GB" sz="2400" dirty="0">
                <a:solidFill>
                  <a:srgbClr val="9A9241"/>
                </a:solidFill>
              </a:rPr>
              <a:t>. What existing agricultural initiatives are likely to have positive impacts on nutritional status and have potential for wider application</a:t>
            </a:r>
            <a:r>
              <a:rPr lang="en-GB" sz="2400" dirty="0" smtClean="0">
                <a:solidFill>
                  <a:srgbClr val="9A9241"/>
                </a:solidFill>
              </a:rPr>
              <a:t>?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9A9241"/>
                </a:solidFill>
              </a:rPr>
              <a:t>	Proved to be very topical issues</a:t>
            </a:r>
            <a:endParaRPr lang="en-GB" sz="2400" dirty="0">
              <a:solidFill>
                <a:srgbClr val="9A924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666" y="6096000"/>
            <a:ext cx="1953731" cy="68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72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5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804E2A"/>
                </a:solidFill>
              </a:rPr>
              <a:t>A concept frame linked to work packages</a:t>
            </a:r>
            <a:endParaRPr lang="en-GB" sz="3200" dirty="0">
              <a:solidFill>
                <a:srgbClr val="804E2A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51" y="1211134"/>
            <a:ext cx="8277794" cy="4808666"/>
          </a:xfr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2444" y="19034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2597516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3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90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804E2A"/>
                </a:solidFill>
              </a:rPr>
              <a:t>AgriDiet Work Packages</a:t>
            </a:r>
            <a:endParaRPr lang="en-GB" sz="3200" dirty="0">
              <a:solidFill>
                <a:srgbClr val="804E2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371600"/>
            <a:ext cx="8604448" cy="4648199"/>
          </a:xfrm>
          <a:solidFill>
            <a:srgbClr val="F1EAD4">
              <a:alpha val="67000"/>
            </a:srgbClr>
          </a:solidFill>
        </p:spPr>
        <p:txBody>
          <a:bodyPr>
            <a:normAutofit/>
          </a:bodyPr>
          <a:lstStyle/>
          <a:p>
            <a:endParaRPr lang="en-GB" sz="2400" dirty="0" smtClean="0">
              <a:solidFill>
                <a:srgbClr val="8D863B"/>
              </a:solidFill>
            </a:endParaRPr>
          </a:p>
          <a:p>
            <a:r>
              <a:rPr lang="en-GB" sz="2400" dirty="0" smtClean="0">
                <a:solidFill>
                  <a:srgbClr val="8D863B"/>
                </a:solidFill>
              </a:rPr>
              <a:t>WP1 </a:t>
            </a:r>
            <a:r>
              <a:rPr lang="en-GB" sz="2400" dirty="0">
                <a:solidFill>
                  <a:srgbClr val="8D863B"/>
                </a:solidFill>
              </a:rPr>
              <a:t>– Global review of </a:t>
            </a:r>
            <a:r>
              <a:rPr lang="en-GB" sz="2400" dirty="0" err="1">
                <a:solidFill>
                  <a:srgbClr val="8D863B"/>
                </a:solidFill>
              </a:rPr>
              <a:t>ag</a:t>
            </a:r>
            <a:r>
              <a:rPr lang="en-GB" sz="2400" dirty="0">
                <a:solidFill>
                  <a:srgbClr val="8D863B"/>
                </a:solidFill>
              </a:rPr>
              <a:t>-nutrition </a:t>
            </a:r>
            <a:r>
              <a:rPr lang="en-GB" sz="2400" dirty="0" smtClean="0">
                <a:solidFill>
                  <a:srgbClr val="8D863B"/>
                </a:solidFill>
              </a:rPr>
              <a:t>linkages (state of art)</a:t>
            </a:r>
            <a:endParaRPr lang="en-GB" sz="2400" dirty="0">
              <a:solidFill>
                <a:srgbClr val="8D863B"/>
              </a:solidFill>
            </a:endParaRPr>
          </a:p>
          <a:p>
            <a:r>
              <a:rPr lang="en-GB" sz="2400" dirty="0">
                <a:solidFill>
                  <a:srgbClr val="804E2A"/>
                </a:solidFill>
              </a:rPr>
              <a:t>WP2 – Country policy </a:t>
            </a:r>
            <a:r>
              <a:rPr lang="en-GB" sz="2400" dirty="0" smtClean="0">
                <a:solidFill>
                  <a:srgbClr val="804E2A"/>
                </a:solidFill>
              </a:rPr>
              <a:t>reviews and recommendations</a:t>
            </a:r>
            <a:endParaRPr lang="en-GB" sz="2400" dirty="0">
              <a:solidFill>
                <a:srgbClr val="804E2A"/>
              </a:solidFill>
            </a:endParaRPr>
          </a:p>
          <a:p>
            <a:r>
              <a:rPr lang="en-GB" sz="2400" dirty="0">
                <a:solidFill>
                  <a:srgbClr val="8D863B"/>
                </a:solidFill>
              </a:rPr>
              <a:t>WP3 – Concept </a:t>
            </a:r>
            <a:r>
              <a:rPr lang="en-GB" sz="2400" dirty="0" smtClean="0">
                <a:solidFill>
                  <a:srgbClr val="8D863B"/>
                </a:solidFill>
              </a:rPr>
              <a:t>frame and </a:t>
            </a:r>
            <a:r>
              <a:rPr lang="en-GB" sz="2400" dirty="0">
                <a:solidFill>
                  <a:srgbClr val="8D863B"/>
                </a:solidFill>
              </a:rPr>
              <a:t>methodology guidelines</a:t>
            </a:r>
          </a:p>
          <a:p>
            <a:r>
              <a:rPr lang="en-GB" sz="2400" dirty="0">
                <a:solidFill>
                  <a:srgbClr val="804E2A"/>
                </a:solidFill>
              </a:rPr>
              <a:t>WP4 – </a:t>
            </a:r>
            <a:r>
              <a:rPr lang="en-GB" sz="2400" dirty="0" err="1">
                <a:solidFill>
                  <a:srgbClr val="804E2A"/>
                </a:solidFill>
              </a:rPr>
              <a:t>Meso</a:t>
            </a:r>
            <a:r>
              <a:rPr lang="en-GB" sz="2400" dirty="0">
                <a:solidFill>
                  <a:srgbClr val="804E2A"/>
                </a:solidFill>
              </a:rPr>
              <a:t>-research of </a:t>
            </a:r>
            <a:r>
              <a:rPr lang="en-GB" sz="2400" dirty="0" err="1">
                <a:solidFill>
                  <a:srgbClr val="804E2A"/>
                </a:solidFill>
              </a:rPr>
              <a:t>agri</a:t>
            </a:r>
            <a:r>
              <a:rPr lang="en-GB" sz="2400" dirty="0">
                <a:solidFill>
                  <a:srgbClr val="804E2A"/>
                </a:solidFill>
              </a:rPr>
              <a:t>-food </a:t>
            </a:r>
            <a:r>
              <a:rPr lang="en-GB" sz="2400" dirty="0" smtClean="0">
                <a:solidFill>
                  <a:srgbClr val="804E2A"/>
                </a:solidFill>
              </a:rPr>
              <a:t>systems and institutions</a:t>
            </a:r>
            <a:endParaRPr lang="en-GB" sz="2400" dirty="0">
              <a:solidFill>
                <a:srgbClr val="804E2A"/>
              </a:solidFill>
            </a:endParaRPr>
          </a:p>
          <a:p>
            <a:r>
              <a:rPr lang="en-GB" sz="2400" dirty="0">
                <a:solidFill>
                  <a:srgbClr val="8D863B"/>
                </a:solidFill>
              </a:rPr>
              <a:t>WP5 – Household </a:t>
            </a:r>
            <a:r>
              <a:rPr lang="en-GB" sz="2400" dirty="0" err="1">
                <a:solidFill>
                  <a:srgbClr val="8D863B"/>
                </a:solidFill>
              </a:rPr>
              <a:t>agri</a:t>
            </a:r>
            <a:r>
              <a:rPr lang="en-GB" sz="2400" dirty="0">
                <a:solidFill>
                  <a:srgbClr val="8D863B"/>
                </a:solidFill>
              </a:rPr>
              <a:t>-nutrition linkages (</a:t>
            </a:r>
            <a:r>
              <a:rPr lang="en-GB" sz="2400" dirty="0" smtClean="0">
                <a:solidFill>
                  <a:srgbClr val="8D863B"/>
                </a:solidFill>
              </a:rPr>
              <a:t>PhD research)</a:t>
            </a:r>
            <a:endParaRPr lang="en-GB" sz="2400" dirty="0">
              <a:solidFill>
                <a:srgbClr val="8D863B"/>
              </a:solidFill>
            </a:endParaRPr>
          </a:p>
          <a:p>
            <a:r>
              <a:rPr lang="en-GB" sz="2400" dirty="0">
                <a:solidFill>
                  <a:srgbClr val="804E2A"/>
                </a:solidFill>
              </a:rPr>
              <a:t>WP6 – Review of pro-nutrition </a:t>
            </a:r>
            <a:r>
              <a:rPr lang="en-GB" sz="2400" dirty="0" err="1">
                <a:solidFill>
                  <a:srgbClr val="804E2A"/>
                </a:solidFill>
              </a:rPr>
              <a:t>agri</a:t>
            </a:r>
            <a:r>
              <a:rPr lang="en-GB" sz="2400" dirty="0">
                <a:solidFill>
                  <a:srgbClr val="804E2A"/>
                </a:solidFill>
              </a:rPr>
              <a:t>-interventions</a:t>
            </a:r>
          </a:p>
          <a:p>
            <a:r>
              <a:rPr lang="en-GB" sz="2400" dirty="0">
                <a:solidFill>
                  <a:srgbClr val="8D863B"/>
                </a:solidFill>
              </a:rPr>
              <a:t>WP7 – Stakeholder </a:t>
            </a:r>
            <a:r>
              <a:rPr lang="en-GB" sz="2400" dirty="0" smtClean="0">
                <a:solidFill>
                  <a:srgbClr val="8D863B"/>
                </a:solidFill>
              </a:rPr>
              <a:t>platforms (national and local)</a:t>
            </a:r>
            <a:endParaRPr lang="en-GB" sz="2400" dirty="0">
              <a:solidFill>
                <a:srgbClr val="8D863B"/>
              </a:solidFill>
            </a:endParaRPr>
          </a:p>
          <a:p>
            <a:r>
              <a:rPr lang="en-GB" sz="2400" dirty="0">
                <a:solidFill>
                  <a:srgbClr val="804E2A"/>
                </a:solidFill>
              </a:rPr>
              <a:t>WP8 – Knowledge </a:t>
            </a:r>
            <a:r>
              <a:rPr lang="en-GB" sz="2400" dirty="0" smtClean="0">
                <a:solidFill>
                  <a:srgbClr val="804E2A"/>
                </a:solidFill>
              </a:rPr>
              <a:t>mobilisation</a:t>
            </a:r>
          </a:p>
          <a:p>
            <a:r>
              <a:rPr lang="en-GB" sz="2400" dirty="0" smtClean="0">
                <a:solidFill>
                  <a:srgbClr val="8D863B"/>
                </a:solidFill>
              </a:rPr>
              <a:t>WP9 – </a:t>
            </a:r>
            <a:r>
              <a:rPr lang="en-GB" sz="2400" dirty="0">
                <a:solidFill>
                  <a:srgbClr val="8D863B"/>
                </a:solidFill>
              </a:rPr>
              <a:t>P</a:t>
            </a:r>
            <a:r>
              <a:rPr lang="en-GB" sz="2400" dirty="0" smtClean="0">
                <a:solidFill>
                  <a:srgbClr val="8D863B"/>
                </a:solidFill>
              </a:rPr>
              <a:t>roject management </a:t>
            </a:r>
            <a:endParaRPr lang="en-GB" sz="2400" dirty="0">
              <a:solidFill>
                <a:srgbClr val="8D863B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1"/>
            <a:ext cx="1035797" cy="1219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0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7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D863B"/>
                </a:solidFill>
              </a:rPr>
              <a:t>Multi-disciplinary Approach</a:t>
            </a:r>
            <a:endParaRPr lang="en-GB" sz="3600" dirty="0">
              <a:solidFill>
                <a:srgbClr val="8D863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marL="857250" lvl="1" indent="-457200">
              <a:buSzPct val="15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Powerful tool for addressing complex ‘real world’ questions</a:t>
            </a:r>
          </a:p>
          <a:p>
            <a:pPr marL="857250" lvl="1" indent="-457200">
              <a:buSzPct val="15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Introduces new critical perspectives and mutual learning within teams</a:t>
            </a:r>
          </a:p>
          <a:p>
            <a:pPr marL="857250" lvl="1" indent="-457200">
              <a:buSzPct val="15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More comprehensive fieldwork</a:t>
            </a:r>
          </a:p>
          <a:p>
            <a:pPr marL="857250" lvl="1" indent="-457200">
              <a:buSzPct val="15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But also presents new challenges and complexities</a:t>
            </a:r>
          </a:p>
          <a:p>
            <a:pPr marL="857250" lvl="1" indent="-457200">
              <a:buSzPct val="15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Tendency to break down at critical junctures – e.g. data analysis, PhD submissions and examinations, and publications.</a:t>
            </a:r>
          </a:p>
          <a:p>
            <a:pPr marL="400050" lvl="1" indent="0">
              <a:buNone/>
            </a:pP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2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6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D863B"/>
                </a:solidFill>
              </a:rPr>
              <a:t>Cross-sectional Observations</a:t>
            </a:r>
            <a:endParaRPr lang="en-GB" sz="3600" dirty="0">
              <a:solidFill>
                <a:srgbClr val="8D863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" y="1319844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lvl="1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Research centred on one year’s data: </a:t>
            </a:r>
          </a:p>
          <a:p>
            <a:pPr lvl="2" indent="-342900">
              <a:buSzPct val="150000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cross-sectional (as opposed to time series); </a:t>
            </a:r>
          </a:p>
          <a:p>
            <a:pPr lvl="2" indent="-342900">
              <a:buSzPct val="150000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observational research (as opposed to experimental) – no direct intervention</a:t>
            </a:r>
          </a:p>
          <a:p>
            <a:pPr marL="857250" lvl="1" indent="-457200"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Policy-makers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often expect “action research” trialling an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intervention; links to evaluation studies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57250" lvl="1" indent="-457200">
              <a:buSzPct val="150000"/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accent2">
                    <a:lumMod val="50000"/>
                  </a:schemeClr>
                </a:solidFill>
              </a:rPr>
              <a:t>AgriDiet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 makes a distinctive contribution by collecting data twice within the one agricultural year – high season and low season.</a:t>
            </a:r>
          </a:p>
          <a:p>
            <a:pPr marL="857250" lvl="1" indent="-457200"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Provides valuable insights into </a:t>
            </a:r>
            <a:r>
              <a:rPr lang="en-GB" sz="2400" u="sng" dirty="0" smtClean="0">
                <a:solidFill>
                  <a:schemeClr val="accent2">
                    <a:lumMod val="50000"/>
                  </a:schemeClr>
                </a:solidFill>
              </a:rPr>
              <a:t>seasonality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, and a fuller picture for one complete year, but not variation between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2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79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D863B"/>
                </a:solidFill>
              </a:rPr>
              <a:t>Large, multi-country </a:t>
            </a:r>
            <a:r>
              <a:rPr lang="en-GB" sz="3600" dirty="0" smtClean="0">
                <a:solidFill>
                  <a:srgbClr val="8D863B"/>
                </a:solidFill>
              </a:rPr>
              <a:t>team</a:t>
            </a:r>
            <a:endParaRPr lang="en-GB" sz="3600" dirty="0">
              <a:solidFill>
                <a:srgbClr val="8D863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Adds complexity at every stage, and requires compromise – perhaps beyond what is useful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Collaboration with Irish partners (UCD) was very positive – different strengths and POV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Focus on one southern country may be preferable to two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Two-country focus brings additional perspectives and </a:t>
            </a:r>
            <a:r>
              <a:rPr lang="en-GB" sz="2400" u="sng" dirty="0" smtClean="0">
                <a:solidFill>
                  <a:schemeClr val="accent2">
                    <a:lumMod val="50000"/>
                  </a:schemeClr>
                </a:solidFill>
              </a:rPr>
              <a:t>potential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 for comparative perspective, but not fully realised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Policy contexts are so different that cross-country analysis has not really been attempted.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Different conditions and personalities meant that the country studies sometimes went in different directions –trying to meet needs of multiple partners.</a:t>
            </a:r>
          </a:p>
          <a:p>
            <a:pPr marL="400050" lvl="1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2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57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" t="27000" r="-106" b="60927"/>
          <a:stretch/>
        </p:blipFill>
        <p:spPr>
          <a:xfrm>
            <a:off x="-1" y="6019800"/>
            <a:ext cx="91497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2" t="6301" r="6050" b="9001"/>
          <a:stretch/>
        </p:blipFill>
        <p:spPr>
          <a:xfrm>
            <a:off x="1" y="0"/>
            <a:ext cx="1516487" cy="119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D863B"/>
                </a:solidFill>
              </a:rPr>
              <a:t>Focus on doctoral </a:t>
            </a:r>
            <a:r>
              <a:rPr lang="en-GB" sz="3600" dirty="0" smtClean="0">
                <a:solidFill>
                  <a:srgbClr val="8D863B"/>
                </a:solidFill>
              </a:rPr>
              <a:t>research</a:t>
            </a:r>
            <a:endParaRPr lang="en-GB" sz="2800" dirty="0">
              <a:solidFill>
                <a:srgbClr val="8D863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20761"/>
            <a:ext cx="9143999" cy="4799039"/>
          </a:xfrm>
          <a:solidFill>
            <a:srgbClr val="F1EAD4">
              <a:alpha val="67000"/>
            </a:srgbClr>
          </a:solidFill>
        </p:spPr>
        <p:txBody>
          <a:bodyPr>
            <a:no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accent2">
                    <a:lumMod val="50000"/>
                  </a:schemeClr>
                </a:solidFill>
              </a:rPr>
              <a:t>Provides a strong core to the project, and lasting impact, but sits uneasily with the highly diverse objectives of the project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accent2">
                    <a:lumMod val="50000"/>
                  </a:schemeClr>
                </a:solidFill>
              </a:rPr>
              <a:t>PhD studies bring their own challenges - effectively individual and discipline-specific projects;  3 years is too short given the inevitable delays in start-up; students only registered in month 6 of 36.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accent2">
                    <a:lumMod val="50000"/>
                  </a:schemeClr>
                </a:solidFill>
              </a:rPr>
              <a:t>Dangers of over-loading PhD students with responsibility for data collection for the entire project team, acting as translators/guides  for visiting researchers, drawn into unscheduled tasks.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accent2">
                    <a:lumMod val="50000"/>
                  </a:schemeClr>
                </a:solidFill>
              </a:rPr>
              <a:t>Recruitment of PHD students from within partner institutions was shaped by local institutional requirements, but probably better than open recruitment; meant that the students had a ready-made institutional based, and local support, but meant they couldn’t disengage entirely from prior responsibilities. Basing students full-time in Ireland would not be a solution. </a:t>
            </a:r>
          </a:p>
          <a:p>
            <a:pPr marL="400050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203" y="0"/>
            <a:ext cx="1035797" cy="1201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08" y="6172200"/>
            <a:ext cx="2678608" cy="47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8432"/>
            <a:ext cx="1946798" cy="6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04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1334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DSAI Conference 2015</vt:lpstr>
      <vt:lpstr>AgriDiet  Overall Goal, Partners and Approach</vt:lpstr>
      <vt:lpstr>Research Questions</vt:lpstr>
      <vt:lpstr>A concept frame linked to work packages</vt:lpstr>
      <vt:lpstr>AgriDiet Work Packages</vt:lpstr>
      <vt:lpstr>Multi-disciplinary Approach</vt:lpstr>
      <vt:lpstr>Cross-sectional Observations</vt:lpstr>
      <vt:lpstr>Large, multi-country team</vt:lpstr>
      <vt:lpstr>Focus on doctoral research</vt:lpstr>
      <vt:lpstr>North-South Cooperation </vt:lpstr>
      <vt:lpstr>Research versus capacity building</vt:lpstr>
      <vt:lpstr>Policy Engagement and Dissemination</vt:lpstr>
      <vt:lpstr>Findings (so far) 1</vt:lpstr>
      <vt:lpstr>Findings (so far) 2</vt:lpstr>
      <vt:lpstr>Slide 15</vt:lpstr>
    </vt:vector>
  </TitlesOfParts>
  <Company>University College Cork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Research Partnerships</dc:title>
  <dc:creator>S.Thornhill@ucc.ie</dc:creator>
  <cp:lastModifiedBy>Edward</cp:lastModifiedBy>
  <cp:revision>65</cp:revision>
  <dcterms:created xsi:type="dcterms:W3CDTF">2015-09-21T18:44:59Z</dcterms:created>
  <dcterms:modified xsi:type="dcterms:W3CDTF">2015-11-26T13:18:50Z</dcterms:modified>
</cp:coreProperties>
</file>