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sldIdLst>
    <p:sldId id="284" r:id="rId2"/>
    <p:sldId id="285" r:id="rId3"/>
    <p:sldId id="272" r:id="rId4"/>
    <p:sldId id="275" r:id="rId5"/>
    <p:sldId id="286" r:id="rId6"/>
    <p:sldId id="283" r:id="rId7"/>
    <p:sldId id="260" r:id="rId8"/>
    <p:sldId id="282" r:id="rId9"/>
    <p:sldId id="279" r:id="rId10"/>
    <p:sldId id="281" r:id="rId11"/>
    <p:sldId id="278" r:id="rId12"/>
    <p:sldId id="287" r:id="rId13"/>
    <p:sldId id="262" r:id="rId14"/>
    <p:sldId id="257" r:id="rId15"/>
    <p:sldId id="280" r:id="rId16"/>
    <p:sldId id="271"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CC"/>
    <a:srgbClr val="6600FF"/>
    <a:srgbClr val="D5D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0" d="100"/>
          <a:sy n="80" d="100"/>
        </p:scale>
        <p:origin x="60" y="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C543A9-4D01-40F1-B534-475EF9512361}"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IE"/>
        </a:p>
      </dgm:t>
    </dgm:pt>
    <dgm:pt modelId="{6E7E9F4B-8C3F-4289-9CB9-F0FFA7B7A0CE}">
      <dgm:prSet phldrT="[Text]"/>
      <dgm:spPr/>
      <dgm:t>
        <a:bodyPr/>
        <a:lstStyle/>
        <a:p>
          <a:r>
            <a:rPr lang="en-IE" dirty="0" smtClean="0"/>
            <a:t>Ethical principles of Public Health</a:t>
          </a:r>
          <a:endParaRPr lang="en-IE" dirty="0"/>
        </a:p>
      </dgm:t>
    </dgm:pt>
    <dgm:pt modelId="{EBB6BCD1-C19C-4DBA-96B4-57FC0911D05A}" type="parTrans" cxnId="{C593B10A-7BDB-4515-9E58-2D5F5013006A}">
      <dgm:prSet/>
      <dgm:spPr/>
      <dgm:t>
        <a:bodyPr/>
        <a:lstStyle/>
        <a:p>
          <a:endParaRPr lang="en-IE"/>
        </a:p>
      </dgm:t>
    </dgm:pt>
    <dgm:pt modelId="{D9F1E0AF-3B6D-44B8-8FAD-4CCA66E20A30}" type="sibTrans" cxnId="{C593B10A-7BDB-4515-9E58-2D5F5013006A}">
      <dgm:prSet/>
      <dgm:spPr/>
      <dgm:t>
        <a:bodyPr/>
        <a:lstStyle/>
        <a:p>
          <a:endParaRPr lang="en-IE"/>
        </a:p>
      </dgm:t>
    </dgm:pt>
    <dgm:pt modelId="{A0CCC71B-E4E5-470C-A0A1-574FFBAFDA5F}">
      <dgm:prSet phldrT="[Text]"/>
      <dgm:spPr/>
      <dgm:t>
        <a:bodyPr/>
        <a:lstStyle/>
        <a:p>
          <a:r>
            <a:rPr lang="en-IE" dirty="0" smtClean="0"/>
            <a:t>beneficence</a:t>
          </a:r>
          <a:endParaRPr lang="en-IE" dirty="0"/>
        </a:p>
      </dgm:t>
    </dgm:pt>
    <dgm:pt modelId="{B47669A8-CE3A-4BE9-BC06-3E95969CE9A3}" type="parTrans" cxnId="{B1ADA8B6-4802-41BD-8FDA-EE121AA97E31}">
      <dgm:prSet/>
      <dgm:spPr/>
      <dgm:t>
        <a:bodyPr/>
        <a:lstStyle/>
        <a:p>
          <a:endParaRPr lang="en-IE"/>
        </a:p>
      </dgm:t>
    </dgm:pt>
    <dgm:pt modelId="{FFE7F862-47E7-4406-AD1D-6883739F51EC}" type="sibTrans" cxnId="{B1ADA8B6-4802-41BD-8FDA-EE121AA97E31}">
      <dgm:prSet/>
      <dgm:spPr/>
      <dgm:t>
        <a:bodyPr/>
        <a:lstStyle/>
        <a:p>
          <a:endParaRPr lang="en-IE"/>
        </a:p>
      </dgm:t>
    </dgm:pt>
    <dgm:pt modelId="{1ABC8FD4-1B32-4EDD-B478-5823D6965583}">
      <dgm:prSet phldrT="[Text]"/>
      <dgm:spPr/>
      <dgm:t>
        <a:bodyPr/>
        <a:lstStyle/>
        <a:p>
          <a:r>
            <a:rPr lang="en-IE" dirty="0" smtClean="0"/>
            <a:t>Non-maleficence</a:t>
          </a:r>
          <a:endParaRPr lang="en-IE" dirty="0"/>
        </a:p>
      </dgm:t>
    </dgm:pt>
    <dgm:pt modelId="{1F9F5B6E-F5BE-4F4A-9BCC-A471D3664D58}" type="parTrans" cxnId="{D5828B1B-0965-4AF3-BBB8-AE8203032633}">
      <dgm:prSet/>
      <dgm:spPr/>
      <dgm:t>
        <a:bodyPr/>
        <a:lstStyle/>
        <a:p>
          <a:endParaRPr lang="en-IE"/>
        </a:p>
      </dgm:t>
    </dgm:pt>
    <dgm:pt modelId="{3674537D-6835-4895-9700-0B61C2F09461}" type="sibTrans" cxnId="{D5828B1B-0965-4AF3-BBB8-AE8203032633}">
      <dgm:prSet/>
      <dgm:spPr/>
      <dgm:t>
        <a:bodyPr/>
        <a:lstStyle/>
        <a:p>
          <a:endParaRPr lang="en-IE"/>
        </a:p>
      </dgm:t>
    </dgm:pt>
    <dgm:pt modelId="{9E695CEC-362C-4B25-8FBD-A1F81B96725F}">
      <dgm:prSet phldrT="[Text]"/>
      <dgm:spPr/>
      <dgm:t>
        <a:bodyPr/>
        <a:lstStyle/>
        <a:p>
          <a:r>
            <a:rPr lang="en-IE" dirty="0" smtClean="0"/>
            <a:t>Justice</a:t>
          </a:r>
          <a:endParaRPr lang="en-IE" dirty="0"/>
        </a:p>
      </dgm:t>
    </dgm:pt>
    <dgm:pt modelId="{166A1CC3-832D-46B6-849A-9E5AB2EF0C49}" type="parTrans" cxnId="{BE3ABA9A-1958-46BD-9200-80ADBB0A448B}">
      <dgm:prSet/>
      <dgm:spPr/>
      <dgm:t>
        <a:bodyPr/>
        <a:lstStyle/>
        <a:p>
          <a:endParaRPr lang="en-IE"/>
        </a:p>
      </dgm:t>
    </dgm:pt>
    <dgm:pt modelId="{E161006F-652A-4BD9-81C9-7A21A93577ED}" type="sibTrans" cxnId="{BE3ABA9A-1958-46BD-9200-80ADBB0A448B}">
      <dgm:prSet/>
      <dgm:spPr/>
      <dgm:t>
        <a:bodyPr/>
        <a:lstStyle/>
        <a:p>
          <a:endParaRPr lang="en-IE"/>
        </a:p>
      </dgm:t>
    </dgm:pt>
    <dgm:pt modelId="{A1E068CD-DDC6-4891-BC07-AE7E16A61A7B}">
      <dgm:prSet phldrT="[Text]"/>
      <dgm:spPr/>
      <dgm:t>
        <a:bodyPr/>
        <a:lstStyle/>
        <a:p>
          <a:r>
            <a:rPr lang="en-IE" dirty="0" smtClean="0"/>
            <a:t>Autonomy</a:t>
          </a:r>
          <a:endParaRPr lang="en-IE" dirty="0"/>
        </a:p>
      </dgm:t>
    </dgm:pt>
    <dgm:pt modelId="{8F33AEEF-538D-4A32-9EB8-51302D4ED842}" type="parTrans" cxnId="{12C65999-7858-4000-9D1D-3314F1CF7A3F}">
      <dgm:prSet/>
      <dgm:spPr/>
      <dgm:t>
        <a:bodyPr/>
        <a:lstStyle/>
        <a:p>
          <a:endParaRPr lang="en-IE"/>
        </a:p>
      </dgm:t>
    </dgm:pt>
    <dgm:pt modelId="{267B6E24-DEB8-440B-B462-84B756619F58}" type="sibTrans" cxnId="{12C65999-7858-4000-9D1D-3314F1CF7A3F}">
      <dgm:prSet/>
      <dgm:spPr/>
      <dgm:t>
        <a:bodyPr/>
        <a:lstStyle/>
        <a:p>
          <a:endParaRPr lang="en-IE"/>
        </a:p>
      </dgm:t>
    </dgm:pt>
    <dgm:pt modelId="{1C55CDDB-0DD5-4825-978B-74B23D4FA419}" type="pres">
      <dgm:prSet presAssocID="{E5C543A9-4D01-40F1-B534-475EF9512361}" presName="cycle" presStyleCnt="0">
        <dgm:presLayoutVars>
          <dgm:chMax val="1"/>
          <dgm:dir/>
          <dgm:animLvl val="ctr"/>
          <dgm:resizeHandles val="exact"/>
        </dgm:presLayoutVars>
      </dgm:prSet>
      <dgm:spPr/>
      <dgm:t>
        <a:bodyPr/>
        <a:lstStyle/>
        <a:p>
          <a:endParaRPr lang="en-IE"/>
        </a:p>
      </dgm:t>
    </dgm:pt>
    <dgm:pt modelId="{0A95E002-4BAE-48BB-9E6A-E4FEE0E24EC6}" type="pres">
      <dgm:prSet presAssocID="{6E7E9F4B-8C3F-4289-9CB9-F0FFA7B7A0CE}" presName="centerShape" presStyleLbl="node0" presStyleIdx="0" presStyleCnt="1"/>
      <dgm:spPr/>
      <dgm:t>
        <a:bodyPr/>
        <a:lstStyle/>
        <a:p>
          <a:endParaRPr lang="en-IE"/>
        </a:p>
      </dgm:t>
    </dgm:pt>
    <dgm:pt modelId="{54CF3FE5-1736-4710-85D5-FD58281BE4AA}" type="pres">
      <dgm:prSet presAssocID="{B47669A8-CE3A-4BE9-BC06-3E95969CE9A3}" presName="Name9" presStyleLbl="parChTrans1D2" presStyleIdx="0" presStyleCnt="4"/>
      <dgm:spPr/>
      <dgm:t>
        <a:bodyPr/>
        <a:lstStyle/>
        <a:p>
          <a:endParaRPr lang="en-IE"/>
        </a:p>
      </dgm:t>
    </dgm:pt>
    <dgm:pt modelId="{E3B54452-7AA5-4BB9-ACA2-8F69560CA1D9}" type="pres">
      <dgm:prSet presAssocID="{B47669A8-CE3A-4BE9-BC06-3E95969CE9A3}" presName="connTx" presStyleLbl="parChTrans1D2" presStyleIdx="0" presStyleCnt="4"/>
      <dgm:spPr/>
      <dgm:t>
        <a:bodyPr/>
        <a:lstStyle/>
        <a:p>
          <a:endParaRPr lang="en-IE"/>
        </a:p>
      </dgm:t>
    </dgm:pt>
    <dgm:pt modelId="{5164749F-E0A1-4CD5-9155-1EA133523BDB}" type="pres">
      <dgm:prSet presAssocID="{A0CCC71B-E4E5-470C-A0A1-574FFBAFDA5F}" presName="node" presStyleLbl="node1" presStyleIdx="0" presStyleCnt="4">
        <dgm:presLayoutVars>
          <dgm:bulletEnabled val="1"/>
        </dgm:presLayoutVars>
      </dgm:prSet>
      <dgm:spPr/>
      <dgm:t>
        <a:bodyPr/>
        <a:lstStyle/>
        <a:p>
          <a:endParaRPr lang="en-IE"/>
        </a:p>
      </dgm:t>
    </dgm:pt>
    <dgm:pt modelId="{C305DD7A-31B3-45B5-B0F5-DA29ADD86D63}" type="pres">
      <dgm:prSet presAssocID="{1F9F5B6E-F5BE-4F4A-9BCC-A471D3664D58}" presName="Name9" presStyleLbl="parChTrans1D2" presStyleIdx="1" presStyleCnt="4"/>
      <dgm:spPr/>
      <dgm:t>
        <a:bodyPr/>
        <a:lstStyle/>
        <a:p>
          <a:endParaRPr lang="en-IE"/>
        </a:p>
      </dgm:t>
    </dgm:pt>
    <dgm:pt modelId="{4CB6FF31-A27A-4155-986A-C5B73391A669}" type="pres">
      <dgm:prSet presAssocID="{1F9F5B6E-F5BE-4F4A-9BCC-A471D3664D58}" presName="connTx" presStyleLbl="parChTrans1D2" presStyleIdx="1" presStyleCnt="4"/>
      <dgm:spPr/>
      <dgm:t>
        <a:bodyPr/>
        <a:lstStyle/>
        <a:p>
          <a:endParaRPr lang="en-IE"/>
        </a:p>
      </dgm:t>
    </dgm:pt>
    <dgm:pt modelId="{D0E0945D-0222-4AD9-934B-6BE1266BB37D}" type="pres">
      <dgm:prSet presAssocID="{1ABC8FD4-1B32-4EDD-B478-5823D6965583}" presName="node" presStyleLbl="node1" presStyleIdx="1" presStyleCnt="4">
        <dgm:presLayoutVars>
          <dgm:bulletEnabled val="1"/>
        </dgm:presLayoutVars>
      </dgm:prSet>
      <dgm:spPr/>
      <dgm:t>
        <a:bodyPr/>
        <a:lstStyle/>
        <a:p>
          <a:endParaRPr lang="en-IE"/>
        </a:p>
      </dgm:t>
    </dgm:pt>
    <dgm:pt modelId="{48068E80-8B1D-4068-B36D-00BEFDE231C7}" type="pres">
      <dgm:prSet presAssocID="{166A1CC3-832D-46B6-849A-9E5AB2EF0C49}" presName="Name9" presStyleLbl="parChTrans1D2" presStyleIdx="2" presStyleCnt="4"/>
      <dgm:spPr/>
      <dgm:t>
        <a:bodyPr/>
        <a:lstStyle/>
        <a:p>
          <a:endParaRPr lang="en-IE"/>
        </a:p>
      </dgm:t>
    </dgm:pt>
    <dgm:pt modelId="{7F0FC8B1-A587-4BF5-BD6A-E6ACEA80E61A}" type="pres">
      <dgm:prSet presAssocID="{166A1CC3-832D-46B6-849A-9E5AB2EF0C49}" presName="connTx" presStyleLbl="parChTrans1D2" presStyleIdx="2" presStyleCnt="4"/>
      <dgm:spPr/>
      <dgm:t>
        <a:bodyPr/>
        <a:lstStyle/>
        <a:p>
          <a:endParaRPr lang="en-IE"/>
        </a:p>
      </dgm:t>
    </dgm:pt>
    <dgm:pt modelId="{652BBFAD-C77C-48EF-BB58-E23107061BF6}" type="pres">
      <dgm:prSet presAssocID="{9E695CEC-362C-4B25-8FBD-A1F81B96725F}" presName="node" presStyleLbl="node1" presStyleIdx="2" presStyleCnt="4">
        <dgm:presLayoutVars>
          <dgm:bulletEnabled val="1"/>
        </dgm:presLayoutVars>
      </dgm:prSet>
      <dgm:spPr/>
      <dgm:t>
        <a:bodyPr/>
        <a:lstStyle/>
        <a:p>
          <a:endParaRPr lang="en-IE"/>
        </a:p>
      </dgm:t>
    </dgm:pt>
    <dgm:pt modelId="{2E1000C4-E455-4D16-98B1-6C83243DCE14}" type="pres">
      <dgm:prSet presAssocID="{8F33AEEF-538D-4A32-9EB8-51302D4ED842}" presName="Name9" presStyleLbl="parChTrans1D2" presStyleIdx="3" presStyleCnt="4"/>
      <dgm:spPr/>
      <dgm:t>
        <a:bodyPr/>
        <a:lstStyle/>
        <a:p>
          <a:endParaRPr lang="en-IE"/>
        </a:p>
      </dgm:t>
    </dgm:pt>
    <dgm:pt modelId="{E4504D53-D554-4718-88DF-6FB13E5641CB}" type="pres">
      <dgm:prSet presAssocID="{8F33AEEF-538D-4A32-9EB8-51302D4ED842}" presName="connTx" presStyleLbl="parChTrans1D2" presStyleIdx="3" presStyleCnt="4"/>
      <dgm:spPr/>
      <dgm:t>
        <a:bodyPr/>
        <a:lstStyle/>
        <a:p>
          <a:endParaRPr lang="en-IE"/>
        </a:p>
      </dgm:t>
    </dgm:pt>
    <dgm:pt modelId="{3610A8DD-5923-4880-8A5D-FAED12E3FC44}" type="pres">
      <dgm:prSet presAssocID="{A1E068CD-DDC6-4891-BC07-AE7E16A61A7B}" presName="node" presStyleLbl="node1" presStyleIdx="3" presStyleCnt="4">
        <dgm:presLayoutVars>
          <dgm:bulletEnabled val="1"/>
        </dgm:presLayoutVars>
      </dgm:prSet>
      <dgm:spPr/>
      <dgm:t>
        <a:bodyPr/>
        <a:lstStyle/>
        <a:p>
          <a:endParaRPr lang="en-IE"/>
        </a:p>
      </dgm:t>
    </dgm:pt>
  </dgm:ptLst>
  <dgm:cxnLst>
    <dgm:cxn modelId="{C593B10A-7BDB-4515-9E58-2D5F5013006A}" srcId="{E5C543A9-4D01-40F1-B534-475EF9512361}" destId="{6E7E9F4B-8C3F-4289-9CB9-F0FFA7B7A0CE}" srcOrd="0" destOrd="0" parTransId="{EBB6BCD1-C19C-4DBA-96B4-57FC0911D05A}" sibTransId="{D9F1E0AF-3B6D-44B8-8FAD-4CCA66E20A30}"/>
    <dgm:cxn modelId="{185EC95F-1C71-464C-94AD-A9B93DDB5F97}" type="presOf" srcId="{1F9F5B6E-F5BE-4F4A-9BCC-A471D3664D58}" destId="{4CB6FF31-A27A-4155-986A-C5B73391A669}" srcOrd="1" destOrd="0" presId="urn:microsoft.com/office/officeart/2005/8/layout/radial1"/>
    <dgm:cxn modelId="{E625202C-A2CD-4015-A956-F486930FFA7E}" type="presOf" srcId="{8F33AEEF-538D-4A32-9EB8-51302D4ED842}" destId="{E4504D53-D554-4718-88DF-6FB13E5641CB}" srcOrd="1" destOrd="0" presId="urn:microsoft.com/office/officeart/2005/8/layout/radial1"/>
    <dgm:cxn modelId="{D8FDC12D-33A5-4932-88B8-C479F952B6D2}" type="presOf" srcId="{1ABC8FD4-1B32-4EDD-B478-5823D6965583}" destId="{D0E0945D-0222-4AD9-934B-6BE1266BB37D}" srcOrd="0" destOrd="0" presId="urn:microsoft.com/office/officeart/2005/8/layout/radial1"/>
    <dgm:cxn modelId="{3C2B6D1D-9DD1-4A1D-A4B6-1D2D3AB91AFB}" type="presOf" srcId="{9E695CEC-362C-4B25-8FBD-A1F81B96725F}" destId="{652BBFAD-C77C-48EF-BB58-E23107061BF6}" srcOrd="0" destOrd="0" presId="urn:microsoft.com/office/officeart/2005/8/layout/radial1"/>
    <dgm:cxn modelId="{12C65999-7858-4000-9D1D-3314F1CF7A3F}" srcId="{6E7E9F4B-8C3F-4289-9CB9-F0FFA7B7A0CE}" destId="{A1E068CD-DDC6-4891-BC07-AE7E16A61A7B}" srcOrd="3" destOrd="0" parTransId="{8F33AEEF-538D-4A32-9EB8-51302D4ED842}" sibTransId="{267B6E24-DEB8-440B-B462-84B756619F58}"/>
    <dgm:cxn modelId="{9EF800FA-8B7C-4488-85DB-E44D810088A3}" type="presOf" srcId="{E5C543A9-4D01-40F1-B534-475EF9512361}" destId="{1C55CDDB-0DD5-4825-978B-74B23D4FA419}" srcOrd="0" destOrd="0" presId="urn:microsoft.com/office/officeart/2005/8/layout/radial1"/>
    <dgm:cxn modelId="{BB6ED225-8AAC-4B3A-9A0C-57A25E54103D}" type="presOf" srcId="{A1E068CD-DDC6-4891-BC07-AE7E16A61A7B}" destId="{3610A8DD-5923-4880-8A5D-FAED12E3FC44}" srcOrd="0" destOrd="0" presId="urn:microsoft.com/office/officeart/2005/8/layout/radial1"/>
    <dgm:cxn modelId="{9303989F-3CC7-4335-B6F3-52772BAB09CD}" type="presOf" srcId="{A0CCC71B-E4E5-470C-A0A1-574FFBAFDA5F}" destId="{5164749F-E0A1-4CD5-9155-1EA133523BDB}" srcOrd="0" destOrd="0" presId="urn:microsoft.com/office/officeart/2005/8/layout/radial1"/>
    <dgm:cxn modelId="{62022106-DFE7-4CEA-BECA-963DB348E8B4}" type="presOf" srcId="{8F33AEEF-538D-4A32-9EB8-51302D4ED842}" destId="{2E1000C4-E455-4D16-98B1-6C83243DCE14}" srcOrd="0" destOrd="0" presId="urn:microsoft.com/office/officeart/2005/8/layout/radial1"/>
    <dgm:cxn modelId="{B1ADA8B6-4802-41BD-8FDA-EE121AA97E31}" srcId="{6E7E9F4B-8C3F-4289-9CB9-F0FFA7B7A0CE}" destId="{A0CCC71B-E4E5-470C-A0A1-574FFBAFDA5F}" srcOrd="0" destOrd="0" parTransId="{B47669A8-CE3A-4BE9-BC06-3E95969CE9A3}" sibTransId="{FFE7F862-47E7-4406-AD1D-6883739F51EC}"/>
    <dgm:cxn modelId="{D5828B1B-0965-4AF3-BBB8-AE8203032633}" srcId="{6E7E9F4B-8C3F-4289-9CB9-F0FFA7B7A0CE}" destId="{1ABC8FD4-1B32-4EDD-B478-5823D6965583}" srcOrd="1" destOrd="0" parTransId="{1F9F5B6E-F5BE-4F4A-9BCC-A471D3664D58}" sibTransId="{3674537D-6835-4895-9700-0B61C2F09461}"/>
    <dgm:cxn modelId="{00B9AD16-6F3E-4684-84AF-3BADF196C273}" type="presOf" srcId="{B47669A8-CE3A-4BE9-BC06-3E95969CE9A3}" destId="{E3B54452-7AA5-4BB9-ACA2-8F69560CA1D9}" srcOrd="1" destOrd="0" presId="urn:microsoft.com/office/officeart/2005/8/layout/radial1"/>
    <dgm:cxn modelId="{B4DEDBCE-3FEA-43E7-BC4D-1C2B60533227}" type="presOf" srcId="{166A1CC3-832D-46B6-849A-9E5AB2EF0C49}" destId="{7F0FC8B1-A587-4BF5-BD6A-E6ACEA80E61A}" srcOrd="1" destOrd="0" presId="urn:microsoft.com/office/officeart/2005/8/layout/radial1"/>
    <dgm:cxn modelId="{EB7FA9C4-42A6-4566-9AAE-3931F6B9EEC4}" type="presOf" srcId="{6E7E9F4B-8C3F-4289-9CB9-F0FFA7B7A0CE}" destId="{0A95E002-4BAE-48BB-9E6A-E4FEE0E24EC6}" srcOrd="0" destOrd="0" presId="urn:microsoft.com/office/officeart/2005/8/layout/radial1"/>
    <dgm:cxn modelId="{41593D3E-7F5E-421F-98AF-7B7BE011A2CC}" type="presOf" srcId="{B47669A8-CE3A-4BE9-BC06-3E95969CE9A3}" destId="{54CF3FE5-1736-4710-85D5-FD58281BE4AA}" srcOrd="0" destOrd="0" presId="urn:microsoft.com/office/officeart/2005/8/layout/radial1"/>
    <dgm:cxn modelId="{F350704C-0195-48A0-9AC1-950126B8EB27}" type="presOf" srcId="{166A1CC3-832D-46B6-849A-9E5AB2EF0C49}" destId="{48068E80-8B1D-4068-B36D-00BEFDE231C7}" srcOrd="0" destOrd="0" presId="urn:microsoft.com/office/officeart/2005/8/layout/radial1"/>
    <dgm:cxn modelId="{E6422435-783C-48D8-BE40-BBA8C6CC06E5}" type="presOf" srcId="{1F9F5B6E-F5BE-4F4A-9BCC-A471D3664D58}" destId="{C305DD7A-31B3-45B5-B0F5-DA29ADD86D63}" srcOrd="0" destOrd="0" presId="urn:microsoft.com/office/officeart/2005/8/layout/radial1"/>
    <dgm:cxn modelId="{BE3ABA9A-1958-46BD-9200-80ADBB0A448B}" srcId="{6E7E9F4B-8C3F-4289-9CB9-F0FFA7B7A0CE}" destId="{9E695CEC-362C-4B25-8FBD-A1F81B96725F}" srcOrd="2" destOrd="0" parTransId="{166A1CC3-832D-46B6-849A-9E5AB2EF0C49}" sibTransId="{E161006F-652A-4BD9-81C9-7A21A93577ED}"/>
    <dgm:cxn modelId="{CF86122F-0C4A-4069-9FA4-DF988D0BF16C}" type="presParOf" srcId="{1C55CDDB-0DD5-4825-978B-74B23D4FA419}" destId="{0A95E002-4BAE-48BB-9E6A-E4FEE0E24EC6}" srcOrd="0" destOrd="0" presId="urn:microsoft.com/office/officeart/2005/8/layout/radial1"/>
    <dgm:cxn modelId="{A43F44C3-6769-4102-AD5D-3E395C313F83}" type="presParOf" srcId="{1C55CDDB-0DD5-4825-978B-74B23D4FA419}" destId="{54CF3FE5-1736-4710-85D5-FD58281BE4AA}" srcOrd="1" destOrd="0" presId="urn:microsoft.com/office/officeart/2005/8/layout/radial1"/>
    <dgm:cxn modelId="{B80D98E1-0FAA-41A5-BD6D-30268D3FDC63}" type="presParOf" srcId="{54CF3FE5-1736-4710-85D5-FD58281BE4AA}" destId="{E3B54452-7AA5-4BB9-ACA2-8F69560CA1D9}" srcOrd="0" destOrd="0" presId="urn:microsoft.com/office/officeart/2005/8/layout/radial1"/>
    <dgm:cxn modelId="{A7B9E2D1-0FC6-4B77-B320-CDA9EB59BCBB}" type="presParOf" srcId="{1C55CDDB-0DD5-4825-978B-74B23D4FA419}" destId="{5164749F-E0A1-4CD5-9155-1EA133523BDB}" srcOrd="2" destOrd="0" presId="urn:microsoft.com/office/officeart/2005/8/layout/radial1"/>
    <dgm:cxn modelId="{3DB59294-CEF1-40F1-8F19-7C4C517AE9AA}" type="presParOf" srcId="{1C55CDDB-0DD5-4825-978B-74B23D4FA419}" destId="{C305DD7A-31B3-45B5-B0F5-DA29ADD86D63}" srcOrd="3" destOrd="0" presId="urn:microsoft.com/office/officeart/2005/8/layout/radial1"/>
    <dgm:cxn modelId="{C6CDD7AA-763D-469C-9291-C3DECC134C6D}" type="presParOf" srcId="{C305DD7A-31B3-45B5-B0F5-DA29ADD86D63}" destId="{4CB6FF31-A27A-4155-986A-C5B73391A669}" srcOrd="0" destOrd="0" presId="urn:microsoft.com/office/officeart/2005/8/layout/radial1"/>
    <dgm:cxn modelId="{5291EF03-8916-4A58-8520-1F2C7094ADFB}" type="presParOf" srcId="{1C55CDDB-0DD5-4825-978B-74B23D4FA419}" destId="{D0E0945D-0222-4AD9-934B-6BE1266BB37D}" srcOrd="4" destOrd="0" presId="urn:microsoft.com/office/officeart/2005/8/layout/radial1"/>
    <dgm:cxn modelId="{06E41052-40C3-43F4-95AD-2F708ECE4D07}" type="presParOf" srcId="{1C55CDDB-0DD5-4825-978B-74B23D4FA419}" destId="{48068E80-8B1D-4068-B36D-00BEFDE231C7}" srcOrd="5" destOrd="0" presId="urn:microsoft.com/office/officeart/2005/8/layout/radial1"/>
    <dgm:cxn modelId="{4A122DFD-599C-4902-BE0C-9D41EBCBA983}" type="presParOf" srcId="{48068E80-8B1D-4068-B36D-00BEFDE231C7}" destId="{7F0FC8B1-A587-4BF5-BD6A-E6ACEA80E61A}" srcOrd="0" destOrd="0" presId="urn:microsoft.com/office/officeart/2005/8/layout/radial1"/>
    <dgm:cxn modelId="{358B553C-BCD5-4116-AF27-812F612E8DD1}" type="presParOf" srcId="{1C55CDDB-0DD5-4825-978B-74B23D4FA419}" destId="{652BBFAD-C77C-48EF-BB58-E23107061BF6}" srcOrd="6" destOrd="0" presId="urn:microsoft.com/office/officeart/2005/8/layout/radial1"/>
    <dgm:cxn modelId="{19061C85-9406-42E6-821F-08339A7FF536}" type="presParOf" srcId="{1C55CDDB-0DD5-4825-978B-74B23D4FA419}" destId="{2E1000C4-E455-4D16-98B1-6C83243DCE14}" srcOrd="7" destOrd="0" presId="urn:microsoft.com/office/officeart/2005/8/layout/radial1"/>
    <dgm:cxn modelId="{A66FA7B4-7583-434A-B19E-02A559645581}" type="presParOf" srcId="{2E1000C4-E455-4D16-98B1-6C83243DCE14}" destId="{E4504D53-D554-4718-88DF-6FB13E5641CB}" srcOrd="0" destOrd="0" presId="urn:microsoft.com/office/officeart/2005/8/layout/radial1"/>
    <dgm:cxn modelId="{173ADCEF-A98D-4C33-80C7-F2349610E693}" type="presParOf" srcId="{1C55CDDB-0DD5-4825-978B-74B23D4FA419}" destId="{3610A8DD-5923-4880-8A5D-FAED12E3FC44}"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E866D632-94EC-4337-B74E-2705EBDA5A6E}" type="datetimeFigureOut">
              <a:rPr lang="en-US" smtClean="0">
                <a:solidFill>
                  <a:srgbClr val="464653"/>
                </a:solidFill>
              </a:rPr>
              <a:pPr/>
              <a:t>3/8/2017</a:t>
            </a:fld>
            <a:endParaRPr lang="en-IE">
              <a:solidFill>
                <a:srgbClr val="464653"/>
              </a:solidFill>
            </a:endParaRPr>
          </a:p>
        </p:txBody>
      </p:sp>
      <p:sp>
        <p:nvSpPr>
          <p:cNvPr id="5" name="Footer Placeholder 4"/>
          <p:cNvSpPr>
            <a:spLocks noGrp="1"/>
          </p:cNvSpPr>
          <p:nvPr>
            <p:ph type="ftr" sz="quarter" idx="11"/>
          </p:nvPr>
        </p:nvSpPr>
        <p:spPr/>
        <p:txBody>
          <a:bodyPr/>
          <a:lstStyle/>
          <a:p>
            <a:endParaRPr lang="en-IE">
              <a:solidFill>
                <a:srgbClr val="464653"/>
              </a:solidFill>
            </a:endParaRPr>
          </a:p>
        </p:txBody>
      </p:sp>
      <p:sp>
        <p:nvSpPr>
          <p:cNvPr id="6" name="Slide Number Placeholder 5"/>
          <p:cNvSpPr>
            <a:spLocks noGrp="1"/>
          </p:cNvSpPr>
          <p:nvPr>
            <p:ph type="sldNum" sz="quarter" idx="12"/>
          </p:nvPr>
        </p:nvSpPr>
        <p:spPr/>
        <p:txBody>
          <a:bodyPr/>
          <a:lstStyle/>
          <a:p>
            <a:fld id="{1D8F4947-06E4-4608-86FE-7FBBEE59FD6A}" type="slidenum">
              <a:rPr lang="en-IE" smtClean="0">
                <a:solidFill>
                  <a:srgbClr val="464653"/>
                </a:solidFill>
              </a:rPr>
              <a:pPr/>
              <a:t>‹#›</a:t>
            </a:fld>
            <a:endParaRPr lang="en-IE">
              <a:solidFill>
                <a:srgbClr val="464653"/>
              </a:solidFill>
            </a:endParaRPr>
          </a:p>
        </p:txBody>
      </p:sp>
    </p:spTree>
    <p:extLst>
      <p:ext uri="{BB962C8B-B14F-4D97-AF65-F5344CB8AC3E}">
        <p14:creationId xmlns:p14="http://schemas.microsoft.com/office/powerpoint/2010/main" val="3208613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E866D632-94EC-4337-B74E-2705EBDA5A6E}" type="datetimeFigureOut">
              <a:rPr lang="en-US" smtClean="0">
                <a:solidFill>
                  <a:srgbClr val="464653"/>
                </a:solidFill>
              </a:rPr>
              <a:pPr/>
              <a:t>3/8/2017</a:t>
            </a:fld>
            <a:endParaRPr lang="en-IE">
              <a:solidFill>
                <a:srgbClr val="464653"/>
              </a:solidFill>
            </a:endParaRPr>
          </a:p>
        </p:txBody>
      </p:sp>
      <p:sp>
        <p:nvSpPr>
          <p:cNvPr id="5" name="Footer Placeholder 4"/>
          <p:cNvSpPr>
            <a:spLocks noGrp="1"/>
          </p:cNvSpPr>
          <p:nvPr>
            <p:ph type="ftr" sz="quarter" idx="11"/>
          </p:nvPr>
        </p:nvSpPr>
        <p:spPr/>
        <p:txBody>
          <a:bodyPr/>
          <a:lstStyle/>
          <a:p>
            <a:endParaRPr lang="en-IE">
              <a:solidFill>
                <a:srgbClr val="464653"/>
              </a:solidFill>
            </a:endParaRPr>
          </a:p>
        </p:txBody>
      </p:sp>
      <p:sp>
        <p:nvSpPr>
          <p:cNvPr id="6" name="Slide Number Placeholder 5"/>
          <p:cNvSpPr>
            <a:spLocks noGrp="1"/>
          </p:cNvSpPr>
          <p:nvPr>
            <p:ph type="sldNum" sz="quarter" idx="12"/>
          </p:nvPr>
        </p:nvSpPr>
        <p:spPr/>
        <p:txBody>
          <a:bodyPr/>
          <a:lstStyle/>
          <a:p>
            <a:fld id="{1D8F4947-06E4-4608-86FE-7FBBEE59FD6A}" type="slidenum">
              <a:rPr lang="en-IE" smtClean="0">
                <a:solidFill>
                  <a:srgbClr val="464653"/>
                </a:solidFill>
              </a:rPr>
              <a:pPr/>
              <a:t>‹#›</a:t>
            </a:fld>
            <a:endParaRPr lang="en-IE">
              <a:solidFill>
                <a:srgbClr val="464653"/>
              </a:solidFill>
            </a:endParaRPr>
          </a:p>
        </p:txBody>
      </p:sp>
    </p:spTree>
    <p:extLst>
      <p:ext uri="{BB962C8B-B14F-4D97-AF65-F5344CB8AC3E}">
        <p14:creationId xmlns:p14="http://schemas.microsoft.com/office/powerpoint/2010/main" val="262925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E866D632-94EC-4337-B74E-2705EBDA5A6E}" type="datetimeFigureOut">
              <a:rPr lang="en-US" smtClean="0">
                <a:solidFill>
                  <a:srgbClr val="464653"/>
                </a:solidFill>
              </a:rPr>
              <a:pPr/>
              <a:t>3/8/2017</a:t>
            </a:fld>
            <a:endParaRPr lang="en-IE">
              <a:solidFill>
                <a:srgbClr val="464653"/>
              </a:solidFill>
            </a:endParaRPr>
          </a:p>
        </p:txBody>
      </p:sp>
      <p:sp>
        <p:nvSpPr>
          <p:cNvPr id="5" name="Footer Placeholder 4"/>
          <p:cNvSpPr>
            <a:spLocks noGrp="1"/>
          </p:cNvSpPr>
          <p:nvPr>
            <p:ph type="ftr" sz="quarter" idx="11"/>
          </p:nvPr>
        </p:nvSpPr>
        <p:spPr/>
        <p:txBody>
          <a:bodyPr/>
          <a:lstStyle/>
          <a:p>
            <a:endParaRPr lang="en-IE">
              <a:solidFill>
                <a:srgbClr val="464653"/>
              </a:solidFill>
            </a:endParaRPr>
          </a:p>
        </p:txBody>
      </p:sp>
      <p:sp>
        <p:nvSpPr>
          <p:cNvPr id="6" name="Slide Number Placeholder 5"/>
          <p:cNvSpPr>
            <a:spLocks noGrp="1"/>
          </p:cNvSpPr>
          <p:nvPr>
            <p:ph type="sldNum" sz="quarter" idx="12"/>
          </p:nvPr>
        </p:nvSpPr>
        <p:spPr/>
        <p:txBody>
          <a:bodyPr/>
          <a:lstStyle/>
          <a:p>
            <a:fld id="{1D8F4947-06E4-4608-86FE-7FBBEE59FD6A}" type="slidenum">
              <a:rPr lang="en-IE" smtClean="0">
                <a:solidFill>
                  <a:srgbClr val="464653"/>
                </a:solidFill>
              </a:rPr>
              <a:pPr/>
              <a:t>‹#›</a:t>
            </a:fld>
            <a:endParaRPr lang="en-IE">
              <a:solidFill>
                <a:srgbClr val="464653"/>
              </a:solidFill>
            </a:endParaRPr>
          </a:p>
        </p:txBody>
      </p:sp>
    </p:spTree>
    <p:extLst>
      <p:ext uri="{BB962C8B-B14F-4D97-AF65-F5344CB8AC3E}">
        <p14:creationId xmlns:p14="http://schemas.microsoft.com/office/powerpoint/2010/main" val="2701213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E866D632-94EC-4337-B74E-2705EBDA5A6E}" type="datetimeFigureOut">
              <a:rPr lang="en-US" smtClean="0">
                <a:solidFill>
                  <a:srgbClr val="464653"/>
                </a:solidFill>
              </a:rPr>
              <a:pPr/>
              <a:t>3/8/2017</a:t>
            </a:fld>
            <a:endParaRPr lang="en-IE">
              <a:solidFill>
                <a:srgbClr val="464653"/>
              </a:solidFill>
            </a:endParaRPr>
          </a:p>
        </p:txBody>
      </p:sp>
      <p:sp>
        <p:nvSpPr>
          <p:cNvPr id="5" name="Footer Placeholder 4"/>
          <p:cNvSpPr>
            <a:spLocks noGrp="1"/>
          </p:cNvSpPr>
          <p:nvPr>
            <p:ph type="ftr" sz="quarter" idx="11"/>
          </p:nvPr>
        </p:nvSpPr>
        <p:spPr/>
        <p:txBody>
          <a:bodyPr/>
          <a:lstStyle/>
          <a:p>
            <a:endParaRPr lang="en-IE">
              <a:solidFill>
                <a:srgbClr val="464653"/>
              </a:solidFill>
            </a:endParaRPr>
          </a:p>
        </p:txBody>
      </p:sp>
      <p:sp>
        <p:nvSpPr>
          <p:cNvPr id="6" name="Slide Number Placeholder 5"/>
          <p:cNvSpPr>
            <a:spLocks noGrp="1"/>
          </p:cNvSpPr>
          <p:nvPr>
            <p:ph type="sldNum" sz="quarter" idx="12"/>
          </p:nvPr>
        </p:nvSpPr>
        <p:spPr/>
        <p:txBody>
          <a:bodyPr/>
          <a:lstStyle/>
          <a:p>
            <a:fld id="{1D8F4947-06E4-4608-86FE-7FBBEE59FD6A}" type="slidenum">
              <a:rPr lang="en-IE" smtClean="0">
                <a:solidFill>
                  <a:srgbClr val="464653"/>
                </a:solidFill>
              </a:rPr>
              <a:pPr/>
              <a:t>‹#›</a:t>
            </a:fld>
            <a:endParaRPr lang="en-IE">
              <a:solidFill>
                <a:srgbClr val="464653"/>
              </a:solidFill>
            </a:endParaRPr>
          </a:p>
        </p:txBody>
      </p:sp>
    </p:spTree>
    <p:extLst>
      <p:ext uri="{BB962C8B-B14F-4D97-AF65-F5344CB8AC3E}">
        <p14:creationId xmlns:p14="http://schemas.microsoft.com/office/powerpoint/2010/main" val="1515840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66D632-94EC-4337-B74E-2705EBDA5A6E}" type="datetimeFigureOut">
              <a:rPr lang="en-US" smtClean="0">
                <a:solidFill>
                  <a:srgbClr val="DDE9EC"/>
                </a:solidFill>
              </a:rPr>
              <a:pPr/>
              <a:t>3/8/2017</a:t>
            </a:fld>
            <a:endParaRPr lang="en-IE">
              <a:solidFill>
                <a:srgbClr val="DDE9EC"/>
              </a:solidFill>
            </a:endParaRPr>
          </a:p>
        </p:txBody>
      </p:sp>
      <p:sp>
        <p:nvSpPr>
          <p:cNvPr id="5" name="Footer Placeholder 4"/>
          <p:cNvSpPr>
            <a:spLocks noGrp="1"/>
          </p:cNvSpPr>
          <p:nvPr>
            <p:ph type="ftr" sz="quarter" idx="11"/>
          </p:nvPr>
        </p:nvSpPr>
        <p:spPr/>
        <p:txBody>
          <a:bodyPr/>
          <a:lstStyle/>
          <a:p>
            <a:endParaRPr lang="en-IE">
              <a:solidFill>
                <a:srgbClr val="DDE9EC"/>
              </a:solidFill>
            </a:endParaRPr>
          </a:p>
        </p:txBody>
      </p:sp>
      <p:sp>
        <p:nvSpPr>
          <p:cNvPr id="6" name="Slide Number Placeholder 5"/>
          <p:cNvSpPr>
            <a:spLocks noGrp="1"/>
          </p:cNvSpPr>
          <p:nvPr>
            <p:ph type="sldNum" sz="quarter" idx="12"/>
          </p:nvPr>
        </p:nvSpPr>
        <p:spPr/>
        <p:txBody>
          <a:bodyPr/>
          <a:lstStyle/>
          <a:p>
            <a:fld id="{1D8F4947-06E4-4608-86FE-7FBBEE59FD6A}" type="slidenum">
              <a:rPr lang="en-IE" smtClean="0">
                <a:solidFill>
                  <a:srgbClr val="DDE9EC"/>
                </a:solidFill>
              </a:rPr>
              <a:pPr/>
              <a:t>‹#›</a:t>
            </a:fld>
            <a:endParaRPr lang="en-IE">
              <a:solidFill>
                <a:srgbClr val="DDE9EC"/>
              </a:solidFill>
            </a:endParaRPr>
          </a:p>
        </p:txBody>
      </p:sp>
    </p:spTree>
    <p:extLst>
      <p:ext uri="{BB962C8B-B14F-4D97-AF65-F5344CB8AC3E}">
        <p14:creationId xmlns:p14="http://schemas.microsoft.com/office/powerpoint/2010/main" val="518927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E866D632-94EC-4337-B74E-2705EBDA5A6E}" type="datetimeFigureOut">
              <a:rPr lang="en-US" smtClean="0">
                <a:solidFill>
                  <a:srgbClr val="464653"/>
                </a:solidFill>
              </a:rPr>
              <a:pPr/>
              <a:t>3/8/2017</a:t>
            </a:fld>
            <a:endParaRPr lang="en-IE">
              <a:solidFill>
                <a:srgbClr val="464653"/>
              </a:solidFill>
            </a:endParaRPr>
          </a:p>
        </p:txBody>
      </p:sp>
      <p:sp>
        <p:nvSpPr>
          <p:cNvPr id="6" name="Footer Placeholder 5"/>
          <p:cNvSpPr>
            <a:spLocks noGrp="1"/>
          </p:cNvSpPr>
          <p:nvPr>
            <p:ph type="ftr" sz="quarter" idx="11"/>
          </p:nvPr>
        </p:nvSpPr>
        <p:spPr/>
        <p:txBody>
          <a:bodyPr/>
          <a:lstStyle/>
          <a:p>
            <a:endParaRPr lang="en-IE">
              <a:solidFill>
                <a:srgbClr val="464653"/>
              </a:solidFill>
            </a:endParaRPr>
          </a:p>
        </p:txBody>
      </p:sp>
      <p:sp>
        <p:nvSpPr>
          <p:cNvPr id="7" name="Slide Number Placeholder 6"/>
          <p:cNvSpPr>
            <a:spLocks noGrp="1"/>
          </p:cNvSpPr>
          <p:nvPr>
            <p:ph type="sldNum" sz="quarter" idx="12"/>
          </p:nvPr>
        </p:nvSpPr>
        <p:spPr/>
        <p:txBody>
          <a:bodyPr/>
          <a:lstStyle/>
          <a:p>
            <a:fld id="{1D8F4947-06E4-4608-86FE-7FBBEE59FD6A}" type="slidenum">
              <a:rPr lang="en-IE" smtClean="0">
                <a:solidFill>
                  <a:srgbClr val="464653"/>
                </a:solidFill>
              </a:rPr>
              <a:pPr/>
              <a:t>‹#›</a:t>
            </a:fld>
            <a:endParaRPr lang="en-IE">
              <a:solidFill>
                <a:srgbClr val="464653"/>
              </a:solidFill>
            </a:endParaRPr>
          </a:p>
        </p:txBody>
      </p:sp>
    </p:spTree>
    <p:extLst>
      <p:ext uri="{BB962C8B-B14F-4D97-AF65-F5344CB8AC3E}">
        <p14:creationId xmlns:p14="http://schemas.microsoft.com/office/powerpoint/2010/main" val="70264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E866D632-94EC-4337-B74E-2705EBDA5A6E}" type="datetimeFigureOut">
              <a:rPr lang="en-US" smtClean="0">
                <a:solidFill>
                  <a:srgbClr val="464653"/>
                </a:solidFill>
              </a:rPr>
              <a:pPr/>
              <a:t>3/8/2017</a:t>
            </a:fld>
            <a:endParaRPr lang="en-IE">
              <a:solidFill>
                <a:srgbClr val="464653"/>
              </a:solidFill>
            </a:endParaRPr>
          </a:p>
        </p:txBody>
      </p:sp>
      <p:sp>
        <p:nvSpPr>
          <p:cNvPr id="8" name="Footer Placeholder 7"/>
          <p:cNvSpPr>
            <a:spLocks noGrp="1"/>
          </p:cNvSpPr>
          <p:nvPr>
            <p:ph type="ftr" sz="quarter" idx="11"/>
          </p:nvPr>
        </p:nvSpPr>
        <p:spPr/>
        <p:txBody>
          <a:bodyPr/>
          <a:lstStyle/>
          <a:p>
            <a:endParaRPr lang="en-IE">
              <a:solidFill>
                <a:srgbClr val="464653"/>
              </a:solidFill>
            </a:endParaRPr>
          </a:p>
        </p:txBody>
      </p:sp>
      <p:sp>
        <p:nvSpPr>
          <p:cNvPr id="9" name="Slide Number Placeholder 8"/>
          <p:cNvSpPr>
            <a:spLocks noGrp="1"/>
          </p:cNvSpPr>
          <p:nvPr>
            <p:ph type="sldNum" sz="quarter" idx="12"/>
          </p:nvPr>
        </p:nvSpPr>
        <p:spPr/>
        <p:txBody>
          <a:bodyPr/>
          <a:lstStyle/>
          <a:p>
            <a:fld id="{1D8F4947-06E4-4608-86FE-7FBBEE59FD6A}" type="slidenum">
              <a:rPr lang="en-IE" smtClean="0">
                <a:solidFill>
                  <a:srgbClr val="464653"/>
                </a:solidFill>
              </a:rPr>
              <a:pPr/>
              <a:t>‹#›</a:t>
            </a:fld>
            <a:endParaRPr lang="en-IE">
              <a:solidFill>
                <a:srgbClr val="464653"/>
              </a:solidFill>
            </a:endParaRPr>
          </a:p>
        </p:txBody>
      </p:sp>
    </p:spTree>
    <p:extLst>
      <p:ext uri="{BB962C8B-B14F-4D97-AF65-F5344CB8AC3E}">
        <p14:creationId xmlns:p14="http://schemas.microsoft.com/office/powerpoint/2010/main" val="2162441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E866D632-94EC-4337-B74E-2705EBDA5A6E}" type="datetimeFigureOut">
              <a:rPr lang="en-US" smtClean="0">
                <a:solidFill>
                  <a:srgbClr val="464653"/>
                </a:solidFill>
              </a:rPr>
              <a:pPr/>
              <a:t>3/8/2017</a:t>
            </a:fld>
            <a:endParaRPr lang="en-IE">
              <a:solidFill>
                <a:srgbClr val="464653"/>
              </a:solidFill>
            </a:endParaRPr>
          </a:p>
        </p:txBody>
      </p:sp>
      <p:sp>
        <p:nvSpPr>
          <p:cNvPr id="4" name="Footer Placeholder 3"/>
          <p:cNvSpPr>
            <a:spLocks noGrp="1"/>
          </p:cNvSpPr>
          <p:nvPr>
            <p:ph type="ftr" sz="quarter" idx="11"/>
          </p:nvPr>
        </p:nvSpPr>
        <p:spPr/>
        <p:txBody>
          <a:bodyPr/>
          <a:lstStyle/>
          <a:p>
            <a:endParaRPr lang="en-IE">
              <a:solidFill>
                <a:srgbClr val="464653"/>
              </a:solidFill>
            </a:endParaRPr>
          </a:p>
        </p:txBody>
      </p:sp>
      <p:sp>
        <p:nvSpPr>
          <p:cNvPr id="5" name="Slide Number Placeholder 4"/>
          <p:cNvSpPr>
            <a:spLocks noGrp="1"/>
          </p:cNvSpPr>
          <p:nvPr>
            <p:ph type="sldNum" sz="quarter" idx="12"/>
          </p:nvPr>
        </p:nvSpPr>
        <p:spPr/>
        <p:txBody>
          <a:bodyPr/>
          <a:lstStyle/>
          <a:p>
            <a:fld id="{1D8F4947-06E4-4608-86FE-7FBBEE59FD6A}" type="slidenum">
              <a:rPr lang="en-IE" smtClean="0">
                <a:solidFill>
                  <a:srgbClr val="464653"/>
                </a:solidFill>
              </a:rPr>
              <a:pPr/>
              <a:t>‹#›</a:t>
            </a:fld>
            <a:endParaRPr lang="en-IE">
              <a:solidFill>
                <a:srgbClr val="464653"/>
              </a:solidFill>
            </a:endParaRPr>
          </a:p>
        </p:txBody>
      </p:sp>
    </p:spTree>
    <p:extLst>
      <p:ext uri="{BB962C8B-B14F-4D97-AF65-F5344CB8AC3E}">
        <p14:creationId xmlns:p14="http://schemas.microsoft.com/office/powerpoint/2010/main" val="4275342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66D632-94EC-4337-B74E-2705EBDA5A6E}" type="datetimeFigureOut">
              <a:rPr lang="en-US" smtClean="0">
                <a:solidFill>
                  <a:srgbClr val="464653"/>
                </a:solidFill>
              </a:rPr>
              <a:pPr/>
              <a:t>3/8/2017</a:t>
            </a:fld>
            <a:endParaRPr lang="en-IE">
              <a:solidFill>
                <a:srgbClr val="464653"/>
              </a:solidFill>
            </a:endParaRPr>
          </a:p>
        </p:txBody>
      </p:sp>
      <p:sp>
        <p:nvSpPr>
          <p:cNvPr id="3" name="Footer Placeholder 2"/>
          <p:cNvSpPr>
            <a:spLocks noGrp="1"/>
          </p:cNvSpPr>
          <p:nvPr>
            <p:ph type="ftr" sz="quarter" idx="11"/>
          </p:nvPr>
        </p:nvSpPr>
        <p:spPr/>
        <p:txBody>
          <a:bodyPr/>
          <a:lstStyle/>
          <a:p>
            <a:endParaRPr lang="en-IE">
              <a:solidFill>
                <a:srgbClr val="464653"/>
              </a:solidFill>
            </a:endParaRPr>
          </a:p>
        </p:txBody>
      </p:sp>
      <p:sp>
        <p:nvSpPr>
          <p:cNvPr id="4" name="Slide Number Placeholder 3"/>
          <p:cNvSpPr>
            <a:spLocks noGrp="1"/>
          </p:cNvSpPr>
          <p:nvPr>
            <p:ph type="sldNum" sz="quarter" idx="12"/>
          </p:nvPr>
        </p:nvSpPr>
        <p:spPr/>
        <p:txBody>
          <a:bodyPr/>
          <a:lstStyle/>
          <a:p>
            <a:fld id="{1D8F4947-06E4-4608-86FE-7FBBEE59FD6A}" type="slidenum">
              <a:rPr lang="en-IE" smtClean="0">
                <a:solidFill>
                  <a:srgbClr val="464653"/>
                </a:solidFill>
              </a:rPr>
              <a:pPr/>
              <a:t>‹#›</a:t>
            </a:fld>
            <a:endParaRPr lang="en-IE">
              <a:solidFill>
                <a:srgbClr val="464653"/>
              </a:solidFill>
            </a:endParaRPr>
          </a:p>
        </p:txBody>
      </p:sp>
    </p:spTree>
    <p:extLst>
      <p:ext uri="{BB962C8B-B14F-4D97-AF65-F5344CB8AC3E}">
        <p14:creationId xmlns:p14="http://schemas.microsoft.com/office/powerpoint/2010/main" val="707587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66D632-94EC-4337-B74E-2705EBDA5A6E}" type="datetimeFigureOut">
              <a:rPr lang="en-US" smtClean="0">
                <a:solidFill>
                  <a:srgbClr val="464653"/>
                </a:solidFill>
              </a:rPr>
              <a:pPr/>
              <a:t>3/8/2017</a:t>
            </a:fld>
            <a:endParaRPr lang="en-IE">
              <a:solidFill>
                <a:srgbClr val="464653"/>
              </a:solidFill>
            </a:endParaRPr>
          </a:p>
        </p:txBody>
      </p:sp>
      <p:sp>
        <p:nvSpPr>
          <p:cNvPr id="6" name="Footer Placeholder 5"/>
          <p:cNvSpPr>
            <a:spLocks noGrp="1"/>
          </p:cNvSpPr>
          <p:nvPr>
            <p:ph type="ftr" sz="quarter" idx="11"/>
          </p:nvPr>
        </p:nvSpPr>
        <p:spPr/>
        <p:txBody>
          <a:bodyPr/>
          <a:lstStyle/>
          <a:p>
            <a:endParaRPr lang="en-IE">
              <a:solidFill>
                <a:srgbClr val="464653"/>
              </a:solidFill>
            </a:endParaRPr>
          </a:p>
        </p:txBody>
      </p:sp>
      <p:sp>
        <p:nvSpPr>
          <p:cNvPr id="7" name="Slide Number Placeholder 6"/>
          <p:cNvSpPr>
            <a:spLocks noGrp="1"/>
          </p:cNvSpPr>
          <p:nvPr>
            <p:ph type="sldNum" sz="quarter" idx="12"/>
          </p:nvPr>
        </p:nvSpPr>
        <p:spPr/>
        <p:txBody>
          <a:bodyPr/>
          <a:lstStyle/>
          <a:p>
            <a:fld id="{1D8F4947-06E4-4608-86FE-7FBBEE59FD6A}" type="slidenum">
              <a:rPr lang="en-IE" smtClean="0">
                <a:solidFill>
                  <a:srgbClr val="464653"/>
                </a:solidFill>
              </a:rPr>
              <a:pPr/>
              <a:t>‹#›</a:t>
            </a:fld>
            <a:endParaRPr lang="en-IE">
              <a:solidFill>
                <a:srgbClr val="464653"/>
              </a:solidFill>
            </a:endParaRPr>
          </a:p>
        </p:txBody>
      </p:sp>
    </p:spTree>
    <p:extLst>
      <p:ext uri="{BB962C8B-B14F-4D97-AF65-F5344CB8AC3E}">
        <p14:creationId xmlns:p14="http://schemas.microsoft.com/office/powerpoint/2010/main" val="2237989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66D632-94EC-4337-B74E-2705EBDA5A6E}" type="datetimeFigureOut">
              <a:rPr lang="en-US" smtClean="0">
                <a:solidFill>
                  <a:srgbClr val="DDE9EC"/>
                </a:solidFill>
              </a:rPr>
              <a:pPr/>
              <a:t>3/8/2017</a:t>
            </a:fld>
            <a:endParaRPr lang="en-IE">
              <a:solidFill>
                <a:srgbClr val="DDE9EC"/>
              </a:solidFill>
            </a:endParaRPr>
          </a:p>
        </p:txBody>
      </p:sp>
      <p:sp>
        <p:nvSpPr>
          <p:cNvPr id="6" name="Footer Placeholder 5"/>
          <p:cNvSpPr>
            <a:spLocks noGrp="1"/>
          </p:cNvSpPr>
          <p:nvPr>
            <p:ph type="ftr" sz="quarter" idx="11"/>
          </p:nvPr>
        </p:nvSpPr>
        <p:spPr/>
        <p:txBody>
          <a:bodyPr/>
          <a:lstStyle/>
          <a:p>
            <a:endParaRPr lang="en-IE">
              <a:solidFill>
                <a:srgbClr val="DDE9EC"/>
              </a:solidFill>
            </a:endParaRPr>
          </a:p>
        </p:txBody>
      </p:sp>
      <p:sp>
        <p:nvSpPr>
          <p:cNvPr id="7" name="Slide Number Placeholder 6"/>
          <p:cNvSpPr>
            <a:spLocks noGrp="1"/>
          </p:cNvSpPr>
          <p:nvPr>
            <p:ph type="sldNum" sz="quarter" idx="12"/>
          </p:nvPr>
        </p:nvSpPr>
        <p:spPr/>
        <p:txBody>
          <a:bodyPr/>
          <a:lstStyle/>
          <a:p>
            <a:fld id="{1D8F4947-06E4-4608-86FE-7FBBEE59FD6A}" type="slidenum">
              <a:rPr lang="en-IE" smtClean="0">
                <a:solidFill>
                  <a:srgbClr val="DDE9EC"/>
                </a:solidFill>
              </a:rPr>
              <a:pPr/>
              <a:t>‹#›</a:t>
            </a:fld>
            <a:endParaRPr lang="en-IE">
              <a:solidFill>
                <a:srgbClr val="DDE9EC"/>
              </a:solidFill>
            </a:endParaRPr>
          </a:p>
        </p:txBody>
      </p:sp>
    </p:spTree>
    <p:extLst>
      <p:ext uri="{BB962C8B-B14F-4D97-AF65-F5344CB8AC3E}">
        <p14:creationId xmlns:p14="http://schemas.microsoft.com/office/powerpoint/2010/main" val="1232818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66D632-94EC-4337-B74E-2705EBDA5A6E}" type="datetimeFigureOut">
              <a:rPr lang="en-US" smtClean="0">
                <a:solidFill>
                  <a:srgbClr val="464653"/>
                </a:solidFill>
              </a:rPr>
              <a:pPr/>
              <a:t>3/8/2017</a:t>
            </a:fld>
            <a:endParaRPr lang="en-IE">
              <a:solidFill>
                <a:srgbClr val="464653"/>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solidFill>
                <a:srgbClr val="464653"/>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8F4947-06E4-4608-86FE-7FBBEE59FD6A}" type="slidenum">
              <a:rPr lang="en-IE" smtClean="0">
                <a:solidFill>
                  <a:srgbClr val="464653"/>
                </a:solidFill>
              </a:rPr>
              <a:pPr/>
              <a:t>‹#›</a:t>
            </a:fld>
            <a:endParaRPr lang="en-IE">
              <a:solidFill>
                <a:srgbClr val="464653"/>
              </a:solidFill>
            </a:endParaRPr>
          </a:p>
        </p:txBody>
      </p:sp>
    </p:spTree>
    <p:extLst>
      <p:ext uri="{BB962C8B-B14F-4D97-AF65-F5344CB8AC3E}">
        <p14:creationId xmlns:p14="http://schemas.microsoft.com/office/powerpoint/2010/main" val="3582310351"/>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hrw.org/news/2017/02/28/governments-step-reproductive-right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fortune.com/2016/11/28/map-fake-news/" TargetMode="External"/><Relationship Id="rId7" Type="http://schemas.openxmlformats.org/officeDocument/2006/relationships/hyperlink" Target="https://www.tni.org/en/publication/manufactured-consent" TargetMode="External"/><Relationship Id="rId2" Type="http://schemas.openxmlformats.org/officeDocument/2006/relationships/hyperlink" Target="https://medium.com/@d1gi/data-is-the-real-post-truth-so-heres-the-truth-about-post-election2016-propaganda-2bff5ae1dd7#.pnkvknm8b" TargetMode="External"/><Relationship Id="rId1" Type="http://schemas.openxmlformats.org/officeDocument/2006/relationships/slideLayout" Target="../slideLayouts/slideLayout2.xml"/><Relationship Id="rId6" Type="http://schemas.openxmlformats.org/officeDocument/2006/relationships/hyperlink" Target="https://www.splcenter.org/20161128/trump-effect-impact-2016-presidential-election-our-nations-schools" TargetMode="External"/><Relationship Id="rId5" Type="http://schemas.openxmlformats.org/officeDocument/2006/relationships/hyperlink" Target="https://www.oxfam.org/en/pressroom/pressreleases/2017-01-16/just-8-men-own-same-wealth-half-world" TargetMode="External"/><Relationship Id="rId4" Type="http://schemas.openxmlformats.org/officeDocument/2006/relationships/hyperlink" Target="https://www.guttmacher.org/article/2017/01/policy-trends-states-2016"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www.facebook.com/evonomics/videos/1853336234937157/"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9000" b="-9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IE" dirty="0" smtClean="0">
                <a:solidFill>
                  <a:srgbClr val="6600CC"/>
                </a:solidFill>
              </a:rPr>
              <a:t>Equality challenges</a:t>
            </a:r>
            <a:endParaRPr lang="en-IE" dirty="0">
              <a:solidFill>
                <a:srgbClr val="6600CC"/>
              </a:solidFill>
            </a:endParaRPr>
          </a:p>
        </p:txBody>
      </p:sp>
      <p:sp>
        <p:nvSpPr>
          <p:cNvPr id="5" name="Subtitle 4"/>
          <p:cNvSpPr>
            <a:spLocks noGrp="1"/>
          </p:cNvSpPr>
          <p:nvPr>
            <p:ph type="subTitle" idx="1"/>
          </p:nvPr>
        </p:nvSpPr>
        <p:spPr/>
        <p:txBody>
          <a:bodyPr/>
          <a:lstStyle/>
          <a:p>
            <a:r>
              <a:rPr lang="en-IE" sz="3600" dirty="0" smtClean="0"/>
              <a:t>Challenges to Gender Equality, Public Health and Human Rights in the Trump Era: </a:t>
            </a:r>
          </a:p>
          <a:p>
            <a:r>
              <a:rPr lang="en-IE" dirty="0" smtClean="0"/>
              <a:t>Critical issues for development</a:t>
            </a:r>
            <a:endParaRPr lang="en-IE" dirty="0"/>
          </a:p>
        </p:txBody>
      </p:sp>
      <p:sp>
        <p:nvSpPr>
          <p:cNvPr id="6" name="Subtitle 2"/>
          <p:cNvSpPr txBox="1">
            <a:spLocks/>
          </p:cNvSpPr>
          <p:nvPr/>
        </p:nvSpPr>
        <p:spPr>
          <a:xfrm>
            <a:off x="7126664" y="5458003"/>
            <a:ext cx="4374037" cy="1046492"/>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0"/>
              </a:spcBef>
              <a:buClr>
                <a:schemeClr val="tx1"/>
              </a:buClr>
              <a:buSzPct val="80000"/>
              <a:buFont typeface="Arial"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600"/>
              </a:spcBef>
              <a:buClr>
                <a:schemeClr val="tx1"/>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600" kern="1200" baseline="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
                <a:srgbClr val="545454"/>
              </a:buClr>
              <a:buSzPct val="80000"/>
              <a:buFont typeface="Arial" pitchFamily="34" charset="0"/>
              <a:buNone/>
              <a:tabLst/>
              <a:defRPr/>
            </a:pPr>
            <a:r>
              <a:rPr kumimoji="0" lang="en-IE" sz="2400" b="1" i="0" u="none" strike="noStrike" kern="1200" cap="none" spc="0" normalizeH="0" baseline="0" noProof="0" dirty="0" smtClean="0">
                <a:ln>
                  <a:noFill/>
                </a:ln>
                <a:solidFill>
                  <a:srgbClr val="545454"/>
                </a:solidFill>
                <a:effectLst/>
                <a:uLnTx/>
                <a:uFillTx/>
                <a:latin typeface="Century Gothic"/>
                <a:ea typeface="+mn-ea"/>
                <a:cs typeface="+mn-cs"/>
              </a:rPr>
              <a:t>Su-ming Khoo</a:t>
            </a:r>
            <a:br>
              <a:rPr kumimoji="0" lang="en-IE" sz="2400" b="1" i="0" u="none" strike="noStrike" kern="1200" cap="none" spc="0" normalizeH="0" baseline="0" noProof="0" dirty="0" smtClean="0">
                <a:ln>
                  <a:noFill/>
                </a:ln>
                <a:solidFill>
                  <a:srgbClr val="545454"/>
                </a:solidFill>
                <a:effectLst/>
                <a:uLnTx/>
                <a:uFillTx/>
                <a:latin typeface="Century Gothic"/>
                <a:ea typeface="+mn-ea"/>
                <a:cs typeface="+mn-cs"/>
              </a:rPr>
            </a:br>
            <a:r>
              <a:rPr kumimoji="0" lang="en-IE" sz="2400" b="0" i="0" u="none" strike="noStrike" kern="1200" cap="none" spc="0" normalizeH="0" baseline="0" noProof="0" dirty="0" smtClean="0">
                <a:ln>
                  <a:noFill/>
                </a:ln>
                <a:solidFill>
                  <a:srgbClr val="545454"/>
                </a:solidFill>
                <a:effectLst/>
                <a:uLnTx/>
                <a:uFillTx/>
                <a:latin typeface="Century Gothic"/>
                <a:ea typeface="+mn-ea"/>
                <a:cs typeface="+mn-cs"/>
              </a:rPr>
              <a:t>National University of Ireland, Galway</a:t>
            </a:r>
          </a:p>
          <a:p>
            <a:pPr marL="0" marR="0" lvl="0" indent="0" algn="l" defTabSz="914400" rtl="0" eaLnBrk="1" fontAlgn="auto" latinLnBrk="0" hangingPunct="1">
              <a:lnSpc>
                <a:spcPct val="90000"/>
              </a:lnSpc>
              <a:spcBef>
                <a:spcPts val="0"/>
              </a:spcBef>
              <a:spcAft>
                <a:spcPts val="0"/>
              </a:spcAft>
              <a:buClr>
                <a:srgbClr val="545454"/>
              </a:buClr>
              <a:buSzPct val="80000"/>
              <a:buFont typeface="Arial" pitchFamily="34" charset="0"/>
              <a:buNone/>
              <a:tabLst/>
              <a:defRPr/>
            </a:pPr>
            <a:endParaRPr kumimoji="0" lang="en-US" sz="1600" b="0" i="0" u="none" strike="noStrike" kern="1200" cap="none" spc="0" normalizeH="0" baseline="0" noProof="0" dirty="0" smtClean="0">
              <a:ln>
                <a:noFill/>
              </a:ln>
              <a:solidFill>
                <a:srgbClr val="0070C0"/>
              </a:solidFill>
              <a:effectLst/>
              <a:uLnTx/>
              <a:uFillTx/>
              <a:latin typeface="Century Gothic"/>
              <a:ea typeface="+mn-ea"/>
              <a:cs typeface="+mn-cs"/>
            </a:endParaRPr>
          </a:p>
          <a:p>
            <a:pPr marL="0" marR="0" lvl="0" indent="0" algn="l" defTabSz="914400" rtl="0" eaLnBrk="1" fontAlgn="auto" latinLnBrk="0" hangingPunct="1">
              <a:lnSpc>
                <a:spcPct val="90000"/>
              </a:lnSpc>
              <a:spcBef>
                <a:spcPts val="0"/>
              </a:spcBef>
              <a:spcAft>
                <a:spcPts val="0"/>
              </a:spcAft>
              <a:buClr>
                <a:srgbClr val="545454"/>
              </a:buClr>
              <a:buSzPct val="80000"/>
              <a:buFont typeface="Arial" pitchFamily="34" charset="0"/>
              <a:buNone/>
              <a:tabLst/>
              <a:defRPr/>
            </a:pPr>
            <a:r>
              <a:rPr kumimoji="0" lang="en-US" sz="1600" b="0" i="0" u="none" strike="noStrike" kern="1200" cap="none" spc="0" normalizeH="0" baseline="0" noProof="0" dirty="0" smtClean="0">
                <a:ln>
                  <a:noFill/>
                </a:ln>
                <a:solidFill>
                  <a:srgbClr val="0070C0"/>
                </a:solidFill>
                <a:effectLst/>
                <a:uLnTx/>
                <a:uFillTx/>
                <a:latin typeface="Century Gothic"/>
                <a:ea typeface="+mn-ea"/>
                <a:cs typeface="+mn-cs"/>
              </a:rPr>
              <a:t>suming.khoo@nuigalway.ie</a:t>
            </a:r>
          </a:p>
          <a:p>
            <a:pPr marL="0" marR="0" lvl="0" indent="0" algn="l" defTabSz="914400" rtl="0" eaLnBrk="1" fontAlgn="auto" latinLnBrk="0" hangingPunct="1">
              <a:lnSpc>
                <a:spcPct val="90000"/>
              </a:lnSpc>
              <a:spcBef>
                <a:spcPts val="0"/>
              </a:spcBef>
              <a:spcAft>
                <a:spcPts val="0"/>
              </a:spcAft>
              <a:buClr>
                <a:srgbClr val="545454"/>
              </a:buClr>
              <a:buSzPct val="80000"/>
              <a:buFont typeface="Arial" pitchFamily="34" charset="0"/>
              <a:buNone/>
              <a:tabLst/>
              <a:defRPr/>
            </a:pPr>
            <a:endParaRPr lang="en-US" sz="1600" dirty="0">
              <a:solidFill>
                <a:srgbClr val="0070C0"/>
              </a:solidFill>
              <a:latin typeface="Century Gothic"/>
            </a:endParaRPr>
          </a:p>
          <a:p>
            <a:pPr marL="0" marR="0" lvl="0" indent="0" algn="l" defTabSz="914400" rtl="0" eaLnBrk="1" fontAlgn="auto" latinLnBrk="0" hangingPunct="1">
              <a:lnSpc>
                <a:spcPct val="90000"/>
              </a:lnSpc>
              <a:spcBef>
                <a:spcPts val="0"/>
              </a:spcBef>
              <a:spcAft>
                <a:spcPts val="0"/>
              </a:spcAft>
              <a:buClr>
                <a:srgbClr val="545454"/>
              </a:buClr>
              <a:buSzPct val="80000"/>
              <a:buFont typeface="Arial" pitchFamily="34" charset="0"/>
              <a:buNone/>
              <a:tabLst/>
              <a:defRPr/>
            </a:pPr>
            <a:r>
              <a:rPr kumimoji="0" lang="en-US" sz="1600" b="0" i="0" u="none" strike="noStrike" kern="1200" cap="none" spc="0" normalizeH="0" baseline="0" noProof="0" dirty="0" smtClean="0">
                <a:ln>
                  <a:noFill/>
                </a:ln>
                <a:solidFill>
                  <a:srgbClr val="0070C0"/>
                </a:solidFill>
                <a:effectLst/>
                <a:uLnTx/>
                <a:uFillTx/>
                <a:latin typeface="Century Gothic"/>
                <a:ea typeface="+mn-ea"/>
                <a:cs typeface="+mn-cs"/>
              </a:rPr>
              <a:t>         @</a:t>
            </a:r>
            <a:r>
              <a:rPr kumimoji="0" lang="en-US" sz="1600" b="0" i="0" u="none" strike="noStrike" kern="1200" cap="none" spc="0" normalizeH="0" baseline="0" noProof="0" dirty="0" err="1" smtClean="0">
                <a:ln>
                  <a:noFill/>
                </a:ln>
                <a:solidFill>
                  <a:srgbClr val="0070C0"/>
                </a:solidFill>
                <a:effectLst/>
                <a:uLnTx/>
                <a:uFillTx/>
                <a:latin typeface="Century Gothic"/>
                <a:ea typeface="+mn-ea"/>
                <a:cs typeface="+mn-cs"/>
              </a:rPr>
              <a:t>sumingkhoo</a:t>
            </a:r>
            <a:endParaRPr kumimoji="0" lang="en-US" sz="1600" b="0" i="0" u="none" strike="noStrike" kern="1200" cap="none" spc="0" normalizeH="0" baseline="0" noProof="0" dirty="0" smtClean="0">
              <a:ln>
                <a:noFill/>
              </a:ln>
              <a:solidFill>
                <a:srgbClr val="0070C0"/>
              </a:solidFill>
              <a:effectLst/>
              <a:uLnTx/>
              <a:uFillTx/>
              <a:latin typeface="Century Gothic"/>
              <a:ea typeface="+mn-ea"/>
              <a:cs typeface="+mn-cs"/>
            </a:endParaRPr>
          </a:p>
          <a:p>
            <a:pPr marL="0" marR="0" lvl="0" indent="0" algn="l" defTabSz="914400" rtl="0" eaLnBrk="1" fontAlgn="auto" latinLnBrk="0" hangingPunct="1">
              <a:lnSpc>
                <a:spcPct val="90000"/>
              </a:lnSpc>
              <a:spcBef>
                <a:spcPts val="0"/>
              </a:spcBef>
              <a:spcAft>
                <a:spcPts val="0"/>
              </a:spcAft>
              <a:buClr>
                <a:srgbClr val="545454"/>
              </a:buClr>
              <a:buSzPct val="80000"/>
              <a:buFont typeface="Arial" pitchFamily="34" charset="0"/>
              <a:buNone/>
              <a:tabLst/>
              <a:defRPr/>
            </a:pPr>
            <a:endParaRPr kumimoji="0" lang="en-US" sz="2000" b="0" i="0" u="none" strike="noStrike" kern="1200" cap="none" spc="0" normalizeH="0" baseline="0" noProof="0" dirty="0" smtClean="0">
              <a:ln>
                <a:noFill/>
              </a:ln>
              <a:solidFill>
                <a:srgbClr val="545454"/>
              </a:solidFill>
              <a:effectLst/>
              <a:uLnTx/>
              <a:uFillTx/>
              <a:latin typeface="Century Gothic"/>
              <a:ea typeface="+mn-ea"/>
              <a:cs typeface="+mn-cs"/>
            </a:endParaRPr>
          </a:p>
        </p:txBody>
      </p:sp>
      <p:pic>
        <p:nvPicPr>
          <p:cNvPr id="7" name="Picture 6"/>
          <p:cNvPicPr>
            <a:picLocks noChangeAspect="1"/>
          </p:cNvPicPr>
          <p:nvPr/>
        </p:nvPicPr>
        <p:blipFill>
          <a:blip r:embed="rId3"/>
          <a:stretch>
            <a:fillRect/>
          </a:stretch>
        </p:blipFill>
        <p:spPr>
          <a:xfrm>
            <a:off x="7233154" y="6129577"/>
            <a:ext cx="292633" cy="292633"/>
          </a:xfrm>
          <a:prstGeom prst="rect">
            <a:avLst/>
          </a:prstGeom>
        </p:spPr>
      </p:pic>
      <p:pic>
        <p:nvPicPr>
          <p:cNvPr id="8" name="Picture 7"/>
          <p:cNvPicPr>
            <a:picLocks noChangeAspect="1"/>
          </p:cNvPicPr>
          <p:nvPr/>
        </p:nvPicPr>
        <p:blipFill>
          <a:blip r:embed="rId4"/>
          <a:stretch>
            <a:fillRect/>
          </a:stretch>
        </p:blipFill>
        <p:spPr>
          <a:xfrm>
            <a:off x="250270" y="257638"/>
            <a:ext cx="3188484" cy="664522"/>
          </a:xfrm>
          <a:prstGeom prst="rect">
            <a:avLst/>
          </a:prstGeom>
        </p:spPr>
      </p:pic>
      <p:pic>
        <p:nvPicPr>
          <p:cNvPr id="9" name="Picture 8"/>
          <p:cNvPicPr>
            <a:picLocks noChangeAspect="1"/>
          </p:cNvPicPr>
          <p:nvPr/>
        </p:nvPicPr>
        <p:blipFill>
          <a:blip r:embed="rId5"/>
          <a:stretch>
            <a:fillRect/>
          </a:stretch>
        </p:blipFill>
        <p:spPr>
          <a:xfrm>
            <a:off x="4587332" y="257638"/>
            <a:ext cx="1292464" cy="1286367"/>
          </a:xfrm>
          <a:prstGeom prst="rect">
            <a:avLst/>
          </a:prstGeom>
        </p:spPr>
      </p:pic>
      <p:pic>
        <p:nvPicPr>
          <p:cNvPr id="10" name="Picture 9"/>
          <p:cNvPicPr>
            <a:picLocks noChangeAspect="1"/>
          </p:cNvPicPr>
          <p:nvPr/>
        </p:nvPicPr>
        <p:blipFill>
          <a:blip r:embed="rId6"/>
          <a:stretch>
            <a:fillRect/>
          </a:stretch>
        </p:blipFill>
        <p:spPr>
          <a:xfrm>
            <a:off x="6167439" y="307444"/>
            <a:ext cx="2371550" cy="786452"/>
          </a:xfrm>
          <a:prstGeom prst="rect">
            <a:avLst/>
          </a:prstGeom>
        </p:spPr>
      </p:pic>
      <p:sp>
        <p:nvSpPr>
          <p:cNvPr id="13" name="Rectangle 12"/>
          <p:cNvSpPr/>
          <p:nvPr/>
        </p:nvSpPr>
        <p:spPr>
          <a:xfrm>
            <a:off x="8538989" y="370547"/>
            <a:ext cx="3278588" cy="646331"/>
          </a:xfrm>
          <a:prstGeom prst="rect">
            <a:avLst/>
          </a:prstGeom>
        </p:spPr>
        <p:txBody>
          <a:bodyPr wrap="square">
            <a:spAutoFit/>
          </a:bodyPr>
          <a:lstStyle/>
          <a:p>
            <a:r>
              <a:rPr lang="en-IE" b="1" dirty="0" err="1">
                <a:solidFill>
                  <a:schemeClr val="accent1">
                    <a:lumMod val="50000"/>
                  </a:schemeClr>
                </a:solidFill>
              </a:rPr>
              <a:t>Maynooth</a:t>
            </a:r>
            <a:r>
              <a:rPr lang="en-IE" b="1" dirty="0">
                <a:solidFill>
                  <a:schemeClr val="accent1">
                    <a:lumMod val="50000"/>
                  </a:schemeClr>
                </a:solidFill>
              </a:rPr>
              <a:t> </a:t>
            </a:r>
            <a:r>
              <a:rPr lang="en-IE" b="1" dirty="0" smtClean="0">
                <a:solidFill>
                  <a:schemeClr val="accent1">
                    <a:lumMod val="50000"/>
                  </a:schemeClr>
                </a:solidFill>
              </a:rPr>
              <a:t>University</a:t>
            </a:r>
          </a:p>
          <a:p>
            <a:r>
              <a:rPr lang="en-IE" b="1" dirty="0" smtClean="0">
                <a:solidFill>
                  <a:schemeClr val="accent1">
                    <a:lumMod val="50000"/>
                  </a:schemeClr>
                </a:solidFill>
              </a:rPr>
              <a:t>Social </a:t>
            </a:r>
            <a:r>
              <a:rPr lang="en-IE" b="1" dirty="0">
                <a:solidFill>
                  <a:schemeClr val="accent1">
                    <a:lumMod val="50000"/>
                  </a:schemeClr>
                </a:solidFill>
              </a:rPr>
              <a:t>Sciences Institute (MUSSI)</a:t>
            </a:r>
          </a:p>
        </p:txBody>
      </p:sp>
      <p:pic>
        <p:nvPicPr>
          <p:cNvPr id="14" name="Picture 13"/>
          <p:cNvPicPr>
            <a:picLocks noChangeAspect="1"/>
          </p:cNvPicPr>
          <p:nvPr/>
        </p:nvPicPr>
        <p:blipFill>
          <a:blip r:embed="rId7"/>
          <a:stretch>
            <a:fillRect/>
          </a:stretch>
        </p:blipFill>
        <p:spPr>
          <a:xfrm rot="20091555">
            <a:off x="3370226" y="1785067"/>
            <a:ext cx="1858925" cy="1453521"/>
          </a:xfrm>
          <a:prstGeom prst="ellipse">
            <a:avLst/>
          </a:prstGeom>
          <a:ln>
            <a:noFill/>
          </a:ln>
          <a:effectLst>
            <a:softEdge rad="112500"/>
          </a:effectLst>
        </p:spPr>
      </p:pic>
    </p:spTree>
    <p:extLst>
      <p:ext uri="{BB962C8B-B14F-4D97-AF65-F5344CB8AC3E}">
        <p14:creationId xmlns:p14="http://schemas.microsoft.com/office/powerpoint/2010/main" val="1417843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194" y="365125"/>
            <a:ext cx="11349872" cy="1325563"/>
          </a:xfrm>
        </p:spPr>
        <p:txBody>
          <a:bodyPr/>
          <a:lstStyle/>
          <a:p>
            <a:r>
              <a:rPr lang="en-IE" dirty="0" smtClean="0"/>
              <a:t>Non-discrimination = Genuinely equal treatment </a:t>
            </a:r>
            <a:endParaRPr lang="en-IE" dirty="0"/>
          </a:p>
        </p:txBody>
      </p:sp>
      <p:sp>
        <p:nvSpPr>
          <p:cNvPr id="3" name="Content Placeholder 2"/>
          <p:cNvSpPr>
            <a:spLocks noGrp="1"/>
          </p:cNvSpPr>
          <p:nvPr>
            <p:ph idx="1"/>
          </p:nvPr>
        </p:nvSpPr>
        <p:spPr>
          <a:xfrm>
            <a:off x="838200" y="1583703"/>
            <a:ext cx="10515600" cy="4593260"/>
          </a:xfrm>
        </p:spPr>
        <p:txBody>
          <a:bodyPr>
            <a:normAutofit fontScale="85000" lnSpcReduction="20000"/>
          </a:bodyPr>
          <a:lstStyle/>
          <a:p>
            <a:r>
              <a:rPr lang="en-IE" dirty="0"/>
              <a:t>It is prohibited to deny women access </a:t>
            </a:r>
            <a:r>
              <a:rPr lang="en-IE" dirty="0" smtClean="0"/>
              <a:t>to healthcare</a:t>
            </a:r>
            <a:r>
              <a:rPr lang="en-IE" dirty="0"/>
              <a:t>, including reproductive </a:t>
            </a:r>
            <a:r>
              <a:rPr lang="en-IE" dirty="0" smtClean="0"/>
              <a:t>healthcare, because </a:t>
            </a:r>
            <a:r>
              <a:rPr lang="en-IE" dirty="0"/>
              <a:t>they are women. This </a:t>
            </a:r>
            <a:r>
              <a:rPr lang="en-IE" dirty="0" smtClean="0"/>
              <a:t>is understood </a:t>
            </a:r>
            <a:r>
              <a:rPr lang="en-IE" dirty="0"/>
              <a:t>to mean that the state </a:t>
            </a:r>
            <a:r>
              <a:rPr lang="en-IE" dirty="0" smtClean="0"/>
              <a:t>cannot deny </a:t>
            </a:r>
            <a:r>
              <a:rPr lang="en-IE" dirty="0"/>
              <a:t>health services that only women </a:t>
            </a:r>
            <a:r>
              <a:rPr lang="en-IE" dirty="0" smtClean="0"/>
              <a:t>need, such </a:t>
            </a:r>
            <a:r>
              <a:rPr lang="en-IE" dirty="0"/>
              <a:t>as services related to pregnancy, </a:t>
            </a:r>
            <a:r>
              <a:rPr lang="en-IE" dirty="0" smtClean="0"/>
              <a:t>pregnancy related </a:t>
            </a:r>
            <a:r>
              <a:rPr lang="en-IE" dirty="0"/>
              <a:t>complications, and post </a:t>
            </a:r>
            <a:r>
              <a:rPr lang="en-IE" dirty="0" smtClean="0"/>
              <a:t>abortion care</a:t>
            </a:r>
            <a:r>
              <a:rPr lang="en-IE" dirty="0"/>
              <a:t>. It is also forbidden to </a:t>
            </a:r>
            <a:r>
              <a:rPr lang="en-IE" dirty="0" smtClean="0"/>
              <a:t>discriminate against </a:t>
            </a:r>
            <a:r>
              <a:rPr lang="en-IE" dirty="0"/>
              <a:t>women due to their marital status </a:t>
            </a:r>
            <a:r>
              <a:rPr lang="en-IE" dirty="0" smtClean="0"/>
              <a:t>or for </a:t>
            </a:r>
            <a:r>
              <a:rPr lang="en-IE" dirty="0"/>
              <a:t>any other reason, such as HIV status </a:t>
            </a:r>
            <a:r>
              <a:rPr lang="en-IE" dirty="0" smtClean="0"/>
              <a:t>or pregnancy. (NHRI Handbook p78)</a:t>
            </a:r>
          </a:p>
          <a:p>
            <a:endParaRPr lang="en-IE" dirty="0" smtClean="0"/>
          </a:p>
          <a:p>
            <a:r>
              <a:rPr lang="en-IE" dirty="0" smtClean="0"/>
              <a:t>The biological differences between men and women call for different sets of goods and services in order for women to be genuinely treated equally with respect to access to healthcare. To treat men and women in a uniform manner would itself constitute substantive discrimination (</a:t>
            </a:r>
            <a:r>
              <a:rPr lang="en-IE" dirty="0" err="1" smtClean="0"/>
              <a:t>Yamin</a:t>
            </a:r>
            <a:r>
              <a:rPr lang="en-IE" dirty="0" smtClean="0"/>
              <a:t> 2013, 278)</a:t>
            </a:r>
          </a:p>
          <a:p>
            <a:endParaRPr lang="en-IE" dirty="0" smtClean="0"/>
          </a:p>
          <a:p>
            <a:r>
              <a:rPr lang="en-IE" dirty="0" smtClean="0"/>
              <a:t>Women's rights - including SRHR- are intrinsically linked to equality at intrastate level and at the inter-state level</a:t>
            </a:r>
          </a:p>
          <a:p>
            <a:endParaRPr lang="en-IE" dirty="0" smtClean="0"/>
          </a:p>
          <a:p>
            <a:endParaRPr lang="en-IE" dirty="0"/>
          </a:p>
        </p:txBody>
      </p:sp>
    </p:spTree>
    <p:extLst>
      <p:ext uri="{BB962C8B-B14F-4D97-AF65-F5344CB8AC3E}">
        <p14:creationId xmlns:p14="http://schemas.microsoft.com/office/powerpoint/2010/main" val="3853414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a:t>D</a:t>
            </a:r>
            <a:r>
              <a:rPr lang="en-IE" dirty="0" smtClean="0"/>
              <a:t>omination and injustice - encapsulation</a:t>
            </a:r>
            <a:endParaRPr lang="en-IE"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1498862"/>
            <a:ext cx="9144000" cy="5359138"/>
          </a:xfrm>
          <a:prstGeom prst="rect">
            <a:avLst/>
          </a:prstGeom>
        </p:spPr>
      </p:pic>
      <p:sp>
        <p:nvSpPr>
          <p:cNvPr id="4" name="TextBox 3"/>
          <p:cNvSpPr txBox="1"/>
          <p:nvPr/>
        </p:nvSpPr>
        <p:spPr>
          <a:xfrm>
            <a:off x="693429" y="1670665"/>
            <a:ext cx="10949158" cy="646331"/>
          </a:xfrm>
          <a:prstGeom prst="rect">
            <a:avLst/>
          </a:prstGeom>
          <a:noFill/>
        </p:spPr>
        <p:txBody>
          <a:bodyPr wrap="square" rtlCol="0">
            <a:spAutoFit/>
          </a:bodyPr>
          <a:lstStyle/>
          <a:p>
            <a:r>
              <a:rPr lang="en-IE" dirty="0" smtClean="0">
                <a:solidFill>
                  <a:prstClr val="black"/>
                </a:solidFill>
              </a:rPr>
              <a:t>Public health and development programmes have accommodated social contracts of domination and injustice.  </a:t>
            </a:r>
          </a:p>
          <a:p>
            <a:r>
              <a:rPr lang="en-IE" dirty="0" smtClean="0">
                <a:solidFill>
                  <a:prstClr val="black"/>
                </a:solidFill>
              </a:rPr>
              <a:t>Dominated persons had no </a:t>
            </a:r>
            <a:r>
              <a:rPr lang="en-IE" dirty="0">
                <a:solidFill>
                  <a:prstClr val="black"/>
                </a:solidFill>
              </a:rPr>
              <a:t>rights, </a:t>
            </a:r>
            <a:r>
              <a:rPr lang="en-IE" dirty="0" smtClean="0">
                <a:solidFill>
                  <a:prstClr val="black"/>
                </a:solidFill>
              </a:rPr>
              <a:t>were dispossessed and their needs subject to moral judgement as ‘others’.</a:t>
            </a:r>
            <a:endParaRPr lang="en-IE" dirty="0">
              <a:solidFill>
                <a:prstClr val="black"/>
              </a:solidFill>
            </a:endParaRPr>
          </a:p>
        </p:txBody>
      </p:sp>
      <p:sp>
        <p:nvSpPr>
          <p:cNvPr id="5" name="TextBox 4"/>
          <p:cNvSpPr txBox="1"/>
          <p:nvPr/>
        </p:nvSpPr>
        <p:spPr>
          <a:xfrm>
            <a:off x="1788832" y="2795408"/>
            <a:ext cx="3553858" cy="369332"/>
          </a:xfrm>
          <a:prstGeom prst="rect">
            <a:avLst/>
          </a:prstGeom>
          <a:noFill/>
        </p:spPr>
        <p:txBody>
          <a:bodyPr wrap="none" rtlCol="0">
            <a:spAutoFit/>
          </a:bodyPr>
          <a:lstStyle/>
          <a:p>
            <a:r>
              <a:rPr lang="en-IE" dirty="0">
                <a:solidFill>
                  <a:srgbClr val="6600FF"/>
                </a:solidFill>
              </a:rPr>
              <a:t>Marriage-based heterosexual family</a:t>
            </a:r>
          </a:p>
        </p:txBody>
      </p:sp>
      <p:sp>
        <p:nvSpPr>
          <p:cNvPr id="6" name="TextBox 5"/>
          <p:cNvSpPr txBox="1"/>
          <p:nvPr/>
        </p:nvSpPr>
        <p:spPr>
          <a:xfrm>
            <a:off x="7248128" y="5805265"/>
            <a:ext cx="2101216" cy="646331"/>
          </a:xfrm>
          <a:prstGeom prst="rect">
            <a:avLst/>
          </a:prstGeom>
          <a:noFill/>
        </p:spPr>
        <p:txBody>
          <a:bodyPr wrap="none" rtlCol="0">
            <a:spAutoFit/>
          </a:bodyPr>
          <a:lstStyle/>
          <a:p>
            <a:r>
              <a:rPr lang="en-IE" dirty="0">
                <a:solidFill>
                  <a:prstClr val="black"/>
                </a:solidFill>
              </a:rPr>
              <a:t>Sectarianism, racism,</a:t>
            </a:r>
          </a:p>
          <a:p>
            <a:r>
              <a:rPr lang="en-IE" dirty="0">
                <a:solidFill>
                  <a:prstClr val="black"/>
                </a:solidFill>
              </a:rPr>
              <a:t>ethnocentrism</a:t>
            </a:r>
          </a:p>
        </p:txBody>
      </p:sp>
      <p:sp>
        <p:nvSpPr>
          <p:cNvPr id="7" name="TextBox 6"/>
          <p:cNvSpPr txBox="1"/>
          <p:nvPr/>
        </p:nvSpPr>
        <p:spPr>
          <a:xfrm>
            <a:off x="7824192" y="2862229"/>
            <a:ext cx="2656496" cy="646331"/>
          </a:xfrm>
          <a:prstGeom prst="rect">
            <a:avLst/>
          </a:prstGeom>
          <a:noFill/>
        </p:spPr>
        <p:txBody>
          <a:bodyPr wrap="square" rtlCol="0">
            <a:spAutoFit/>
          </a:bodyPr>
          <a:lstStyle/>
          <a:p>
            <a:r>
              <a:rPr lang="en-IE" dirty="0" smtClean="0">
                <a:solidFill>
                  <a:srgbClr val="6600FF"/>
                </a:solidFill>
              </a:rPr>
              <a:t>Unpaid, </a:t>
            </a:r>
            <a:r>
              <a:rPr lang="en-IE" dirty="0">
                <a:solidFill>
                  <a:srgbClr val="6600FF"/>
                </a:solidFill>
              </a:rPr>
              <a:t>reproductive and caring work</a:t>
            </a:r>
          </a:p>
        </p:txBody>
      </p:sp>
      <p:sp>
        <p:nvSpPr>
          <p:cNvPr id="8" name="TextBox 7"/>
          <p:cNvSpPr txBox="1"/>
          <p:nvPr/>
        </p:nvSpPr>
        <p:spPr>
          <a:xfrm>
            <a:off x="2351584" y="5733257"/>
            <a:ext cx="2808782" cy="646331"/>
          </a:xfrm>
          <a:prstGeom prst="rect">
            <a:avLst/>
          </a:prstGeom>
          <a:noFill/>
        </p:spPr>
        <p:txBody>
          <a:bodyPr wrap="none" rtlCol="0">
            <a:spAutoFit/>
          </a:bodyPr>
          <a:lstStyle/>
          <a:p>
            <a:r>
              <a:rPr lang="en-IE" dirty="0">
                <a:solidFill>
                  <a:prstClr val="black"/>
                </a:solidFill>
              </a:rPr>
              <a:t>Colonialism and imperialism</a:t>
            </a:r>
          </a:p>
          <a:p>
            <a:r>
              <a:rPr lang="en-IE" dirty="0">
                <a:solidFill>
                  <a:prstClr val="black"/>
                </a:solidFill>
              </a:rPr>
              <a:t>Civilizing mission</a:t>
            </a:r>
          </a:p>
        </p:txBody>
      </p:sp>
      <p:sp>
        <p:nvSpPr>
          <p:cNvPr id="9" name="TextBox 8"/>
          <p:cNvSpPr txBox="1"/>
          <p:nvPr/>
        </p:nvSpPr>
        <p:spPr>
          <a:xfrm>
            <a:off x="5569085" y="4245467"/>
            <a:ext cx="1053831" cy="646331"/>
          </a:xfrm>
          <a:prstGeom prst="rect">
            <a:avLst/>
          </a:prstGeom>
          <a:noFill/>
        </p:spPr>
        <p:txBody>
          <a:bodyPr wrap="square" rtlCol="0">
            <a:spAutoFit/>
          </a:bodyPr>
          <a:lstStyle/>
          <a:p>
            <a:r>
              <a:rPr lang="en-IE" dirty="0">
                <a:solidFill>
                  <a:prstClr val="black"/>
                </a:solidFill>
              </a:rPr>
              <a:t>Public Health </a:t>
            </a:r>
          </a:p>
        </p:txBody>
      </p:sp>
      <p:sp>
        <p:nvSpPr>
          <p:cNvPr id="10" name="TextBox 9"/>
          <p:cNvSpPr txBox="1"/>
          <p:nvPr/>
        </p:nvSpPr>
        <p:spPr>
          <a:xfrm>
            <a:off x="5447928" y="2980680"/>
            <a:ext cx="1440160" cy="923330"/>
          </a:xfrm>
          <a:prstGeom prst="rect">
            <a:avLst/>
          </a:prstGeom>
          <a:noFill/>
        </p:spPr>
        <p:txBody>
          <a:bodyPr wrap="square" rtlCol="0">
            <a:spAutoFit/>
          </a:bodyPr>
          <a:lstStyle/>
          <a:p>
            <a:r>
              <a:rPr lang="en-IE" dirty="0" smtClean="0">
                <a:solidFill>
                  <a:srgbClr val="6600FF"/>
                </a:solidFill>
              </a:rPr>
              <a:t>‘Protecting’ </a:t>
            </a:r>
            <a:r>
              <a:rPr lang="en-IE" dirty="0">
                <a:solidFill>
                  <a:srgbClr val="6600FF"/>
                </a:solidFill>
              </a:rPr>
              <a:t>women and children</a:t>
            </a:r>
          </a:p>
        </p:txBody>
      </p:sp>
      <p:sp>
        <p:nvSpPr>
          <p:cNvPr id="11" name="TextBox 10"/>
          <p:cNvSpPr txBox="1"/>
          <p:nvPr/>
        </p:nvSpPr>
        <p:spPr>
          <a:xfrm>
            <a:off x="4707684" y="2335227"/>
            <a:ext cx="2180405" cy="369332"/>
          </a:xfrm>
          <a:prstGeom prst="rect">
            <a:avLst/>
          </a:prstGeom>
          <a:noFill/>
        </p:spPr>
        <p:txBody>
          <a:bodyPr wrap="none" rtlCol="0">
            <a:spAutoFit/>
          </a:bodyPr>
          <a:lstStyle/>
          <a:p>
            <a:r>
              <a:rPr lang="en-IE" dirty="0">
                <a:solidFill>
                  <a:srgbClr val="6600FF"/>
                </a:solidFill>
              </a:rPr>
              <a:t>Christian Democracy</a:t>
            </a:r>
          </a:p>
        </p:txBody>
      </p:sp>
      <p:sp>
        <p:nvSpPr>
          <p:cNvPr id="12" name="TextBox 11"/>
          <p:cNvSpPr txBox="1"/>
          <p:nvPr/>
        </p:nvSpPr>
        <p:spPr>
          <a:xfrm>
            <a:off x="5160366" y="5439266"/>
            <a:ext cx="1826910" cy="369332"/>
          </a:xfrm>
          <a:prstGeom prst="rect">
            <a:avLst/>
          </a:prstGeom>
          <a:noFill/>
        </p:spPr>
        <p:txBody>
          <a:bodyPr wrap="none" rtlCol="0">
            <a:spAutoFit/>
          </a:bodyPr>
          <a:lstStyle/>
          <a:p>
            <a:r>
              <a:rPr lang="en-IE" b="1" i="1" dirty="0" smtClean="0">
                <a:solidFill>
                  <a:srgbClr val="6600CC"/>
                </a:solidFill>
              </a:rPr>
              <a:t>“Development”? </a:t>
            </a:r>
            <a:endParaRPr lang="en-IE" b="1" i="1" dirty="0">
              <a:solidFill>
                <a:srgbClr val="6600CC"/>
              </a:solidFill>
            </a:endParaRPr>
          </a:p>
        </p:txBody>
      </p:sp>
    </p:spTree>
    <p:extLst>
      <p:ext uri="{BB962C8B-B14F-4D97-AF65-F5344CB8AC3E}">
        <p14:creationId xmlns:p14="http://schemas.microsoft.com/office/powerpoint/2010/main" val="679326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err="1" smtClean="0"/>
              <a:t>Trumpian</a:t>
            </a:r>
            <a:r>
              <a:rPr lang="en-IE" dirty="0" smtClean="0"/>
              <a:t> domination</a:t>
            </a:r>
            <a:endParaRPr lang="en-IE" dirty="0"/>
          </a:p>
        </p:txBody>
      </p:sp>
      <p:sp>
        <p:nvSpPr>
          <p:cNvPr id="4" name="Content Placeholder 3"/>
          <p:cNvSpPr>
            <a:spLocks noGrp="1"/>
          </p:cNvSpPr>
          <p:nvPr>
            <p:ph idx="1"/>
          </p:nvPr>
        </p:nvSpPr>
        <p:spPr/>
        <p:txBody>
          <a:bodyPr>
            <a:normAutofit fontScale="92500" lnSpcReduction="20000"/>
          </a:bodyPr>
          <a:lstStyle/>
          <a:p>
            <a:r>
              <a:rPr lang="en-IE" dirty="0" smtClean="0"/>
              <a:t>Disorganises dissent by multiple attacks on progressive forces including women's and feminist orgs </a:t>
            </a:r>
          </a:p>
          <a:p>
            <a:r>
              <a:rPr lang="en-IE" dirty="0" smtClean="0"/>
              <a:t>Targeting SRHE attacks the traditionally marginalised – esp. poor non-white women.</a:t>
            </a:r>
          </a:p>
          <a:p>
            <a:r>
              <a:rPr lang="en-IE" dirty="0" smtClean="0"/>
              <a:t>in effect condemns them to cycles of violence, pregnancy, poverty, ill-health that, perhaps, also justify their treatment as underserving and other</a:t>
            </a:r>
          </a:p>
          <a:p>
            <a:r>
              <a:rPr lang="en-IE" dirty="0" smtClean="0"/>
              <a:t>Shoring up the inherent inequalities produced by neoliberalism but which are also required for its success - making the working poor more vulnerable , reduce their entitlements and provide greater tax rebates to the wealthy</a:t>
            </a:r>
          </a:p>
          <a:p>
            <a:r>
              <a:rPr lang="en-IE" dirty="0" smtClean="0"/>
              <a:t>Neoliberalism is complemented by neoconservative 'morality' that defines others to exclude and justifies removing their rights (unacceptable women, POC, the poor, immigrants)</a:t>
            </a:r>
          </a:p>
          <a:p>
            <a:endParaRPr lang="en-IE" dirty="0" smtClean="0"/>
          </a:p>
          <a:p>
            <a:endParaRPr lang="en-IE" dirty="0"/>
          </a:p>
        </p:txBody>
      </p:sp>
    </p:spTree>
    <p:extLst>
      <p:ext uri="{BB962C8B-B14F-4D97-AF65-F5344CB8AC3E}">
        <p14:creationId xmlns:p14="http://schemas.microsoft.com/office/powerpoint/2010/main" val="479240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Global roll-back on SRHR </a:t>
            </a:r>
            <a:endParaRPr lang="en-IE" dirty="0"/>
          </a:p>
        </p:txBody>
      </p:sp>
      <p:sp>
        <p:nvSpPr>
          <p:cNvPr id="3" name="Content Placeholder 2"/>
          <p:cNvSpPr>
            <a:spLocks noGrp="1"/>
          </p:cNvSpPr>
          <p:nvPr>
            <p:ph idx="1"/>
          </p:nvPr>
        </p:nvSpPr>
        <p:spPr/>
        <p:txBody>
          <a:bodyPr>
            <a:normAutofit fontScale="92500"/>
          </a:bodyPr>
          <a:lstStyle/>
          <a:p>
            <a:r>
              <a:rPr lang="en-IE" dirty="0" smtClean="0"/>
              <a:t>US </a:t>
            </a:r>
            <a:r>
              <a:rPr lang="en-IE" dirty="0"/>
              <a:t>largest global </a:t>
            </a:r>
            <a:r>
              <a:rPr lang="en-IE" dirty="0" smtClean="0"/>
              <a:t>health donor </a:t>
            </a:r>
          </a:p>
          <a:p>
            <a:r>
              <a:rPr lang="en-IE" dirty="0" smtClean="0"/>
              <a:t>“</a:t>
            </a:r>
            <a:r>
              <a:rPr lang="en-IE" dirty="0"/>
              <a:t>President Trump’s expanded Global Gag Rule is anti-woman, anti-family, anti-health, and anti-free speech and threatens to roll back hard-fought health gains around the </a:t>
            </a:r>
            <a:r>
              <a:rPr lang="en-IE" dirty="0" smtClean="0"/>
              <a:t>world”. </a:t>
            </a:r>
          </a:p>
          <a:p>
            <a:r>
              <a:rPr lang="en-IE" dirty="0" smtClean="0"/>
              <a:t>“</a:t>
            </a:r>
            <a:r>
              <a:rPr lang="en-IE" dirty="0"/>
              <a:t>Donors should protect the investments they have been making in global health by pledging new funds to help fill the gap</a:t>
            </a:r>
            <a:r>
              <a:rPr lang="en-IE" dirty="0" smtClean="0"/>
              <a:t>.”</a:t>
            </a:r>
          </a:p>
          <a:p>
            <a:r>
              <a:rPr lang="en-IE" dirty="0">
                <a:hlinkClick r:id="rId2"/>
              </a:rPr>
              <a:t>https://</a:t>
            </a:r>
            <a:r>
              <a:rPr lang="en-IE" dirty="0" smtClean="0">
                <a:hlinkClick r:id="rId2"/>
              </a:rPr>
              <a:t>www.hrw.org/news/2017/02/28/governments-step-reproductive-rights</a:t>
            </a:r>
            <a:endParaRPr lang="en-IE" dirty="0" smtClean="0"/>
          </a:p>
          <a:p>
            <a:r>
              <a:rPr lang="en-IE" dirty="0"/>
              <a:t>Netherlands, Belgium, Denmark, and </a:t>
            </a:r>
            <a:r>
              <a:rPr lang="en-IE" dirty="0" smtClean="0"/>
              <a:t>Sweden: “</a:t>
            </a:r>
            <a:r>
              <a:rPr lang="en-IE" dirty="0"/>
              <a:t>She Decides” funding </a:t>
            </a:r>
            <a:r>
              <a:rPr lang="en-IE" dirty="0" smtClean="0"/>
              <a:t>initiative will </a:t>
            </a:r>
            <a:r>
              <a:rPr lang="en-IE" dirty="0"/>
              <a:t>support organizations affected by US restrictions and </a:t>
            </a:r>
            <a:r>
              <a:rPr lang="en-IE" dirty="0" smtClean="0"/>
              <a:t>cuts</a:t>
            </a:r>
            <a:r>
              <a:rPr lang="en-IE" dirty="0"/>
              <a:t>.</a:t>
            </a:r>
          </a:p>
        </p:txBody>
      </p:sp>
      <p:pic>
        <p:nvPicPr>
          <p:cNvPr id="4" name="Picture 3"/>
          <p:cNvPicPr>
            <a:picLocks noChangeAspect="1"/>
          </p:cNvPicPr>
          <p:nvPr/>
        </p:nvPicPr>
        <p:blipFill>
          <a:blip r:embed="rId3"/>
          <a:stretch>
            <a:fillRect/>
          </a:stretch>
        </p:blipFill>
        <p:spPr>
          <a:xfrm>
            <a:off x="8710367" y="0"/>
            <a:ext cx="3481633" cy="2317909"/>
          </a:xfrm>
          <a:prstGeom prst="rect">
            <a:avLst/>
          </a:prstGeom>
        </p:spPr>
      </p:pic>
    </p:spTree>
    <p:extLst>
      <p:ext uri="{BB962C8B-B14F-4D97-AF65-F5344CB8AC3E}">
        <p14:creationId xmlns:p14="http://schemas.microsoft.com/office/powerpoint/2010/main" val="2948622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Domestic rollbacks</a:t>
            </a:r>
            <a:endParaRPr lang="en-IE" dirty="0"/>
          </a:p>
        </p:txBody>
      </p:sp>
      <p:sp>
        <p:nvSpPr>
          <p:cNvPr id="3" name="Content Placeholder 2"/>
          <p:cNvSpPr>
            <a:spLocks noGrp="1"/>
          </p:cNvSpPr>
          <p:nvPr>
            <p:ph idx="1"/>
          </p:nvPr>
        </p:nvSpPr>
        <p:spPr/>
        <p:txBody>
          <a:bodyPr>
            <a:normAutofit/>
          </a:bodyPr>
          <a:lstStyle/>
          <a:p>
            <a:r>
              <a:rPr lang="en-IE" dirty="0" smtClean="0"/>
              <a:t>Rise/ platforming of traditional + alt-right interests </a:t>
            </a:r>
          </a:p>
          <a:p>
            <a:r>
              <a:rPr lang="en-IE" dirty="0"/>
              <a:t>B</a:t>
            </a:r>
            <a:r>
              <a:rPr lang="en-IE" dirty="0" smtClean="0"/>
              <a:t>locking/defunding/legislative </a:t>
            </a:r>
            <a:r>
              <a:rPr lang="en-IE" dirty="0"/>
              <a:t>pushback </a:t>
            </a:r>
            <a:r>
              <a:rPr lang="en-IE" dirty="0" smtClean="0"/>
              <a:t>on abortion and SRHR  </a:t>
            </a:r>
          </a:p>
          <a:p>
            <a:r>
              <a:rPr lang="en-IE" dirty="0" smtClean="0"/>
              <a:t>Planned de-funding of DV </a:t>
            </a:r>
            <a:r>
              <a:rPr lang="en-IE" dirty="0"/>
              <a:t>organisations </a:t>
            </a:r>
            <a:r>
              <a:rPr lang="en-IE" dirty="0" smtClean="0"/>
              <a:t> </a:t>
            </a:r>
          </a:p>
          <a:p>
            <a:r>
              <a:rPr lang="en-IE" dirty="0"/>
              <a:t>a </a:t>
            </a:r>
            <a:r>
              <a:rPr lang="en-IE" dirty="0" smtClean="0"/>
              <a:t>specifically </a:t>
            </a:r>
            <a:r>
              <a:rPr lang="en-IE" u="sng" dirty="0"/>
              <a:t>antifeminist</a:t>
            </a:r>
            <a:r>
              <a:rPr lang="en-IE" dirty="0"/>
              <a:t> </a:t>
            </a:r>
            <a:r>
              <a:rPr lang="en-IE" dirty="0" smtClean="0"/>
              <a:t>and gendered mobilization with women’s health bodies as ‘collateral damage’ </a:t>
            </a:r>
          </a:p>
          <a:p>
            <a:r>
              <a:rPr lang="en-IE" dirty="0" smtClean="0"/>
              <a:t>Whole Woman’s Health v. </a:t>
            </a:r>
            <a:r>
              <a:rPr lang="en-IE" dirty="0" err="1" smtClean="0"/>
              <a:t>Hellerstedt</a:t>
            </a:r>
            <a:r>
              <a:rPr lang="en-IE" dirty="0" smtClean="0"/>
              <a:t> 2016 Court’s ruling upheld need to consider scientific evidence, not just lawmakers’ beliefs, in evaluating the constitutionality of abortion restrictions.</a:t>
            </a:r>
          </a:p>
          <a:p>
            <a:r>
              <a:rPr lang="en-IE" dirty="0" smtClean="0"/>
              <a:t>Assault on science will have negative effects</a:t>
            </a:r>
          </a:p>
          <a:p>
            <a:endParaRPr lang="en-IE" dirty="0"/>
          </a:p>
          <a:p>
            <a:endParaRPr lang="en-IE" dirty="0"/>
          </a:p>
        </p:txBody>
      </p:sp>
      <p:pic>
        <p:nvPicPr>
          <p:cNvPr id="4" name="Picture 3"/>
          <p:cNvPicPr>
            <a:picLocks noChangeAspect="1"/>
          </p:cNvPicPr>
          <p:nvPr/>
        </p:nvPicPr>
        <p:blipFill>
          <a:blip r:embed="rId2"/>
          <a:stretch>
            <a:fillRect/>
          </a:stretch>
        </p:blipFill>
        <p:spPr>
          <a:xfrm>
            <a:off x="9199659" y="0"/>
            <a:ext cx="2992341" cy="2397353"/>
          </a:xfrm>
          <a:prstGeom prst="rect">
            <a:avLst/>
          </a:prstGeom>
        </p:spPr>
      </p:pic>
    </p:spTree>
    <p:extLst>
      <p:ext uri="{BB962C8B-B14F-4D97-AF65-F5344CB8AC3E}">
        <p14:creationId xmlns:p14="http://schemas.microsoft.com/office/powerpoint/2010/main" val="522545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Being political </a:t>
            </a:r>
            <a:endParaRPr lang="en-IE" dirty="0"/>
          </a:p>
        </p:txBody>
      </p:sp>
      <p:pic>
        <p:nvPicPr>
          <p:cNvPr id="4" name="Content Placeholder 3"/>
          <p:cNvPicPr>
            <a:picLocks noGrp="1" noChangeAspect="1"/>
          </p:cNvPicPr>
          <p:nvPr>
            <p:ph idx="1"/>
          </p:nvPr>
        </p:nvPicPr>
        <p:blipFill>
          <a:blip r:embed="rId2"/>
          <a:stretch>
            <a:fillRect/>
          </a:stretch>
        </p:blipFill>
        <p:spPr>
          <a:xfrm>
            <a:off x="3822151" y="2287539"/>
            <a:ext cx="8035613" cy="4351338"/>
          </a:xfrm>
          <a:prstGeom prst="rect">
            <a:avLst/>
          </a:prstGeom>
        </p:spPr>
      </p:pic>
      <p:sp>
        <p:nvSpPr>
          <p:cNvPr id="3" name="TextBox 2"/>
          <p:cNvSpPr txBox="1"/>
          <p:nvPr/>
        </p:nvSpPr>
        <p:spPr>
          <a:xfrm>
            <a:off x="795131" y="1532349"/>
            <a:ext cx="8770287" cy="646331"/>
          </a:xfrm>
          <a:prstGeom prst="rect">
            <a:avLst/>
          </a:prstGeom>
          <a:noFill/>
        </p:spPr>
        <p:txBody>
          <a:bodyPr wrap="square" rtlCol="0">
            <a:spAutoFit/>
          </a:bodyPr>
          <a:lstStyle/>
          <a:p>
            <a:r>
              <a:rPr lang="en-IE" dirty="0">
                <a:solidFill>
                  <a:srgbClr val="6600CC"/>
                </a:solidFill>
              </a:rPr>
              <a:t>Being political requires both a space of political freedom and </a:t>
            </a:r>
            <a:r>
              <a:rPr lang="en-IE" dirty="0" smtClean="0">
                <a:solidFill>
                  <a:srgbClr val="6600CC"/>
                </a:solidFill>
              </a:rPr>
              <a:t>equality</a:t>
            </a:r>
          </a:p>
          <a:p>
            <a:r>
              <a:rPr lang="en-IE" dirty="0" smtClean="0">
                <a:solidFill>
                  <a:srgbClr val="6600CC"/>
                </a:solidFill>
              </a:rPr>
              <a:t>and </a:t>
            </a:r>
            <a:r>
              <a:rPr lang="en-IE" dirty="0">
                <a:solidFill>
                  <a:srgbClr val="6600CC"/>
                </a:solidFill>
              </a:rPr>
              <a:t>the existence of a ‘common world’ of </a:t>
            </a:r>
            <a:r>
              <a:rPr lang="en-IE" dirty="0" smtClean="0">
                <a:solidFill>
                  <a:srgbClr val="6600CC"/>
                </a:solidFill>
              </a:rPr>
              <a:t>humanity, a </a:t>
            </a:r>
            <a:r>
              <a:rPr lang="en-IE" dirty="0">
                <a:solidFill>
                  <a:srgbClr val="6600CC"/>
                </a:solidFill>
              </a:rPr>
              <a:t>shared, public </a:t>
            </a:r>
            <a:r>
              <a:rPr lang="en-IE" dirty="0" smtClean="0">
                <a:solidFill>
                  <a:srgbClr val="6600CC"/>
                </a:solidFill>
              </a:rPr>
              <a:t>world (Arendt, 1978) </a:t>
            </a:r>
            <a:endParaRPr lang="en-IE" dirty="0">
              <a:solidFill>
                <a:srgbClr val="6600CC"/>
              </a:solidFill>
            </a:endParaRPr>
          </a:p>
        </p:txBody>
      </p:sp>
    </p:spTree>
    <p:extLst>
      <p:ext uri="{BB962C8B-B14F-4D97-AF65-F5344CB8AC3E}">
        <p14:creationId xmlns:p14="http://schemas.microsoft.com/office/powerpoint/2010/main" val="509791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P</a:t>
            </a:r>
            <a:r>
              <a:rPr lang="en-IE" dirty="0" smtClean="0"/>
              <a:t>ublic health as a model </a:t>
            </a:r>
            <a:endParaRPr lang="en-IE" dirty="0"/>
          </a:p>
        </p:txBody>
      </p:sp>
      <p:sp>
        <p:nvSpPr>
          <p:cNvPr id="3" name="Content Placeholder 2"/>
          <p:cNvSpPr>
            <a:spLocks noGrp="1"/>
          </p:cNvSpPr>
          <p:nvPr>
            <p:ph idx="1"/>
          </p:nvPr>
        </p:nvSpPr>
        <p:spPr>
          <a:xfrm>
            <a:off x="838200" y="1574358"/>
            <a:ext cx="10515600" cy="4602605"/>
          </a:xfrm>
        </p:spPr>
        <p:txBody>
          <a:bodyPr>
            <a:normAutofit fontScale="92500" lnSpcReduction="10000"/>
          </a:bodyPr>
          <a:lstStyle/>
          <a:p>
            <a:r>
              <a:rPr lang="en-IE" dirty="0" smtClean="0"/>
              <a:t>The public </a:t>
            </a:r>
            <a:r>
              <a:rPr lang="en-IE" dirty="0"/>
              <a:t>health model is a concept with currency in many disciplines, including health, education and </a:t>
            </a:r>
            <a:r>
              <a:rPr lang="en-IE" dirty="0" smtClean="0"/>
              <a:t>welfare (welfare </a:t>
            </a:r>
            <a:r>
              <a:rPr lang="en-IE" dirty="0"/>
              <a:t>and child </a:t>
            </a:r>
            <a:r>
              <a:rPr lang="en-IE" dirty="0" smtClean="0"/>
              <a:t>protection) (Hunter 2011)</a:t>
            </a:r>
          </a:p>
          <a:p>
            <a:r>
              <a:rPr lang="en-IE" dirty="0" smtClean="0"/>
              <a:t>Public health’s preventative and social model must mobilize against deleterious trends</a:t>
            </a:r>
          </a:p>
          <a:p>
            <a:r>
              <a:rPr lang="en-IE" dirty="0" smtClean="0"/>
              <a:t>VAW and SRHR are not optional: 36% of women affected = a public health problem of epidemic proportions (WHO 2013)</a:t>
            </a:r>
          </a:p>
          <a:p>
            <a:r>
              <a:rPr lang="en-IE" dirty="0" smtClean="0"/>
              <a:t>Primary / universal </a:t>
            </a:r>
            <a:r>
              <a:rPr lang="en-IE" dirty="0"/>
              <a:t>interventions are strategies that target whole communities or populations in order to build public resources and attend to the social factors that contribute to </a:t>
            </a:r>
            <a:r>
              <a:rPr lang="en-IE" dirty="0" smtClean="0"/>
              <a:t>illness and social problems</a:t>
            </a:r>
          </a:p>
          <a:p>
            <a:r>
              <a:rPr lang="en-IE" dirty="0" smtClean="0"/>
              <a:t>PH interventions focus </a:t>
            </a:r>
            <a:r>
              <a:rPr lang="en-IE" dirty="0"/>
              <a:t>on </a:t>
            </a:r>
            <a:r>
              <a:rPr lang="en-IE" dirty="0" smtClean="0"/>
              <a:t>changing cultural </a:t>
            </a:r>
            <a:r>
              <a:rPr lang="en-IE" dirty="0"/>
              <a:t>and societal </a:t>
            </a:r>
            <a:r>
              <a:rPr lang="en-IE" dirty="0" smtClean="0"/>
              <a:t>norms, policy or legal </a:t>
            </a:r>
            <a:r>
              <a:rPr lang="en-IE" dirty="0"/>
              <a:t>reforms, and at alleviating social inequalities (WHO, 2006)</a:t>
            </a:r>
          </a:p>
        </p:txBody>
      </p:sp>
    </p:spTree>
    <p:extLst>
      <p:ext uri="{BB962C8B-B14F-4D97-AF65-F5344CB8AC3E}">
        <p14:creationId xmlns:p14="http://schemas.microsoft.com/office/powerpoint/2010/main" val="3172803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36739"/>
          </a:xfrm>
        </p:spPr>
        <p:txBody>
          <a:bodyPr>
            <a:normAutofit fontScale="90000"/>
          </a:bodyPr>
          <a:lstStyle/>
          <a:p>
            <a:r>
              <a:rPr lang="en-IE" dirty="0" smtClean="0"/>
              <a:t>References</a:t>
            </a:r>
            <a:endParaRPr lang="en-IE" dirty="0"/>
          </a:p>
        </p:txBody>
      </p:sp>
      <p:sp>
        <p:nvSpPr>
          <p:cNvPr id="3" name="Content Placeholder 2"/>
          <p:cNvSpPr>
            <a:spLocks noGrp="1"/>
          </p:cNvSpPr>
          <p:nvPr>
            <p:ph idx="1"/>
          </p:nvPr>
        </p:nvSpPr>
        <p:spPr>
          <a:xfrm>
            <a:off x="922351" y="1001864"/>
            <a:ext cx="10789919" cy="5716988"/>
          </a:xfrm>
        </p:spPr>
        <p:txBody>
          <a:bodyPr>
            <a:normAutofit fontScale="25000" lnSpcReduction="20000"/>
          </a:bodyPr>
          <a:lstStyle/>
          <a:p>
            <a:r>
              <a:rPr lang="en-IE" dirty="0" err="1"/>
              <a:t>Adut</a:t>
            </a:r>
            <a:r>
              <a:rPr lang="en-IE" dirty="0"/>
              <a:t>, Ari (2012) A Theory of the Public Sphere. Sociological Theory 30 (4), </a:t>
            </a:r>
            <a:r>
              <a:rPr lang="en-IE" dirty="0" smtClean="0"/>
              <a:t>238-22</a:t>
            </a:r>
          </a:p>
          <a:p>
            <a:r>
              <a:rPr lang="en-IE" dirty="0" smtClean="0"/>
              <a:t>Albright J (2016) Data is the Real Post-Truth, So Here’s the Truth About Post-#Election2016 Propaganda Nov 27, 2016 </a:t>
            </a:r>
            <a:r>
              <a:rPr lang="en-IE" dirty="0" smtClean="0">
                <a:hlinkClick r:id="rId2"/>
              </a:rPr>
              <a:t>https://medium.com/@d1gi/data-is-the-real-post-truth-so-heres-the-truth-about-post-election2016-propaganda-2bff5ae1dd7#.pnkvknm8b</a:t>
            </a:r>
            <a:endParaRPr lang="en-IE" dirty="0" smtClean="0"/>
          </a:p>
          <a:p>
            <a:r>
              <a:rPr lang="en-IE" dirty="0" smtClean="0"/>
              <a:t>Arendt, Hannah (1978) The Life of the Mind, New York: Harcourt, Brace &amp; Jovanovich</a:t>
            </a:r>
          </a:p>
          <a:p>
            <a:r>
              <a:rPr lang="en-IE" dirty="0" smtClean="0"/>
              <a:t>Backman </a:t>
            </a:r>
            <a:r>
              <a:rPr lang="en-IE" dirty="0"/>
              <a:t>G et al Health systems and the right to health: an assessment of 194 countries Lancet 2008; 372: </a:t>
            </a:r>
            <a:r>
              <a:rPr lang="en-IE" dirty="0" smtClean="0"/>
              <a:t>2047–85</a:t>
            </a:r>
          </a:p>
          <a:p>
            <a:r>
              <a:rPr lang="en-IE" dirty="0" smtClean="0"/>
              <a:t>Bauman, Z with </a:t>
            </a:r>
            <a:r>
              <a:rPr lang="en-IE" dirty="0" err="1" smtClean="0"/>
              <a:t>Mazzeo</a:t>
            </a:r>
            <a:r>
              <a:rPr lang="en-IE" dirty="0" smtClean="0"/>
              <a:t> R (2012) On Education: Conversations with Ricardo </a:t>
            </a:r>
            <a:r>
              <a:rPr lang="en-IE" dirty="0" err="1" smtClean="0"/>
              <a:t>Mazzeo</a:t>
            </a:r>
            <a:r>
              <a:rPr lang="en-IE" dirty="0" smtClean="0"/>
              <a:t>. Cambridge: Polity </a:t>
            </a:r>
            <a:endParaRPr lang="en-IE" dirty="0"/>
          </a:p>
          <a:p>
            <a:r>
              <a:rPr lang="en-IE" dirty="0"/>
              <a:t>Benatar, S. R.; Gill, S. Bakker, I. (2013) “Global health and Global economic crises “in </a:t>
            </a:r>
            <a:r>
              <a:rPr lang="en-IE" dirty="0" err="1"/>
              <a:t>Grodin</a:t>
            </a:r>
            <a:r>
              <a:rPr lang="en-IE" dirty="0"/>
              <a:t>, Michael A.; </a:t>
            </a:r>
            <a:r>
              <a:rPr lang="en-IE" dirty="0" err="1"/>
              <a:t>Tarantola</a:t>
            </a:r>
            <a:r>
              <a:rPr lang="en-IE" dirty="0"/>
              <a:t>, Daniel; </a:t>
            </a:r>
            <a:r>
              <a:rPr lang="en-IE" dirty="0" err="1"/>
              <a:t>Annas</a:t>
            </a:r>
            <a:r>
              <a:rPr lang="en-IE" dirty="0"/>
              <a:t>, George J.; </a:t>
            </a:r>
            <a:r>
              <a:rPr lang="en-IE" dirty="0" err="1"/>
              <a:t>Gruskin</a:t>
            </a:r>
            <a:r>
              <a:rPr lang="en-IE" dirty="0"/>
              <a:t>, Sofia (</a:t>
            </a:r>
            <a:r>
              <a:rPr lang="en-IE" dirty="0" err="1"/>
              <a:t>eds</a:t>
            </a:r>
            <a:r>
              <a:rPr lang="en-IE" dirty="0"/>
              <a:t>) (2013) Health and Human Rights in a Changing World. New York: Routledge, pp. 487-500</a:t>
            </a:r>
          </a:p>
          <a:p>
            <a:r>
              <a:rPr lang="en-IE" dirty="0" smtClean="0"/>
              <a:t>Billingsley, Amy (2015) Hope in a Vice: Carole </a:t>
            </a:r>
            <a:r>
              <a:rPr lang="en-IE" dirty="0" err="1" smtClean="0"/>
              <a:t>Pateman</a:t>
            </a:r>
            <a:r>
              <a:rPr lang="en-IE" dirty="0" smtClean="0"/>
              <a:t>, Judith Butler, and Suspicious Hope, </a:t>
            </a:r>
            <a:r>
              <a:rPr lang="pt-BR" dirty="0" smtClean="0"/>
              <a:t>Hypatia 30, 3: 597-612</a:t>
            </a:r>
            <a:endParaRPr lang="en-IE" dirty="0" smtClean="0"/>
          </a:p>
          <a:p>
            <a:r>
              <a:rPr lang="en-IE" dirty="0" err="1" smtClean="0"/>
              <a:t>Cadwalladr</a:t>
            </a:r>
            <a:r>
              <a:rPr lang="en-IE" dirty="0" smtClean="0"/>
              <a:t>, C. (2017) Robert </a:t>
            </a:r>
            <a:r>
              <a:rPr lang="en-IE" dirty="0"/>
              <a:t>Mercer: the big data billionaire waging war on mainstream </a:t>
            </a:r>
            <a:r>
              <a:rPr lang="en-IE" dirty="0" smtClean="0"/>
              <a:t>media, Observer 26 February 2017</a:t>
            </a:r>
          </a:p>
          <a:p>
            <a:r>
              <a:rPr lang="en-IE" dirty="0" smtClean="0"/>
              <a:t>Dietrich</a:t>
            </a:r>
            <a:r>
              <a:rPr lang="en-IE" dirty="0"/>
              <a:t>, David </a:t>
            </a:r>
            <a:r>
              <a:rPr lang="en-IE" dirty="0" smtClean="0"/>
              <a:t>R (2011) Rebellious </a:t>
            </a:r>
            <a:r>
              <a:rPr lang="en-IE" dirty="0"/>
              <a:t>Conservatives: Social Movements in </a:t>
            </a:r>
            <a:r>
              <a:rPr lang="en-IE" dirty="0" err="1"/>
              <a:t>Defense</a:t>
            </a:r>
            <a:r>
              <a:rPr lang="en-IE" dirty="0"/>
              <a:t> of Privilege</a:t>
            </a:r>
          </a:p>
          <a:p>
            <a:r>
              <a:rPr lang="en-IE" dirty="0"/>
              <a:t>Doyal, Lesley (2002) ‘Putting gender into health and globalization debates: new perspectives and old challenges’, Third World Quarterly 23(2): pp. 233–250</a:t>
            </a:r>
          </a:p>
          <a:p>
            <a:r>
              <a:rPr lang="en-IE" dirty="0"/>
              <a:t>Global Health Watch 2015 Report</a:t>
            </a:r>
          </a:p>
          <a:p>
            <a:r>
              <a:rPr lang="en-IE" dirty="0" err="1" smtClean="0"/>
              <a:t>Griffis</a:t>
            </a:r>
            <a:r>
              <a:rPr lang="en-IE" dirty="0" smtClean="0"/>
              <a:t>, C (2014) The </a:t>
            </a:r>
            <a:r>
              <a:rPr lang="en-IE" dirty="0"/>
              <a:t>Heart of the Battle Is Within:” Politically and Socially Rightist and </a:t>
            </a:r>
            <a:r>
              <a:rPr lang="en-IE" dirty="0" smtClean="0"/>
              <a:t>Conservative Women </a:t>
            </a:r>
            <a:r>
              <a:rPr lang="en-IE" dirty="0"/>
              <a:t>and the Equal Rights Amendment</a:t>
            </a:r>
          </a:p>
          <a:p>
            <a:r>
              <a:rPr lang="en-IE" dirty="0" smtClean="0"/>
              <a:t>Hanlon, P.; Carlisle, S.; Hannah, M.; Lyon, A.; Reilly, D. (2011) Learning </a:t>
            </a:r>
            <a:r>
              <a:rPr lang="en-IE" dirty="0"/>
              <a:t>our way into the future public health: a </a:t>
            </a:r>
            <a:r>
              <a:rPr lang="en-IE" dirty="0" smtClean="0"/>
              <a:t>proposition. Journal </a:t>
            </a:r>
            <a:r>
              <a:rPr lang="en-IE" dirty="0"/>
              <a:t>of Public </a:t>
            </a:r>
            <a:r>
              <a:rPr lang="en-IE" dirty="0" smtClean="0"/>
              <a:t>Health. 33, </a:t>
            </a:r>
            <a:r>
              <a:rPr lang="en-IE" dirty="0"/>
              <a:t>3, </a:t>
            </a:r>
            <a:r>
              <a:rPr lang="en-IE" dirty="0" smtClean="0"/>
              <a:t>335–342 </a:t>
            </a:r>
          </a:p>
          <a:p>
            <a:r>
              <a:rPr lang="en-IE" dirty="0" smtClean="0"/>
              <a:t>Hemmer, N. (2016) Messengers of the Right: Conservative Media and the Transformation of American Politics, University of Pennsylvania Press</a:t>
            </a:r>
          </a:p>
          <a:p>
            <a:r>
              <a:rPr lang="en-IE" dirty="0" smtClean="0"/>
              <a:t>Hunter, C. (2011). Defining the public health model for the child welfare services context. National Child Protection Clearinghouse Resource Sheet. Melbourne: Australian Institute of Family Studies. aifs.gov.au/</a:t>
            </a:r>
            <a:r>
              <a:rPr lang="en-IE" dirty="0" err="1" smtClean="0"/>
              <a:t>nch</a:t>
            </a:r>
            <a:r>
              <a:rPr lang="en-IE" dirty="0" smtClean="0"/>
              <a:t>/pubs/sheets/rs11</a:t>
            </a:r>
          </a:p>
          <a:p>
            <a:r>
              <a:rPr lang="en-IE" dirty="0" smtClean="0"/>
              <a:t>Ingram (2016) What a Map of the Fake-News Ecosystem Says About the Problem </a:t>
            </a:r>
            <a:r>
              <a:rPr lang="en-IE" dirty="0" smtClean="0">
                <a:hlinkClick r:id="rId3"/>
              </a:rPr>
              <a:t>http://fortune.com/2016/11/28/map-fake-news/</a:t>
            </a:r>
            <a:endParaRPr lang="en-IE" dirty="0" smtClean="0"/>
          </a:p>
          <a:p>
            <a:r>
              <a:rPr lang="en-IE" dirty="0" smtClean="0"/>
              <a:t>Khoo (2015) Solidarity, equity and rights-based approaches to health provision. Commonwealth Health Partnerships 2015, 128-30 </a:t>
            </a:r>
          </a:p>
          <a:p>
            <a:r>
              <a:rPr lang="en-IE" dirty="0" err="1" smtClean="0"/>
              <a:t>Koplan</a:t>
            </a:r>
            <a:r>
              <a:rPr lang="en-IE" dirty="0" smtClean="0"/>
              <a:t>, J.P.; Fleming, D.W. </a:t>
            </a:r>
            <a:r>
              <a:rPr lang="en-IE" dirty="0"/>
              <a:t>(</a:t>
            </a:r>
            <a:r>
              <a:rPr lang="en-IE" dirty="0" smtClean="0"/>
              <a:t>2000) Current and Future Public Health challenges JAMA 284, 13 1696-8</a:t>
            </a:r>
          </a:p>
          <a:p>
            <a:r>
              <a:rPr lang="en-IE" dirty="0" smtClean="0"/>
              <a:t>London</a:t>
            </a:r>
            <a:r>
              <a:rPr lang="en-IE" dirty="0"/>
              <a:t>, L. Schneider, H. (2012) “Globalisation and health inequalities: Can a human rights paradigm create space for civil society action?’,  Social Science &amp; Medicine 74: pp. 6-13</a:t>
            </a:r>
          </a:p>
          <a:p>
            <a:r>
              <a:rPr lang="en-IE" dirty="0"/>
              <a:t>Mirugi-Mukundi, G (2015) ‘A human rights based approach to realising access to sexual and reproductive health rights in sub-Saharan Africa’, in </a:t>
            </a:r>
            <a:r>
              <a:rPr lang="en-IE" dirty="0" err="1"/>
              <a:t>Durojaye</a:t>
            </a:r>
            <a:r>
              <a:rPr lang="en-IE" dirty="0"/>
              <a:t>, E (ed.), Litigating the Right to Health in Africa: Challenges and Prospects, Farnham, </a:t>
            </a:r>
            <a:r>
              <a:rPr lang="en-IE" dirty="0" err="1"/>
              <a:t>Ashgate</a:t>
            </a:r>
            <a:r>
              <a:rPr lang="en-IE" dirty="0"/>
              <a:t>, 43-69 </a:t>
            </a:r>
          </a:p>
          <a:p>
            <a:r>
              <a:rPr lang="en-IE" dirty="0" smtClean="0"/>
              <a:t>Nash, E. et al (2017) Policy </a:t>
            </a:r>
            <a:r>
              <a:rPr lang="en-IE" dirty="0"/>
              <a:t>Trends in the States: </a:t>
            </a:r>
            <a:r>
              <a:rPr lang="en-IE" dirty="0" smtClean="0"/>
              <a:t>2016, </a:t>
            </a:r>
            <a:r>
              <a:rPr lang="en-IE" dirty="0" err="1" smtClean="0"/>
              <a:t>Guttmacher</a:t>
            </a:r>
            <a:r>
              <a:rPr lang="en-IE" dirty="0" smtClean="0"/>
              <a:t> Institute </a:t>
            </a:r>
            <a:r>
              <a:rPr lang="en-IE" dirty="0" smtClean="0">
                <a:hlinkClick r:id="rId4"/>
              </a:rPr>
              <a:t>https</a:t>
            </a:r>
            <a:r>
              <a:rPr lang="en-IE" dirty="0">
                <a:hlinkClick r:id="rId4"/>
              </a:rPr>
              <a:t>://</a:t>
            </a:r>
            <a:r>
              <a:rPr lang="en-IE" dirty="0" smtClean="0">
                <a:hlinkClick r:id="rId4"/>
              </a:rPr>
              <a:t>www.guttmacher.org/article/2017/01/policy-trends-states-2016</a:t>
            </a:r>
            <a:endParaRPr lang="en-IE" dirty="0" smtClean="0"/>
          </a:p>
          <a:p>
            <a:r>
              <a:rPr lang="en-IE" dirty="0" smtClean="0"/>
              <a:t>Oxfam (2017) Just 8 men own same wealth as half the world </a:t>
            </a:r>
            <a:r>
              <a:rPr lang="en-IE" dirty="0" smtClean="0">
                <a:hlinkClick r:id="rId5"/>
              </a:rPr>
              <a:t>https://www.oxfam.org/en/pressroom/pressreleases/2017-01-16/just-8-men-own-same-wealth-half-world</a:t>
            </a:r>
            <a:endParaRPr lang="en-IE" dirty="0" smtClean="0"/>
          </a:p>
          <a:p>
            <a:r>
              <a:rPr lang="en-IE" dirty="0" err="1" smtClean="0"/>
              <a:t>Starrs</a:t>
            </a:r>
            <a:r>
              <a:rPr lang="en-IE" dirty="0" smtClean="0"/>
              <a:t>, E.M. (2017) The </a:t>
            </a:r>
            <a:r>
              <a:rPr lang="en-IE" dirty="0"/>
              <a:t>Trump global gag rule: an attack on US family </a:t>
            </a:r>
            <a:r>
              <a:rPr lang="en-IE" dirty="0" smtClean="0"/>
              <a:t>planning and </a:t>
            </a:r>
            <a:r>
              <a:rPr lang="en-IE" dirty="0"/>
              <a:t>global health </a:t>
            </a:r>
            <a:r>
              <a:rPr lang="en-IE" dirty="0" smtClean="0"/>
              <a:t>aid, The Lancet 389, 485-6</a:t>
            </a:r>
          </a:p>
          <a:p>
            <a:r>
              <a:rPr lang="en-IE" dirty="0"/>
              <a:t>SPLC (2016) The Trump Effect: The Impact of The 2016 Presidential Election on Our Nation's Schools </a:t>
            </a:r>
            <a:r>
              <a:rPr lang="en-IE" dirty="0">
                <a:hlinkClick r:id="rId6"/>
              </a:rPr>
              <a:t>https://</a:t>
            </a:r>
            <a:r>
              <a:rPr lang="en-IE" dirty="0" smtClean="0">
                <a:hlinkClick r:id="rId6"/>
              </a:rPr>
              <a:t>www.splcenter.org/20161128/trump-effect-impact-2016-presidential-election-our-nations-schools</a:t>
            </a:r>
            <a:endParaRPr lang="en-IE" dirty="0" smtClean="0"/>
          </a:p>
          <a:p>
            <a:r>
              <a:rPr lang="en-IE" dirty="0" smtClean="0"/>
              <a:t>TNI (2017) Manufactured Consent Power</a:t>
            </a:r>
            <a:r>
              <a:rPr lang="en-IE" dirty="0"/>
              <a:t>, Media and </a:t>
            </a:r>
            <a:r>
              <a:rPr lang="en-IE" dirty="0" err="1" smtClean="0"/>
              <a:t>Thinktanks</a:t>
            </a:r>
            <a:r>
              <a:rPr lang="en-IE" dirty="0" smtClean="0"/>
              <a:t> 25 </a:t>
            </a:r>
            <a:r>
              <a:rPr lang="en-IE" dirty="0"/>
              <a:t>January 2017 –</a:t>
            </a:r>
            <a:r>
              <a:rPr lang="en-IE" dirty="0" err="1"/>
              <a:t>Infograph</a:t>
            </a:r>
            <a:r>
              <a:rPr lang="en-IE" dirty="0"/>
              <a:t>  </a:t>
            </a:r>
            <a:r>
              <a:rPr lang="en-IE" dirty="0">
                <a:hlinkClick r:id="rId7"/>
              </a:rPr>
              <a:t>https://</a:t>
            </a:r>
            <a:r>
              <a:rPr lang="en-IE" dirty="0" smtClean="0">
                <a:hlinkClick r:id="rId7"/>
              </a:rPr>
              <a:t>www.tni.org/en/publication/manufactured-consent</a:t>
            </a:r>
            <a:endParaRPr lang="en-IE" dirty="0" smtClean="0"/>
          </a:p>
          <a:p>
            <a:r>
              <a:rPr lang="en-IE" dirty="0" smtClean="0"/>
              <a:t>United </a:t>
            </a:r>
            <a:r>
              <a:rPr lang="en-IE" dirty="0"/>
              <a:t>Nations (2014) Reproductive Rights Are Human Rights: A Handbook for National Human Rights Institutions HR/PUB/14/6</a:t>
            </a:r>
          </a:p>
          <a:p>
            <a:r>
              <a:rPr lang="en-IE" dirty="0" smtClean="0"/>
              <a:t>West, Cornel. 2008. Hope on a tightrope: Words and wisdom. New York: Smiley Books</a:t>
            </a:r>
          </a:p>
          <a:p>
            <a:r>
              <a:rPr lang="en-IE" dirty="0"/>
              <a:t>Yamin, A (2013) ‘Women’s health and human rights: struggles to engender social transformation’, in Zuniga, J, Marks, S, and </a:t>
            </a:r>
            <a:r>
              <a:rPr lang="en-IE" dirty="0" err="1"/>
              <a:t>Gostin</a:t>
            </a:r>
            <a:r>
              <a:rPr lang="en-IE" dirty="0"/>
              <a:t>, L (</a:t>
            </a:r>
            <a:r>
              <a:rPr lang="en-IE" dirty="0" err="1"/>
              <a:t>eds</a:t>
            </a:r>
            <a:r>
              <a:rPr lang="en-IE" dirty="0"/>
              <a:t>), Advancing the Human Right to Health, 275-290</a:t>
            </a:r>
          </a:p>
          <a:p>
            <a:endParaRPr lang="en-IE" dirty="0" smtClean="0"/>
          </a:p>
        </p:txBody>
      </p:sp>
    </p:spTree>
    <p:extLst>
      <p:ext uri="{BB962C8B-B14F-4D97-AF65-F5344CB8AC3E}">
        <p14:creationId xmlns:p14="http://schemas.microsoft.com/office/powerpoint/2010/main" val="2695158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The Trump Effect and the Sinkhole</a:t>
            </a:r>
            <a:endParaRPr lang="en-IE" dirty="0"/>
          </a:p>
        </p:txBody>
      </p:sp>
      <p:sp>
        <p:nvSpPr>
          <p:cNvPr id="3" name="Content Placeholder 2"/>
          <p:cNvSpPr>
            <a:spLocks noGrp="1"/>
          </p:cNvSpPr>
          <p:nvPr>
            <p:ph idx="1"/>
          </p:nvPr>
        </p:nvSpPr>
        <p:spPr>
          <a:xfrm>
            <a:off x="838200" y="1630017"/>
            <a:ext cx="10515600" cy="4546946"/>
          </a:xfrm>
        </p:spPr>
        <p:txBody>
          <a:bodyPr>
            <a:normAutofit fontScale="62500" lnSpcReduction="20000"/>
          </a:bodyPr>
          <a:lstStyle/>
          <a:p>
            <a:r>
              <a:rPr lang="en-IE" dirty="0" smtClean="0"/>
              <a:t>INEQUALITY is the biggest challenge </a:t>
            </a:r>
          </a:p>
          <a:p>
            <a:r>
              <a:rPr lang="en-IE" dirty="0" smtClean="0"/>
              <a:t>Just 8 men own same wealth as half the world (Oxfam 2017)</a:t>
            </a:r>
          </a:p>
          <a:p>
            <a:r>
              <a:rPr lang="en-IE" dirty="0" smtClean="0"/>
              <a:t>“mild tweaking is not going to work” (Stiglitz)</a:t>
            </a:r>
          </a:p>
          <a:p>
            <a:pPr lvl="1"/>
            <a:r>
              <a:rPr lang="en-IE" dirty="0" smtClean="0">
                <a:hlinkClick r:id="rId2"/>
              </a:rPr>
              <a:t>https://www.facebook.com/evonomics/videos/1853336234937157/</a:t>
            </a:r>
            <a:endParaRPr lang="en-IE" dirty="0" smtClean="0"/>
          </a:p>
          <a:p>
            <a:r>
              <a:rPr lang="en-IE" dirty="0" smtClean="0"/>
              <a:t>Neoliberal-neoconservative contradictions- Universalism and racism-sexism are not opposites, but a symbiotic pair – ideological zig-zag (Wallerstein 2005) </a:t>
            </a:r>
          </a:p>
          <a:p>
            <a:r>
              <a:rPr lang="en-IE" dirty="0" smtClean="0"/>
              <a:t>‘Anti genderism’ (Poland, Russia); ‘anti-political correctness’ (alt-right) are rhetorically pro-freedom, anti-elitist and anti-global, but substantively misogynist, white racist, xenophobic and </a:t>
            </a:r>
            <a:r>
              <a:rPr lang="en-IE" dirty="0" err="1" smtClean="0"/>
              <a:t>Islamophobic</a:t>
            </a:r>
            <a:r>
              <a:rPr lang="en-IE" dirty="0" smtClean="0"/>
              <a:t> </a:t>
            </a:r>
          </a:p>
          <a:p>
            <a:r>
              <a:rPr lang="en-IE" dirty="0" smtClean="0"/>
              <a:t>Neoconservatives are activists motivated by perceived threats to privileges which are seen as property rights (Dietrich 2011)</a:t>
            </a:r>
          </a:p>
          <a:p>
            <a:r>
              <a:rPr lang="en-IE" dirty="0" smtClean="0"/>
              <a:t>“</a:t>
            </a:r>
            <a:r>
              <a:rPr lang="en-IE" i="1" dirty="0" smtClean="0"/>
              <a:t>Depravation is the cleverest strategy of deprivation</a:t>
            </a:r>
            <a:r>
              <a:rPr lang="en-IE" dirty="0" smtClean="0"/>
              <a:t>” (Bauman &amp; </a:t>
            </a:r>
            <a:r>
              <a:rPr lang="en-IE" dirty="0" err="1" smtClean="0"/>
              <a:t>Mazzeo</a:t>
            </a:r>
            <a:r>
              <a:rPr lang="en-IE" dirty="0" smtClean="0"/>
              <a:t> 2012, 31)</a:t>
            </a:r>
          </a:p>
          <a:p>
            <a:r>
              <a:rPr lang="en-IE" dirty="0"/>
              <a:t>C</a:t>
            </a:r>
            <a:r>
              <a:rPr lang="en-IE" dirty="0" smtClean="0"/>
              <a:t>onservative media as institutional and organizational nexus, transforming audiences into activists and a reliable voting base. Embrace of ‘totems of bigotry crosses over into real poison’ (Hemmer 2016)</a:t>
            </a:r>
          </a:p>
          <a:p>
            <a:r>
              <a:rPr lang="en-IE" dirty="0" smtClean="0"/>
              <a:t>90% of 10,000 US K-12 educators surveyed in November 2016 reported negative effects of Trump presidential election. Most believe it will have a long-lasting impact. 80% reported heightened anxiety and concern (SPLC 2016)</a:t>
            </a:r>
          </a:p>
          <a:p>
            <a:endParaRPr lang="en-IE" dirty="0" smtClean="0"/>
          </a:p>
        </p:txBody>
      </p:sp>
    </p:spTree>
    <p:extLst>
      <p:ext uri="{BB962C8B-B14F-4D97-AF65-F5344CB8AC3E}">
        <p14:creationId xmlns:p14="http://schemas.microsoft.com/office/powerpoint/2010/main" val="291816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6732" y="537031"/>
            <a:ext cx="11173003" cy="850106"/>
          </a:xfrm>
        </p:spPr>
        <p:txBody>
          <a:bodyPr>
            <a:normAutofit fontScale="90000"/>
          </a:bodyPr>
          <a:lstStyle/>
          <a:p>
            <a:r>
              <a:rPr lang="en-IE" dirty="0" smtClean="0"/>
              <a:t>Eroding, not expanding floor of development / rights</a:t>
            </a:r>
            <a:endParaRPr lang="en-IE" dirty="0"/>
          </a:p>
        </p:txBody>
      </p:sp>
      <p:sp>
        <p:nvSpPr>
          <p:cNvPr id="3" name="Content Placeholder 2"/>
          <p:cNvSpPr>
            <a:spLocks noGrp="1"/>
          </p:cNvSpPr>
          <p:nvPr>
            <p:ph idx="1"/>
          </p:nvPr>
        </p:nvSpPr>
        <p:spPr>
          <a:xfrm>
            <a:off x="783015" y="1530707"/>
            <a:ext cx="9593437" cy="4785395"/>
          </a:xfrm>
        </p:spPr>
        <p:txBody>
          <a:bodyPr>
            <a:normAutofit/>
          </a:bodyPr>
          <a:lstStyle/>
          <a:p>
            <a:r>
              <a:rPr lang="en-IE" dirty="0" smtClean="0"/>
              <a:t>An increasingly unstable world: economic crisis, social injustice, over-consumption, waste</a:t>
            </a:r>
          </a:p>
          <a:p>
            <a:r>
              <a:rPr lang="en-IE" dirty="0" smtClean="0"/>
              <a:t>Calls for development ethics that questions the market-driven paradigm, moves closer to rights</a:t>
            </a:r>
          </a:p>
          <a:p>
            <a:r>
              <a:rPr lang="en-IE" dirty="0" smtClean="0"/>
              <a:t>Public health goods have been eroded as collective health has become commodified and conflicted (Khoo 2015)</a:t>
            </a:r>
          </a:p>
          <a:p>
            <a:r>
              <a:rPr lang="en-IE" dirty="0" smtClean="0"/>
              <a:t>“neoliberal globalization has produced a global health crisis” (Global Health Watch 2015) </a:t>
            </a:r>
          </a:p>
          <a:p>
            <a:r>
              <a:rPr lang="en-IE" dirty="0" smtClean="0"/>
              <a:t>Formal democracy as the route to expanding rights is severely in question</a:t>
            </a:r>
          </a:p>
          <a:p>
            <a:pPr marL="0" indent="0">
              <a:buNone/>
            </a:pPr>
            <a:endParaRPr lang="en-IE" dirty="0"/>
          </a:p>
          <a:p>
            <a:pPr lvl="1"/>
            <a:endParaRPr lang="en-IE" dirty="0" smtClean="0"/>
          </a:p>
          <a:p>
            <a:pPr lvl="1"/>
            <a:endParaRPr lang="en-IE" dirty="0"/>
          </a:p>
        </p:txBody>
      </p:sp>
    </p:spTree>
    <p:extLst>
      <p:ext uri="{BB962C8B-B14F-4D97-AF65-F5344CB8AC3E}">
        <p14:creationId xmlns:p14="http://schemas.microsoft.com/office/powerpoint/2010/main" val="331814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7145" y="218453"/>
            <a:ext cx="9909375" cy="5886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4"/>
          <p:cNvSpPr txBox="1">
            <a:spLocks noChangeArrowheads="1"/>
          </p:cNvSpPr>
          <p:nvPr/>
        </p:nvSpPr>
        <p:spPr bwMode="auto">
          <a:xfrm>
            <a:off x="497145" y="6381750"/>
            <a:ext cx="37283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E" altLang="en-US" dirty="0"/>
              <a:t>Source: Global Health Watch 2015</a:t>
            </a:r>
          </a:p>
        </p:txBody>
      </p:sp>
    </p:spTree>
    <p:extLst>
      <p:ext uri="{BB962C8B-B14F-4D97-AF65-F5344CB8AC3E}">
        <p14:creationId xmlns:p14="http://schemas.microsoft.com/office/powerpoint/2010/main" val="604144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Public Health</a:t>
            </a:r>
            <a:endParaRPr lang="en-IE"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2837800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461914" y="2053064"/>
            <a:ext cx="3393648" cy="2246769"/>
          </a:xfrm>
          <a:prstGeom prst="rect">
            <a:avLst/>
          </a:prstGeom>
          <a:noFill/>
        </p:spPr>
        <p:txBody>
          <a:bodyPr wrap="square" rtlCol="0">
            <a:spAutoFit/>
          </a:bodyPr>
          <a:lstStyle/>
          <a:p>
            <a:r>
              <a:rPr lang="en-IE" sz="2800" dirty="0" smtClean="0"/>
              <a:t>Society’s interest in assuring conditions in which people can be healthy (</a:t>
            </a:r>
            <a:r>
              <a:rPr lang="en-IE" sz="2800" dirty="0" err="1" smtClean="0"/>
              <a:t>Koplan</a:t>
            </a:r>
            <a:r>
              <a:rPr lang="en-IE" sz="2800" dirty="0" smtClean="0"/>
              <a:t> &amp; Fleming 2000)</a:t>
            </a:r>
            <a:endParaRPr lang="en-IE" sz="2800" dirty="0"/>
          </a:p>
        </p:txBody>
      </p:sp>
      <p:sp>
        <p:nvSpPr>
          <p:cNvPr id="10" name="TextBox 9"/>
          <p:cNvSpPr txBox="1"/>
          <p:nvPr/>
        </p:nvSpPr>
        <p:spPr>
          <a:xfrm>
            <a:off x="8597247" y="1527527"/>
            <a:ext cx="3063710" cy="4431983"/>
          </a:xfrm>
          <a:prstGeom prst="rect">
            <a:avLst/>
          </a:prstGeom>
          <a:noFill/>
        </p:spPr>
        <p:txBody>
          <a:bodyPr wrap="square" rtlCol="0">
            <a:spAutoFit/>
          </a:bodyPr>
          <a:lstStyle/>
          <a:p>
            <a:r>
              <a:rPr lang="en-IE" sz="2400" dirty="0"/>
              <a:t>the organised efforts of </a:t>
            </a:r>
            <a:r>
              <a:rPr lang="en-IE" sz="2400" dirty="0" smtClean="0"/>
              <a:t>society in </a:t>
            </a:r>
            <a:r>
              <a:rPr lang="en-IE" sz="2400" dirty="0"/>
              <a:t>preserving and </a:t>
            </a:r>
            <a:r>
              <a:rPr lang="en-IE" sz="2400" dirty="0" smtClean="0"/>
              <a:t>enhancing all </a:t>
            </a:r>
            <a:r>
              <a:rPr lang="en-IE" sz="2400" dirty="0"/>
              <a:t>that makes life worth </a:t>
            </a:r>
            <a:r>
              <a:rPr lang="en-IE" sz="2400" dirty="0" smtClean="0"/>
              <a:t>living</a:t>
            </a:r>
          </a:p>
          <a:p>
            <a:r>
              <a:rPr lang="en-IE" sz="2400" dirty="0" smtClean="0"/>
              <a:t>for </a:t>
            </a:r>
            <a:r>
              <a:rPr lang="en-IE" sz="2400" dirty="0"/>
              <a:t>everyone </a:t>
            </a:r>
            <a:r>
              <a:rPr lang="en-IE" sz="2400" dirty="0" smtClean="0"/>
              <a:t>and </a:t>
            </a:r>
            <a:r>
              <a:rPr lang="en-IE" sz="2400" dirty="0"/>
              <a:t>to give every individual </a:t>
            </a:r>
            <a:r>
              <a:rPr lang="en-IE" sz="2400" dirty="0" smtClean="0"/>
              <a:t>and community </a:t>
            </a:r>
          </a:p>
          <a:p>
            <a:r>
              <a:rPr lang="en-IE" sz="2400" dirty="0" smtClean="0"/>
              <a:t>reasons </a:t>
            </a:r>
            <a:r>
              <a:rPr lang="en-IE" sz="2400" dirty="0"/>
              <a:t>to </a:t>
            </a:r>
            <a:r>
              <a:rPr lang="en-IE" sz="2400" dirty="0" smtClean="0"/>
              <a:t>value their </a:t>
            </a:r>
            <a:r>
              <a:rPr lang="en-IE" sz="2400" dirty="0"/>
              <a:t>existence and </a:t>
            </a:r>
            <a:r>
              <a:rPr lang="en-IE" sz="2400" dirty="0" smtClean="0"/>
              <a:t>contribution </a:t>
            </a:r>
          </a:p>
          <a:p>
            <a:r>
              <a:rPr lang="en-IE" sz="2400" dirty="0" smtClean="0"/>
              <a:t>(Hanlon et al 2011)</a:t>
            </a:r>
            <a:endParaRPr lang="en-IE" sz="2400" dirty="0"/>
          </a:p>
          <a:p>
            <a:endParaRPr lang="en-IE" dirty="0"/>
          </a:p>
        </p:txBody>
      </p:sp>
      <p:sp>
        <p:nvSpPr>
          <p:cNvPr id="11" name="TextBox 10"/>
          <p:cNvSpPr txBox="1"/>
          <p:nvPr/>
        </p:nvSpPr>
        <p:spPr>
          <a:xfrm>
            <a:off x="2462755" y="4711167"/>
            <a:ext cx="3450210" cy="646331"/>
          </a:xfrm>
          <a:prstGeom prst="rect">
            <a:avLst/>
          </a:prstGeom>
          <a:noFill/>
        </p:spPr>
        <p:txBody>
          <a:bodyPr wrap="square" rtlCol="0">
            <a:spAutoFit/>
          </a:bodyPr>
          <a:lstStyle/>
          <a:p>
            <a:r>
              <a:rPr lang="en-IE" i="1" dirty="0" smtClean="0">
                <a:solidFill>
                  <a:srgbClr val="6600FF"/>
                </a:solidFill>
              </a:rPr>
              <a:t>Fair procedures for dealing with burdens</a:t>
            </a:r>
            <a:endParaRPr lang="en-IE" i="1" dirty="0">
              <a:solidFill>
                <a:srgbClr val="6600FF"/>
              </a:solidFill>
            </a:endParaRPr>
          </a:p>
        </p:txBody>
      </p:sp>
      <p:sp>
        <p:nvSpPr>
          <p:cNvPr id="12" name="TextBox 11"/>
          <p:cNvSpPr txBox="1"/>
          <p:nvPr/>
        </p:nvSpPr>
        <p:spPr>
          <a:xfrm>
            <a:off x="4801776" y="2768970"/>
            <a:ext cx="2828828" cy="646331"/>
          </a:xfrm>
          <a:prstGeom prst="rect">
            <a:avLst/>
          </a:prstGeom>
          <a:noFill/>
        </p:spPr>
        <p:txBody>
          <a:bodyPr wrap="square" rtlCol="0">
            <a:spAutoFit/>
          </a:bodyPr>
          <a:lstStyle/>
          <a:p>
            <a:r>
              <a:rPr lang="en-IE" i="1" dirty="0" smtClean="0">
                <a:solidFill>
                  <a:srgbClr val="6600FF"/>
                </a:solidFill>
              </a:rPr>
              <a:t>Identify and minimise burdens</a:t>
            </a:r>
            <a:endParaRPr lang="en-IE" i="1" dirty="0">
              <a:solidFill>
                <a:srgbClr val="6600FF"/>
              </a:solidFill>
            </a:endParaRPr>
          </a:p>
        </p:txBody>
      </p:sp>
      <p:sp>
        <p:nvSpPr>
          <p:cNvPr id="13" name="TextBox 12"/>
          <p:cNvSpPr txBox="1"/>
          <p:nvPr/>
        </p:nvSpPr>
        <p:spPr>
          <a:xfrm>
            <a:off x="5877614" y="1321356"/>
            <a:ext cx="3450210" cy="369332"/>
          </a:xfrm>
          <a:prstGeom prst="rect">
            <a:avLst/>
          </a:prstGeom>
          <a:noFill/>
        </p:spPr>
        <p:txBody>
          <a:bodyPr wrap="square" rtlCol="0">
            <a:spAutoFit/>
          </a:bodyPr>
          <a:lstStyle/>
          <a:p>
            <a:r>
              <a:rPr lang="en-IE" i="1" dirty="0" smtClean="0">
                <a:solidFill>
                  <a:srgbClr val="6600FF"/>
                </a:solidFill>
              </a:rPr>
              <a:t>Reduce morbidity and mortality</a:t>
            </a:r>
            <a:endParaRPr lang="en-IE" i="1" dirty="0">
              <a:solidFill>
                <a:srgbClr val="6600FF"/>
              </a:solidFill>
            </a:endParaRPr>
          </a:p>
        </p:txBody>
      </p:sp>
      <p:sp>
        <p:nvSpPr>
          <p:cNvPr id="14" name="TextBox 13"/>
          <p:cNvSpPr txBox="1"/>
          <p:nvPr/>
        </p:nvSpPr>
        <p:spPr>
          <a:xfrm>
            <a:off x="6678892" y="5601375"/>
            <a:ext cx="4674908" cy="923330"/>
          </a:xfrm>
          <a:prstGeom prst="rect">
            <a:avLst/>
          </a:prstGeom>
          <a:noFill/>
        </p:spPr>
        <p:txBody>
          <a:bodyPr wrap="square" rtlCol="0">
            <a:spAutoFit/>
          </a:bodyPr>
          <a:lstStyle/>
          <a:p>
            <a:r>
              <a:rPr lang="en-IE" i="1" dirty="0" smtClean="0">
                <a:solidFill>
                  <a:srgbClr val="6600FF"/>
                </a:solidFill>
              </a:rPr>
              <a:t>Reliable scientific evidence</a:t>
            </a:r>
          </a:p>
          <a:p>
            <a:r>
              <a:rPr lang="en-IE" i="1" dirty="0" smtClean="0">
                <a:solidFill>
                  <a:srgbClr val="C00000"/>
                </a:solidFill>
              </a:rPr>
              <a:t>“The missing element is a thorough analysis of the role of misogyny” </a:t>
            </a:r>
            <a:endParaRPr lang="en-IE" i="1" dirty="0">
              <a:solidFill>
                <a:srgbClr val="C00000"/>
              </a:solidFill>
            </a:endParaRPr>
          </a:p>
        </p:txBody>
      </p:sp>
    </p:spTree>
    <p:extLst>
      <p:ext uri="{BB962C8B-B14F-4D97-AF65-F5344CB8AC3E}">
        <p14:creationId xmlns:p14="http://schemas.microsoft.com/office/powerpoint/2010/main" val="4093445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Public Goods</a:t>
            </a:r>
            <a:endParaRPr lang="en-IE" dirty="0"/>
          </a:p>
        </p:txBody>
      </p:sp>
      <p:pic>
        <p:nvPicPr>
          <p:cNvPr id="4" name="Content Placeholder 3"/>
          <p:cNvPicPr>
            <a:picLocks noGrp="1" noChangeAspect="1"/>
          </p:cNvPicPr>
          <p:nvPr>
            <p:ph idx="1"/>
          </p:nvPr>
        </p:nvPicPr>
        <p:blipFill>
          <a:blip r:embed="rId2"/>
          <a:stretch>
            <a:fillRect/>
          </a:stretch>
        </p:blipFill>
        <p:spPr>
          <a:xfrm>
            <a:off x="1072084" y="1576004"/>
            <a:ext cx="6008991" cy="4506744"/>
          </a:xfrm>
          <a:prstGeom prst="rect">
            <a:avLst/>
          </a:prstGeom>
        </p:spPr>
      </p:pic>
      <p:sp>
        <p:nvSpPr>
          <p:cNvPr id="5" name="TextBox 4"/>
          <p:cNvSpPr txBox="1"/>
          <p:nvPr/>
        </p:nvSpPr>
        <p:spPr>
          <a:xfrm>
            <a:off x="8062623" y="2138901"/>
            <a:ext cx="3045349" cy="3416320"/>
          </a:xfrm>
          <a:prstGeom prst="rect">
            <a:avLst/>
          </a:prstGeom>
          <a:noFill/>
        </p:spPr>
        <p:txBody>
          <a:bodyPr wrap="square" rtlCol="0">
            <a:spAutoFit/>
          </a:bodyPr>
          <a:lstStyle/>
          <a:p>
            <a:r>
              <a:rPr lang="en-IE" dirty="0" smtClean="0"/>
              <a:t>Public </a:t>
            </a:r>
            <a:r>
              <a:rPr lang="en-IE" dirty="0"/>
              <a:t>health </a:t>
            </a:r>
            <a:r>
              <a:rPr lang="en-IE" dirty="0" smtClean="0"/>
              <a:t>emphasises </a:t>
            </a:r>
            <a:r>
              <a:rPr lang="en-IE" dirty="0"/>
              <a:t>collective goods </a:t>
            </a:r>
            <a:r>
              <a:rPr lang="en-IE" dirty="0" smtClean="0"/>
              <a:t>requiring public </a:t>
            </a:r>
            <a:r>
              <a:rPr lang="en-IE" dirty="0"/>
              <a:t>protection. </a:t>
            </a:r>
            <a:endParaRPr lang="en-IE" dirty="0" smtClean="0"/>
          </a:p>
          <a:p>
            <a:endParaRPr lang="en-IE" dirty="0"/>
          </a:p>
          <a:p>
            <a:r>
              <a:rPr lang="en-IE" dirty="0" smtClean="0"/>
              <a:t>Public health ethos requires more than individual responsibility</a:t>
            </a:r>
          </a:p>
          <a:p>
            <a:endParaRPr lang="en-IE" dirty="0"/>
          </a:p>
          <a:p>
            <a:r>
              <a:rPr lang="en-IE" dirty="0" smtClean="0"/>
              <a:t>Necessary </a:t>
            </a:r>
            <a:r>
              <a:rPr lang="en-IE" dirty="0"/>
              <a:t>levels of trust and </a:t>
            </a:r>
            <a:r>
              <a:rPr lang="en-IE" dirty="0" smtClean="0"/>
              <a:t>quality depend </a:t>
            </a:r>
            <a:r>
              <a:rPr lang="en-IE" dirty="0"/>
              <a:t>on collective attributes of the health </a:t>
            </a:r>
            <a:r>
              <a:rPr lang="en-IE" dirty="0" smtClean="0"/>
              <a:t>system</a:t>
            </a:r>
          </a:p>
          <a:p>
            <a:r>
              <a:rPr lang="en-IE" dirty="0" smtClean="0"/>
              <a:t>(Khoo 2015)</a:t>
            </a:r>
            <a:endParaRPr lang="en-IE" dirty="0"/>
          </a:p>
        </p:txBody>
      </p:sp>
    </p:spTree>
    <p:extLst>
      <p:ext uri="{BB962C8B-B14F-4D97-AF65-F5344CB8AC3E}">
        <p14:creationId xmlns:p14="http://schemas.microsoft.com/office/powerpoint/2010/main" val="3647431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‘Public’ redefined by data platform capitalism</a:t>
            </a:r>
            <a:endParaRPr lang="en-IE" dirty="0"/>
          </a:p>
        </p:txBody>
      </p:sp>
      <p:sp>
        <p:nvSpPr>
          <p:cNvPr id="3" name="Content Placeholder 2"/>
          <p:cNvSpPr>
            <a:spLocks noGrp="1"/>
          </p:cNvSpPr>
          <p:nvPr>
            <p:ph idx="1"/>
          </p:nvPr>
        </p:nvSpPr>
        <p:spPr/>
        <p:txBody>
          <a:bodyPr>
            <a:normAutofit fontScale="92500" lnSpcReduction="20000"/>
          </a:bodyPr>
          <a:lstStyle/>
          <a:p>
            <a:r>
              <a:rPr lang="en-IE" dirty="0" smtClean="0"/>
              <a:t>Since 2010, Robert Mercer has donated $45m to reshape beliefs through Republican political campaigns and $50m to </a:t>
            </a:r>
            <a:r>
              <a:rPr lang="en-IE" dirty="0" err="1" smtClean="0"/>
              <a:t>rightwing</a:t>
            </a:r>
            <a:r>
              <a:rPr lang="en-IE" dirty="0" smtClean="0"/>
              <a:t>, ultra-conservative </a:t>
            </a:r>
            <a:r>
              <a:rPr lang="en-IE" dirty="0" err="1" smtClean="0"/>
              <a:t>nonprofits</a:t>
            </a:r>
            <a:r>
              <a:rPr lang="en-IE" dirty="0" smtClean="0"/>
              <a:t>.</a:t>
            </a:r>
          </a:p>
          <a:p>
            <a:r>
              <a:rPr lang="en-IE" dirty="0" smtClean="0"/>
              <a:t>J Albright’s </a:t>
            </a:r>
            <a:r>
              <a:rPr lang="en-IE" dirty="0"/>
              <a:t>map </a:t>
            </a:r>
            <a:r>
              <a:rPr lang="en-IE" dirty="0" smtClean="0"/>
              <a:t>shows </a:t>
            </a:r>
            <a:r>
              <a:rPr lang="en-IE" dirty="0" err="1"/>
              <a:t>rightwing</a:t>
            </a:r>
            <a:r>
              <a:rPr lang="en-IE" dirty="0"/>
              <a:t> </a:t>
            </a:r>
            <a:r>
              <a:rPr lang="en-IE" dirty="0" smtClean="0"/>
              <a:t>sites reinforcing domination via YouTube </a:t>
            </a:r>
            <a:r>
              <a:rPr lang="en-IE" dirty="0"/>
              <a:t>and </a:t>
            </a:r>
            <a:r>
              <a:rPr lang="en-IE" dirty="0" smtClean="0"/>
              <a:t>Google</a:t>
            </a:r>
          </a:p>
          <a:p>
            <a:r>
              <a:rPr lang="en-IE" dirty="0" smtClean="0"/>
              <a:t>Illiberal freedom - “unwavering </a:t>
            </a:r>
            <a:r>
              <a:rPr lang="en-IE" dirty="0"/>
              <a:t>commitment to neutralising </a:t>
            </a:r>
            <a:r>
              <a:rPr lang="en-IE" dirty="0" err="1"/>
              <a:t>leftwing</a:t>
            </a:r>
            <a:r>
              <a:rPr lang="en-IE" dirty="0"/>
              <a:t> bias in the news, media and popular </a:t>
            </a:r>
            <a:r>
              <a:rPr lang="en-IE" dirty="0" smtClean="0"/>
              <a:t>culture</a:t>
            </a:r>
          </a:p>
          <a:p>
            <a:r>
              <a:rPr lang="en-IE" dirty="0" smtClean="0"/>
              <a:t>Mercer funded Breitbart, the biggest political site on Twitter and </a:t>
            </a:r>
            <a:r>
              <a:rPr lang="en-IE" dirty="0"/>
              <a:t>F</a:t>
            </a:r>
            <a:r>
              <a:rPr lang="en-IE" dirty="0" smtClean="0"/>
              <a:t>acebook  </a:t>
            </a:r>
          </a:p>
          <a:p>
            <a:r>
              <a:rPr lang="en-IE" dirty="0" smtClean="0"/>
              <a:t>Cambridge </a:t>
            </a:r>
            <a:r>
              <a:rPr lang="en-IE" dirty="0" err="1" smtClean="0"/>
              <a:t>Analytica</a:t>
            </a:r>
            <a:r>
              <a:rPr lang="en-IE" dirty="0" smtClean="0"/>
              <a:t>: from covert military “</a:t>
            </a:r>
            <a:r>
              <a:rPr lang="en-IE" dirty="0" err="1" smtClean="0"/>
              <a:t>psyops</a:t>
            </a:r>
            <a:r>
              <a:rPr lang="en-IE" dirty="0" smtClean="0"/>
              <a:t>” to “election </a:t>
            </a:r>
            <a:r>
              <a:rPr lang="en-IE" dirty="0"/>
              <a:t>management strategies</a:t>
            </a:r>
            <a:r>
              <a:rPr lang="en-IE" dirty="0" smtClean="0"/>
              <a:t>”, messaging </a:t>
            </a:r>
            <a:r>
              <a:rPr lang="en-IE" dirty="0"/>
              <a:t>and information </a:t>
            </a:r>
            <a:r>
              <a:rPr lang="en-IE" dirty="0" smtClean="0"/>
              <a:t>operations</a:t>
            </a:r>
          </a:p>
          <a:p>
            <a:r>
              <a:rPr lang="en-IE" dirty="0" smtClean="0"/>
              <a:t>Specific companies </a:t>
            </a:r>
            <a:r>
              <a:rPr lang="en-IE" dirty="0" err="1" smtClean="0"/>
              <a:t>eg</a:t>
            </a:r>
            <a:r>
              <a:rPr lang="en-IE" dirty="0" smtClean="0"/>
              <a:t> SCL engineer political outcomes for profit as well as ideology using “the </a:t>
            </a:r>
            <a:r>
              <a:rPr lang="en-IE" dirty="0"/>
              <a:t>manipulation, and then resolution, of fear,” </a:t>
            </a:r>
            <a:endParaRPr lang="en-IE" dirty="0" smtClean="0"/>
          </a:p>
        </p:txBody>
      </p:sp>
    </p:spTree>
    <p:extLst>
      <p:ext uri="{BB962C8B-B14F-4D97-AF65-F5344CB8AC3E}">
        <p14:creationId xmlns:p14="http://schemas.microsoft.com/office/powerpoint/2010/main" val="3987020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‘Development’ as Global Future Public Health</a:t>
            </a:r>
            <a:endParaRPr lang="en-IE" dirty="0"/>
          </a:p>
        </p:txBody>
      </p:sp>
      <p:sp>
        <p:nvSpPr>
          <p:cNvPr id="3" name="Content Placeholder 2"/>
          <p:cNvSpPr>
            <a:spLocks noGrp="1"/>
          </p:cNvSpPr>
          <p:nvPr>
            <p:ph idx="1"/>
          </p:nvPr>
        </p:nvSpPr>
        <p:spPr/>
        <p:txBody>
          <a:bodyPr>
            <a:normAutofit fontScale="92500" lnSpcReduction="20000"/>
          </a:bodyPr>
          <a:lstStyle/>
          <a:p>
            <a:r>
              <a:rPr lang="en-IE" dirty="0" smtClean="0"/>
              <a:t>How </a:t>
            </a:r>
            <a:r>
              <a:rPr lang="en-IE" dirty="0"/>
              <a:t>can we find a way to think and act effectively in potentially overwhelming circumstances</a:t>
            </a:r>
            <a:r>
              <a:rPr lang="en-IE" dirty="0" smtClean="0"/>
              <a:t>? (Hanlon et al 2011)</a:t>
            </a:r>
          </a:p>
          <a:p>
            <a:r>
              <a:rPr lang="en-IE" dirty="0" smtClean="0"/>
              <a:t>Current public health isn’t sustainable - present methods and </a:t>
            </a:r>
            <a:r>
              <a:rPr lang="en-IE" dirty="0" err="1" smtClean="0"/>
              <a:t>mindsets</a:t>
            </a:r>
            <a:r>
              <a:rPr lang="en-IE" dirty="0" smtClean="0"/>
              <a:t> have diminishing returns and adverse effects. </a:t>
            </a:r>
          </a:p>
          <a:p>
            <a:r>
              <a:rPr lang="en-IE" dirty="0" smtClean="0"/>
              <a:t>Need multi-disciplinary, global, transformational, emergent approach to identify current values, goods and skills and what is needed for the future</a:t>
            </a:r>
          </a:p>
          <a:p>
            <a:r>
              <a:rPr lang="en-IE" dirty="0" smtClean="0"/>
              <a:t>Extend ethics and rights to institutions, and internationally</a:t>
            </a:r>
          </a:p>
          <a:p>
            <a:r>
              <a:rPr lang="en-IE" dirty="0" smtClean="0"/>
              <a:t>Broaden ‘human rights’ to include solidarity, needs, duties, future</a:t>
            </a:r>
          </a:p>
          <a:p>
            <a:r>
              <a:rPr lang="en-IE" dirty="0"/>
              <a:t>I</a:t>
            </a:r>
            <a:r>
              <a:rPr lang="en-IE" dirty="0" smtClean="0"/>
              <a:t>mmediate social action, policies to prevent rollbacks, social stabilization</a:t>
            </a:r>
          </a:p>
          <a:p>
            <a:r>
              <a:rPr lang="en-IE" dirty="0" smtClean="0"/>
              <a:t>Medium term policies must include tax, regulation, public services</a:t>
            </a:r>
          </a:p>
          <a:p>
            <a:r>
              <a:rPr lang="en-IE" dirty="0" smtClean="0"/>
              <a:t>Longer term </a:t>
            </a:r>
            <a:r>
              <a:rPr lang="en-IE" dirty="0" err="1" smtClean="0"/>
              <a:t>mindset</a:t>
            </a:r>
            <a:r>
              <a:rPr lang="en-IE" dirty="0" smtClean="0"/>
              <a:t> change must prioritize sustainability, justice</a:t>
            </a:r>
          </a:p>
          <a:p>
            <a:endParaRPr lang="en-IE" dirty="0" smtClean="0"/>
          </a:p>
          <a:p>
            <a:endParaRPr lang="en-IE" dirty="0"/>
          </a:p>
        </p:txBody>
      </p:sp>
    </p:spTree>
    <p:extLst>
      <p:ext uri="{BB962C8B-B14F-4D97-AF65-F5344CB8AC3E}">
        <p14:creationId xmlns:p14="http://schemas.microsoft.com/office/powerpoint/2010/main" val="4210289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smtClean="0"/>
              <a:t>Human Rights</a:t>
            </a:r>
            <a:endParaRPr lang="en-IE" dirty="0"/>
          </a:p>
        </p:txBody>
      </p:sp>
      <p:sp>
        <p:nvSpPr>
          <p:cNvPr id="3" name="Content Placeholder 2"/>
          <p:cNvSpPr>
            <a:spLocks noGrp="1"/>
          </p:cNvSpPr>
          <p:nvPr>
            <p:ph idx="1"/>
          </p:nvPr>
        </p:nvSpPr>
        <p:spPr>
          <a:xfrm>
            <a:off x="838200" y="1574276"/>
            <a:ext cx="9955491" cy="4602687"/>
          </a:xfrm>
        </p:spPr>
        <p:txBody>
          <a:bodyPr>
            <a:normAutofit fontScale="62500" lnSpcReduction="20000"/>
          </a:bodyPr>
          <a:lstStyle/>
          <a:p>
            <a:r>
              <a:rPr lang="en-IE" dirty="0" smtClean="0"/>
              <a:t>The only approach combining equality with obligation to not discriminate </a:t>
            </a:r>
          </a:p>
          <a:p>
            <a:r>
              <a:rPr lang="en-IE" dirty="0" smtClean="0"/>
              <a:t>an internationally agreed set of standards to guide and assess the conduct of governments across a wide range of sectors and has a direct, close bearing on medicine, public health, and the strengthening of health systems (Backman et al 2008, 2047) </a:t>
            </a:r>
          </a:p>
          <a:p>
            <a:r>
              <a:rPr lang="en-IE" dirty="0" smtClean="0"/>
              <a:t>1993 Vienna Conference “Women’s Rights are Human Rights” </a:t>
            </a:r>
          </a:p>
          <a:p>
            <a:r>
              <a:rPr lang="en-IE" dirty="0" smtClean="0"/>
              <a:t>1994 Cairo ICPD “notable shift from control of women’s fertility to reproductive health and rights placing women (and men) at the centre as decision-makers over their own lives.</a:t>
            </a:r>
          </a:p>
          <a:p>
            <a:r>
              <a:rPr lang="en-IE" dirty="0" smtClean="0"/>
              <a:t>Beijing 1995 reaffirmed and extended Cairo vision (</a:t>
            </a:r>
            <a:r>
              <a:rPr lang="en-IE" dirty="0" err="1" smtClean="0"/>
              <a:t>Yamin</a:t>
            </a:r>
            <a:r>
              <a:rPr lang="en-IE" dirty="0" smtClean="0"/>
              <a:t> 2013, 279)</a:t>
            </a:r>
          </a:p>
          <a:p>
            <a:r>
              <a:rPr lang="en-IE" dirty="0" smtClean="0"/>
              <a:t>But also saw the rise of ‘relativist’ challenges to HR universality</a:t>
            </a:r>
          </a:p>
          <a:p>
            <a:pPr lvl="1"/>
            <a:r>
              <a:rPr lang="en-IE" dirty="0" smtClean="0"/>
              <a:t>Conflicts between ‘culture’ and ‘women’s rights’ (Tripp 2010)</a:t>
            </a:r>
          </a:p>
          <a:p>
            <a:pPr lvl="1"/>
            <a:r>
              <a:rPr lang="en-IE" dirty="0" smtClean="0"/>
              <a:t>“</a:t>
            </a:r>
            <a:r>
              <a:rPr lang="en-IE" b="1" i="1" dirty="0" smtClean="0"/>
              <a:t>fundamentalist ecumenism</a:t>
            </a:r>
            <a:r>
              <a:rPr lang="en-IE" dirty="0" smtClean="0"/>
              <a:t>” the challenge for feminists (</a:t>
            </a:r>
            <a:r>
              <a:rPr lang="en-IE" dirty="0" err="1" smtClean="0"/>
              <a:t>Vuola</a:t>
            </a:r>
            <a:r>
              <a:rPr lang="en-IE" dirty="0" smtClean="0"/>
              <a:t> 2002) </a:t>
            </a:r>
          </a:p>
          <a:p>
            <a:r>
              <a:rPr lang="en-IE" dirty="0" smtClean="0"/>
              <a:t>One of the most universal human values is health . Health transcends all our cultural, geographic and political barriers to provide a fundamental basis for human dignity (</a:t>
            </a:r>
            <a:r>
              <a:rPr lang="en-IE" dirty="0" err="1" smtClean="0"/>
              <a:t>Lorntz</a:t>
            </a:r>
            <a:r>
              <a:rPr lang="en-IE" dirty="0" smtClean="0"/>
              <a:t> et al 2008,1 65)</a:t>
            </a:r>
          </a:p>
          <a:p>
            <a:r>
              <a:rPr lang="en-IE" dirty="0" smtClean="0"/>
              <a:t>Recognized global, regional and national treaties and constitutions underpins rationale for the post-2015 development agenda</a:t>
            </a:r>
          </a:p>
          <a:p>
            <a:r>
              <a:rPr lang="en-IE" dirty="0"/>
              <a:t>H</a:t>
            </a:r>
            <a:r>
              <a:rPr lang="en-IE" dirty="0" smtClean="0"/>
              <a:t>ealth and SDG - A green economy that maximizes benefits, through coherent policies across sectors, with health and human well-being as the bottom line. </a:t>
            </a:r>
          </a:p>
          <a:p>
            <a:endParaRPr lang="en-IE" dirty="0"/>
          </a:p>
        </p:txBody>
      </p:sp>
    </p:spTree>
    <p:extLst>
      <p:ext uri="{BB962C8B-B14F-4D97-AF65-F5344CB8AC3E}">
        <p14:creationId xmlns:p14="http://schemas.microsoft.com/office/powerpoint/2010/main" val="24782147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6579</TotalTime>
  <Words>2350</Words>
  <Application>Microsoft Office PowerPoint</Application>
  <PresentationFormat>Widescreen</PresentationFormat>
  <Paragraphs>156</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Century Gothic</vt:lpstr>
      <vt:lpstr>Office Theme</vt:lpstr>
      <vt:lpstr>Equality challenges</vt:lpstr>
      <vt:lpstr>The Trump Effect and the Sinkhole</vt:lpstr>
      <vt:lpstr>Eroding, not expanding floor of development / rights</vt:lpstr>
      <vt:lpstr>PowerPoint Presentation</vt:lpstr>
      <vt:lpstr>Public Health</vt:lpstr>
      <vt:lpstr>Public Goods</vt:lpstr>
      <vt:lpstr>‘Public’ redefined by data platform capitalism</vt:lpstr>
      <vt:lpstr>‘Development’ as Global Future Public Health</vt:lpstr>
      <vt:lpstr>Human Rights</vt:lpstr>
      <vt:lpstr>Non-discrimination = Genuinely equal treatment </vt:lpstr>
      <vt:lpstr>Domination and injustice - encapsulation</vt:lpstr>
      <vt:lpstr>Trumpian domination</vt:lpstr>
      <vt:lpstr>Global roll-back on SRHR </vt:lpstr>
      <vt:lpstr>Domestic rollbacks</vt:lpstr>
      <vt:lpstr>Being political </vt:lpstr>
      <vt:lpstr>Public health as a model </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Bombs</dc:title>
  <dc:creator>Su-ming Khoo</dc:creator>
  <cp:lastModifiedBy>Su-ming Khoo</cp:lastModifiedBy>
  <cp:revision>115</cp:revision>
  <dcterms:created xsi:type="dcterms:W3CDTF">2017-02-15T08:48:04Z</dcterms:created>
  <dcterms:modified xsi:type="dcterms:W3CDTF">2017-03-09T13:14:01Z</dcterms:modified>
</cp:coreProperties>
</file>