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301" r:id="rId2"/>
    <p:sldId id="283" r:id="rId3"/>
    <p:sldId id="289" r:id="rId4"/>
    <p:sldId id="290" r:id="rId5"/>
    <p:sldId id="292" r:id="rId6"/>
    <p:sldId id="310" r:id="rId7"/>
    <p:sldId id="293" r:id="rId8"/>
    <p:sldId id="294" r:id="rId9"/>
    <p:sldId id="295" r:id="rId10"/>
    <p:sldId id="284" r:id="rId11"/>
    <p:sldId id="302" r:id="rId12"/>
    <p:sldId id="317" r:id="rId13"/>
    <p:sldId id="312" r:id="rId14"/>
    <p:sldId id="313" r:id="rId15"/>
    <p:sldId id="314" r:id="rId16"/>
    <p:sldId id="315" r:id="rId17"/>
    <p:sldId id="319" r:id="rId18"/>
  </p:sldIdLst>
  <p:sldSz cx="9144000" cy="6858000" type="screen4x3"/>
  <p:notesSz cx="6797675" cy="9928225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FF"/>
    <a:srgbClr val="FF8D20"/>
    <a:srgbClr val="4733D9"/>
    <a:srgbClr val="608AAC"/>
    <a:srgbClr val="A3B953"/>
    <a:srgbClr val="1B9BB5"/>
    <a:srgbClr val="0066CC"/>
    <a:srgbClr val="0099CC"/>
    <a:srgbClr val="4E9B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34559" autoAdjust="0"/>
    <p:restoredTop sz="86323" autoAdjust="0"/>
  </p:normalViewPr>
  <p:slideViewPr>
    <p:cSldViewPr snapToGrid="0" snapToObjects="1">
      <p:cViewPr>
        <p:scale>
          <a:sx n="98" d="100"/>
          <a:sy n="98" d="100"/>
        </p:scale>
        <p:origin x="-1136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58" y="1392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12"/>
    </p:cViewPr>
  </p:sorterViewPr>
  <p:notesViewPr>
    <p:cSldViewPr snapToGrid="0" snapToObjects="1">
      <p:cViewPr varScale="1">
        <p:scale>
          <a:sx n="58" d="100"/>
          <a:sy n="58" d="100"/>
        </p:scale>
        <p:origin x="-3352" y="-11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EDC26A5-3267-FF46-BF6B-171F287E62C3}" type="doc">
      <dgm:prSet loTypeId="urn:microsoft.com/office/officeart/2005/8/layout/cycle8" loCatId="" qsTypeId="urn:microsoft.com/office/officeart/2005/8/quickstyle/simple4" qsCatId="simple" csTypeId="urn:microsoft.com/office/officeart/2005/8/colors/accent1_2#1" csCatId="accent1" phldr="1"/>
      <dgm:spPr/>
    </dgm:pt>
    <dgm:pt modelId="{E55281BB-FB05-774A-85E1-038AF155A499}">
      <dgm:prSet phldrT="[Text]" custT="1"/>
      <dgm:spPr/>
      <dgm:t>
        <a:bodyPr/>
        <a:lstStyle/>
        <a:p>
          <a:r>
            <a:rPr lang="en-IE" sz="1400" b="1" dirty="0" smtClean="0">
              <a:solidFill>
                <a:srgbClr val="FFFFFF"/>
              </a:solidFill>
            </a:rPr>
            <a:t>30 P.I’s cross </a:t>
          </a:r>
          <a:r>
            <a:rPr lang="en-IE" sz="1400" b="1" dirty="0" smtClean="0">
              <a:solidFill>
                <a:schemeClr val="tx2">
                  <a:lumMod val="50000"/>
                </a:schemeClr>
              </a:solidFill>
            </a:rPr>
            <a:t>faculty, multidiscipline.</a:t>
          </a:r>
          <a:endParaRPr lang="en-US" sz="1400" dirty="0"/>
        </a:p>
      </dgm:t>
    </dgm:pt>
    <dgm:pt modelId="{A8455C48-40AF-2649-8F72-11E9BB5AD1C1}" type="parTrans" cxnId="{8FBFD0EA-2D98-BD45-99EC-E5E8D9ECE33D}">
      <dgm:prSet/>
      <dgm:spPr/>
      <dgm:t>
        <a:bodyPr/>
        <a:lstStyle/>
        <a:p>
          <a:endParaRPr lang="en-US" sz="1400"/>
        </a:p>
      </dgm:t>
    </dgm:pt>
    <dgm:pt modelId="{474859FB-F9C7-0D4C-9323-494D092599C9}" type="sibTrans" cxnId="{8FBFD0EA-2D98-BD45-99EC-E5E8D9ECE33D}">
      <dgm:prSet/>
      <dgm:spPr/>
      <dgm:t>
        <a:bodyPr/>
        <a:lstStyle/>
        <a:p>
          <a:endParaRPr lang="en-US" sz="1400"/>
        </a:p>
      </dgm:t>
    </dgm:pt>
    <dgm:pt modelId="{AA6C3378-6821-7A4C-A073-381A2B54FDBB}">
      <dgm:prSet phldrT="[Text]" custT="1"/>
      <dgm:spPr/>
      <dgm:t>
        <a:bodyPr/>
        <a:lstStyle/>
        <a:p>
          <a:r>
            <a:rPr lang="en-IE" sz="1400" b="1" dirty="0" smtClean="0">
              <a:solidFill>
                <a:srgbClr val="FFFFFF"/>
              </a:solidFill>
            </a:rPr>
            <a:t>National and International Partners </a:t>
          </a:r>
          <a:r>
            <a:rPr lang="en-IE" sz="1400" b="1" dirty="0" smtClean="0">
              <a:solidFill>
                <a:schemeClr val="tx2">
                  <a:lumMod val="50000"/>
                </a:schemeClr>
              </a:solidFill>
            </a:rPr>
            <a:t>with focused objectives and specialist expertise</a:t>
          </a:r>
          <a:endParaRPr lang="en-US" sz="1400" dirty="0"/>
        </a:p>
      </dgm:t>
    </dgm:pt>
    <dgm:pt modelId="{7D7BE3CC-53AE-0D4D-A08A-0FCE9241A4E6}" type="parTrans" cxnId="{7E584A3F-88CD-8749-97D6-D4AF7C6DEC1A}">
      <dgm:prSet/>
      <dgm:spPr/>
      <dgm:t>
        <a:bodyPr/>
        <a:lstStyle/>
        <a:p>
          <a:endParaRPr lang="en-US" sz="1400"/>
        </a:p>
      </dgm:t>
    </dgm:pt>
    <dgm:pt modelId="{FF4FC78F-CC53-8645-8BDA-68F96EC06E68}" type="sibTrans" cxnId="{7E584A3F-88CD-8749-97D6-D4AF7C6DEC1A}">
      <dgm:prSet/>
      <dgm:spPr/>
      <dgm:t>
        <a:bodyPr/>
        <a:lstStyle/>
        <a:p>
          <a:endParaRPr lang="en-US" sz="1400"/>
        </a:p>
      </dgm:t>
    </dgm:pt>
    <dgm:pt modelId="{F69C2B79-DA26-8149-ABF2-87723602F30D}">
      <dgm:prSet phldrT="[Text]" custT="1"/>
      <dgm:spPr/>
      <dgm:t>
        <a:bodyPr/>
        <a:lstStyle/>
        <a:p>
          <a:r>
            <a:rPr lang="en-IE" sz="1400" b="1" dirty="0" smtClean="0">
              <a:solidFill>
                <a:schemeClr val="tx2">
                  <a:lumMod val="50000"/>
                </a:schemeClr>
              </a:solidFill>
            </a:rPr>
            <a:t>Over €10.6 million </a:t>
          </a:r>
          <a:r>
            <a:rPr lang="en-IE" sz="1400" dirty="0" smtClean="0"/>
            <a:t>water-related funding to date</a:t>
          </a:r>
          <a:endParaRPr lang="en-US" sz="1400" dirty="0"/>
        </a:p>
      </dgm:t>
    </dgm:pt>
    <dgm:pt modelId="{633518F6-BDC8-C84F-BE48-F83F5B0771C9}" type="parTrans" cxnId="{8D2A5D3E-3A74-104B-88A0-2C30DC5A6CD9}">
      <dgm:prSet/>
      <dgm:spPr/>
      <dgm:t>
        <a:bodyPr/>
        <a:lstStyle/>
        <a:p>
          <a:endParaRPr lang="en-US" sz="1400"/>
        </a:p>
      </dgm:t>
    </dgm:pt>
    <dgm:pt modelId="{414EA635-07CF-AF4F-BFFA-58C64546CF86}" type="sibTrans" cxnId="{8D2A5D3E-3A74-104B-88A0-2C30DC5A6CD9}">
      <dgm:prSet/>
      <dgm:spPr/>
      <dgm:t>
        <a:bodyPr/>
        <a:lstStyle/>
        <a:p>
          <a:endParaRPr lang="en-US" sz="1400"/>
        </a:p>
      </dgm:t>
    </dgm:pt>
    <dgm:pt modelId="{E7F6ED1A-5115-E747-B726-16DBC4C0FB4F}">
      <dgm:prSet phldrT="[Text]" custT="1"/>
      <dgm:spPr/>
      <dgm:t>
        <a:bodyPr/>
        <a:lstStyle/>
        <a:p>
          <a:r>
            <a:rPr lang="en-IE" sz="1400" b="1" dirty="0" smtClean="0">
              <a:solidFill>
                <a:srgbClr val="FFFFFF"/>
              </a:solidFill>
            </a:rPr>
            <a:t>Agency and Industry </a:t>
          </a:r>
          <a:r>
            <a:rPr lang="en-IE" sz="1400" b="1" dirty="0" smtClean="0">
              <a:solidFill>
                <a:schemeClr val="tx2">
                  <a:lumMod val="50000"/>
                </a:schemeClr>
              </a:solidFill>
            </a:rPr>
            <a:t>Engagement with SME and MNC </a:t>
          </a:r>
          <a:endParaRPr lang="en-US" sz="1400" dirty="0"/>
        </a:p>
      </dgm:t>
    </dgm:pt>
    <dgm:pt modelId="{B9BD923F-7283-084E-8991-53548F8014DD}" type="parTrans" cxnId="{139004D8-0AA8-2E4C-BD83-5428A6651482}">
      <dgm:prSet/>
      <dgm:spPr/>
      <dgm:t>
        <a:bodyPr/>
        <a:lstStyle/>
        <a:p>
          <a:endParaRPr lang="en-US" sz="1400"/>
        </a:p>
      </dgm:t>
    </dgm:pt>
    <dgm:pt modelId="{D4C351AE-9885-344E-8E24-3A7D9838668C}" type="sibTrans" cxnId="{139004D8-0AA8-2E4C-BD83-5428A6651482}">
      <dgm:prSet/>
      <dgm:spPr/>
      <dgm:t>
        <a:bodyPr/>
        <a:lstStyle/>
        <a:p>
          <a:endParaRPr lang="en-US" sz="1400"/>
        </a:p>
      </dgm:t>
    </dgm:pt>
    <dgm:pt modelId="{5AFF2FF3-E33A-3C49-9C52-55C60E0D6A90}">
      <dgm:prSet phldrT="[Text]" custT="1"/>
      <dgm:spPr/>
      <dgm:t>
        <a:bodyPr/>
        <a:lstStyle/>
        <a:p>
          <a:r>
            <a:rPr lang="en-IE" sz="1400" b="1" dirty="0" smtClean="0">
              <a:solidFill>
                <a:srgbClr val="FFFFFF"/>
              </a:solidFill>
            </a:rPr>
            <a:t>Graduate Programme </a:t>
          </a:r>
          <a:r>
            <a:rPr lang="en-IE" sz="1400" b="1" dirty="0" smtClean="0">
              <a:solidFill>
                <a:schemeClr val="tx2">
                  <a:lumMod val="50000"/>
                </a:schemeClr>
              </a:solidFill>
            </a:rPr>
            <a:t>development for capacity building </a:t>
          </a:r>
          <a:endParaRPr lang="en-US" sz="1400" b="1" dirty="0"/>
        </a:p>
      </dgm:t>
    </dgm:pt>
    <dgm:pt modelId="{7F4EB5BF-9906-874C-BB69-E640CAB4A919}" type="parTrans" cxnId="{E893A8F0-4424-694D-A696-ACDE067D47A6}">
      <dgm:prSet/>
      <dgm:spPr/>
      <dgm:t>
        <a:bodyPr/>
        <a:lstStyle/>
        <a:p>
          <a:endParaRPr lang="en-US" sz="1400"/>
        </a:p>
      </dgm:t>
    </dgm:pt>
    <dgm:pt modelId="{158183A5-383F-8545-95C8-B0CA6E08EA07}" type="sibTrans" cxnId="{E893A8F0-4424-694D-A696-ACDE067D47A6}">
      <dgm:prSet/>
      <dgm:spPr/>
      <dgm:t>
        <a:bodyPr/>
        <a:lstStyle/>
        <a:p>
          <a:endParaRPr lang="en-US" sz="1400"/>
        </a:p>
      </dgm:t>
    </dgm:pt>
    <dgm:pt modelId="{F2D11924-C641-E94B-BA06-14A49B10D794}">
      <dgm:prSet phldrT="[Text]" custT="1"/>
      <dgm:spPr/>
      <dgm:t>
        <a:bodyPr/>
        <a:lstStyle/>
        <a:p>
          <a:r>
            <a:rPr lang="en-US" sz="1400" b="1" dirty="0" smtClean="0">
              <a:solidFill>
                <a:schemeClr val="bg1"/>
              </a:solidFill>
            </a:rPr>
            <a:t>Five thematic areas:             </a:t>
          </a:r>
          <a:r>
            <a:rPr lang="en-US" sz="1400" b="1" dirty="0" smtClean="0">
              <a:solidFill>
                <a:schemeClr val="tx1"/>
              </a:solidFill>
            </a:rPr>
            <a:t>Water and health Risks and security Marine Agriculture  Energy</a:t>
          </a:r>
          <a:endParaRPr lang="en-US" sz="1400" b="1" dirty="0">
            <a:solidFill>
              <a:schemeClr val="tx1"/>
            </a:solidFill>
          </a:endParaRPr>
        </a:p>
      </dgm:t>
    </dgm:pt>
    <dgm:pt modelId="{1CA1AA2E-65E4-374C-91A4-9EB4CDC49DC5}" type="parTrans" cxnId="{4FAC9F85-2FC9-FE49-9469-09A4C8B90BDD}">
      <dgm:prSet/>
      <dgm:spPr/>
      <dgm:t>
        <a:bodyPr/>
        <a:lstStyle/>
        <a:p>
          <a:endParaRPr lang="en-US"/>
        </a:p>
      </dgm:t>
    </dgm:pt>
    <dgm:pt modelId="{16E81053-98D1-5041-A272-D4CA0151CA84}" type="sibTrans" cxnId="{4FAC9F85-2FC9-FE49-9469-09A4C8B90BDD}">
      <dgm:prSet/>
      <dgm:spPr/>
      <dgm:t>
        <a:bodyPr/>
        <a:lstStyle/>
        <a:p>
          <a:endParaRPr lang="en-US"/>
        </a:p>
      </dgm:t>
    </dgm:pt>
    <dgm:pt modelId="{9B1959C8-699A-8948-AB6C-85945B493D33}" type="pres">
      <dgm:prSet presAssocID="{0EDC26A5-3267-FF46-BF6B-171F287E62C3}" presName="compositeShape" presStyleCnt="0">
        <dgm:presLayoutVars>
          <dgm:chMax val="7"/>
          <dgm:dir/>
          <dgm:resizeHandles val="exact"/>
        </dgm:presLayoutVars>
      </dgm:prSet>
      <dgm:spPr/>
    </dgm:pt>
    <dgm:pt modelId="{D77DE5AA-9B31-3346-A48A-E288CCC4395F}" type="pres">
      <dgm:prSet presAssocID="{0EDC26A5-3267-FF46-BF6B-171F287E62C3}" presName="wedge1" presStyleLbl="node1" presStyleIdx="0" presStyleCnt="6"/>
      <dgm:spPr/>
      <dgm:t>
        <a:bodyPr/>
        <a:lstStyle/>
        <a:p>
          <a:endParaRPr lang="en-US"/>
        </a:p>
      </dgm:t>
    </dgm:pt>
    <dgm:pt modelId="{62C4DF9A-4C79-E341-A917-ED7524C0A781}" type="pres">
      <dgm:prSet presAssocID="{0EDC26A5-3267-FF46-BF6B-171F287E62C3}" presName="dummy1a" presStyleCnt="0"/>
      <dgm:spPr/>
    </dgm:pt>
    <dgm:pt modelId="{5EF79D57-20D5-1247-8027-3597ACBAEA72}" type="pres">
      <dgm:prSet presAssocID="{0EDC26A5-3267-FF46-BF6B-171F287E62C3}" presName="dummy1b" presStyleCnt="0"/>
      <dgm:spPr/>
    </dgm:pt>
    <dgm:pt modelId="{CEF3E830-73F7-FE45-9333-8F27C8781A5B}" type="pres">
      <dgm:prSet presAssocID="{0EDC26A5-3267-FF46-BF6B-171F287E62C3}" presName="wedge1Tx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D9E5D2-AA0B-BF45-8A06-A54B01467A63}" type="pres">
      <dgm:prSet presAssocID="{0EDC26A5-3267-FF46-BF6B-171F287E62C3}" presName="wedge2" presStyleLbl="node1" presStyleIdx="1" presStyleCnt="6"/>
      <dgm:spPr/>
      <dgm:t>
        <a:bodyPr/>
        <a:lstStyle/>
        <a:p>
          <a:endParaRPr lang="en-US"/>
        </a:p>
      </dgm:t>
    </dgm:pt>
    <dgm:pt modelId="{8CE1326A-97F0-8C44-B819-307DB9AB17BF}" type="pres">
      <dgm:prSet presAssocID="{0EDC26A5-3267-FF46-BF6B-171F287E62C3}" presName="dummy2a" presStyleCnt="0"/>
      <dgm:spPr/>
    </dgm:pt>
    <dgm:pt modelId="{1FA0D700-3B09-2847-8FA5-66BBFAB35AE8}" type="pres">
      <dgm:prSet presAssocID="{0EDC26A5-3267-FF46-BF6B-171F287E62C3}" presName="dummy2b" presStyleCnt="0"/>
      <dgm:spPr/>
    </dgm:pt>
    <dgm:pt modelId="{760C02CC-3F86-4342-9642-56936ED8485F}" type="pres">
      <dgm:prSet presAssocID="{0EDC26A5-3267-FF46-BF6B-171F287E62C3}" presName="wedge2Tx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5991EC-491D-964A-8C6B-4F5BAD78EBA9}" type="pres">
      <dgm:prSet presAssocID="{0EDC26A5-3267-FF46-BF6B-171F287E62C3}" presName="wedge3" presStyleLbl="node1" presStyleIdx="2" presStyleCnt="6"/>
      <dgm:spPr/>
      <dgm:t>
        <a:bodyPr/>
        <a:lstStyle/>
        <a:p>
          <a:endParaRPr lang="en-US"/>
        </a:p>
      </dgm:t>
    </dgm:pt>
    <dgm:pt modelId="{DBE30B2A-6463-E346-A882-E43D75C45654}" type="pres">
      <dgm:prSet presAssocID="{0EDC26A5-3267-FF46-BF6B-171F287E62C3}" presName="dummy3a" presStyleCnt="0"/>
      <dgm:spPr/>
    </dgm:pt>
    <dgm:pt modelId="{BCA1C8CC-2E0D-C545-B7F0-C65D208455E8}" type="pres">
      <dgm:prSet presAssocID="{0EDC26A5-3267-FF46-BF6B-171F287E62C3}" presName="dummy3b" presStyleCnt="0"/>
      <dgm:spPr/>
    </dgm:pt>
    <dgm:pt modelId="{B8095D07-49F7-CF4E-A19A-844370C82987}" type="pres">
      <dgm:prSet presAssocID="{0EDC26A5-3267-FF46-BF6B-171F287E62C3}" presName="wedge3Tx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DBEF69-7F78-8545-BB14-4C4956614C2D}" type="pres">
      <dgm:prSet presAssocID="{0EDC26A5-3267-FF46-BF6B-171F287E62C3}" presName="wedge4" presStyleLbl="node1" presStyleIdx="3" presStyleCnt="6"/>
      <dgm:spPr/>
      <dgm:t>
        <a:bodyPr/>
        <a:lstStyle/>
        <a:p>
          <a:endParaRPr lang="en-US"/>
        </a:p>
      </dgm:t>
    </dgm:pt>
    <dgm:pt modelId="{6AF0C777-51A7-9F42-A94C-4043DD07C7BE}" type="pres">
      <dgm:prSet presAssocID="{0EDC26A5-3267-FF46-BF6B-171F287E62C3}" presName="dummy4a" presStyleCnt="0"/>
      <dgm:spPr/>
    </dgm:pt>
    <dgm:pt modelId="{BB5DC941-58ED-B04F-B4C4-2A43FF86F385}" type="pres">
      <dgm:prSet presAssocID="{0EDC26A5-3267-FF46-BF6B-171F287E62C3}" presName="dummy4b" presStyleCnt="0"/>
      <dgm:spPr/>
    </dgm:pt>
    <dgm:pt modelId="{3431F0B2-84C9-A247-B53B-40903A6B1052}" type="pres">
      <dgm:prSet presAssocID="{0EDC26A5-3267-FF46-BF6B-171F287E62C3}" presName="wedge4Tx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DC39E8-8880-AB40-BA85-CBD8D8442CC3}" type="pres">
      <dgm:prSet presAssocID="{0EDC26A5-3267-FF46-BF6B-171F287E62C3}" presName="wedge5" presStyleLbl="node1" presStyleIdx="4" presStyleCnt="6"/>
      <dgm:spPr/>
      <dgm:t>
        <a:bodyPr/>
        <a:lstStyle/>
        <a:p>
          <a:endParaRPr lang="en-US"/>
        </a:p>
      </dgm:t>
    </dgm:pt>
    <dgm:pt modelId="{C3B82C8E-C0A7-5140-AAAA-B1C59DD9EE94}" type="pres">
      <dgm:prSet presAssocID="{0EDC26A5-3267-FF46-BF6B-171F287E62C3}" presName="dummy5a" presStyleCnt="0"/>
      <dgm:spPr/>
    </dgm:pt>
    <dgm:pt modelId="{15A969E1-BD0A-AC42-9179-A6B6F9C9CA1E}" type="pres">
      <dgm:prSet presAssocID="{0EDC26A5-3267-FF46-BF6B-171F287E62C3}" presName="dummy5b" presStyleCnt="0"/>
      <dgm:spPr/>
    </dgm:pt>
    <dgm:pt modelId="{1BD53350-C8AB-B44D-B717-0C0560ADAE07}" type="pres">
      <dgm:prSet presAssocID="{0EDC26A5-3267-FF46-BF6B-171F287E62C3}" presName="wedge5Tx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90FB5E-B962-114D-B3A8-A09EFACF4F2B}" type="pres">
      <dgm:prSet presAssocID="{0EDC26A5-3267-FF46-BF6B-171F287E62C3}" presName="wedge6" presStyleLbl="node1" presStyleIdx="5" presStyleCnt="6"/>
      <dgm:spPr/>
      <dgm:t>
        <a:bodyPr/>
        <a:lstStyle/>
        <a:p>
          <a:endParaRPr lang="en-US"/>
        </a:p>
      </dgm:t>
    </dgm:pt>
    <dgm:pt modelId="{FFB7E7B6-1741-BC48-BF12-B773BCD29A68}" type="pres">
      <dgm:prSet presAssocID="{0EDC26A5-3267-FF46-BF6B-171F287E62C3}" presName="dummy6a" presStyleCnt="0"/>
      <dgm:spPr/>
    </dgm:pt>
    <dgm:pt modelId="{362053A6-223A-5947-B42D-E2E00EAAEFC5}" type="pres">
      <dgm:prSet presAssocID="{0EDC26A5-3267-FF46-BF6B-171F287E62C3}" presName="dummy6b" presStyleCnt="0"/>
      <dgm:spPr/>
    </dgm:pt>
    <dgm:pt modelId="{195E779A-FC7F-754C-BB35-66C4799CF5E4}" type="pres">
      <dgm:prSet presAssocID="{0EDC26A5-3267-FF46-BF6B-171F287E62C3}" presName="wedge6Tx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5A9CF0-F74C-7D4E-BCD0-B91DF249F845}" type="pres">
      <dgm:prSet presAssocID="{16E81053-98D1-5041-A272-D4CA0151CA84}" presName="arrowWedge1" presStyleLbl="fgSibTrans2D1" presStyleIdx="0" presStyleCnt="6"/>
      <dgm:spPr/>
    </dgm:pt>
    <dgm:pt modelId="{7B5C56AB-D00C-DE46-8B5B-839580BD03E6}" type="pres">
      <dgm:prSet presAssocID="{474859FB-F9C7-0D4C-9323-494D092599C9}" presName="arrowWedge2" presStyleLbl="fgSibTrans2D1" presStyleIdx="1" presStyleCnt="6"/>
      <dgm:spPr/>
    </dgm:pt>
    <dgm:pt modelId="{E67120D5-FC11-3D45-A251-A7ADD0D6AB05}" type="pres">
      <dgm:prSet presAssocID="{FF4FC78F-CC53-8645-8BDA-68F96EC06E68}" presName="arrowWedge3" presStyleLbl="fgSibTrans2D1" presStyleIdx="2" presStyleCnt="6"/>
      <dgm:spPr/>
    </dgm:pt>
    <dgm:pt modelId="{87FC53CA-75E6-BF44-BE5D-78FA41A913FA}" type="pres">
      <dgm:prSet presAssocID="{414EA635-07CF-AF4F-BFFA-58C64546CF86}" presName="arrowWedge4" presStyleLbl="fgSibTrans2D1" presStyleIdx="3" presStyleCnt="6"/>
      <dgm:spPr/>
    </dgm:pt>
    <dgm:pt modelId="{0B1AC99C-E3A1-D040-B2DD-A849A93BCFE9}" type="pres">
      <dgm:prSet presAssocID="{D4C351AE-9885-344E-8E24-3A7D9838668C}" presName="arrowWedge5" presStyleLbl="fgSibTrans2D1" presStyleIdx="4" presStyleCnt="6"/>
      <dgm:spPr/>
    </dgm:pt>
    <dgm:pt modelId="{2CE4326A-2479-E142-AD95-BFAD445D9576}" type="pres">
      <dgm:prSet presAssocID="{158183A5-383F-8545-95C8-B0CA6E08EA07}" presName="arrowWedge6" presStyleLbl="fgSibTrans2D1" presStyleIdx="5" presStyleCnt="6"/>
      <dgm:spPr/>
    </dgm:pt>
  </dgm:ptLst>
  <dgm:cxnLst>
    <dgm:cxn modelId="{139004D8-0AA8-2E4C-BD83-5428A6651482}" srcId="{0EDC26A5-3267-FF46-BF6B-171F287E62C3}" destId="{E7F6ED1A-5115-E747-B726-16DBC4C0FB4F}" srcOrd="4" destOrd="0" parTransId="{B9BD923F-7283-084E-8991-53548F8014DD}" sibTransId="{D4C351AE-9885-344E-8E24-3A7D9838668C}"/>
    <dgm:cxn modelId="{BE2DCB02-1327-304A-954A-B16388330C57}" type="presOf" srcId="{E7F6ED1A-5115-E747-B726-16DBC4C0FB4F}" destId="{92DC39E8-8880-AB40-BA85-CBD8D8442CC3}" srcOrd="0" destOrd="0" presId="urn:microsoft.com/office/officeart/2005/8/layout/cycle8"/>
    <dgm:cxn modelId="{C41B435E-2B5D-F84B-BD82-26AAEEEF866C}" type="presOf" srcId="{AA6C3378-6821-7A4C-A073-381A2B54FDBB}" destId="{ED5991EC-491D-964A-8C6B-4F5BAD78EBA9}" srcOrd="0" destOrd="0" presId="urn:microsoft.com/office/officeart/2005/8/layout/cycle8"/>
    <dgm:cxn modelId="{8FBFD0EA-2D98-BD45-99EC-E5E8D9ECE33D}" srcId="{0EDC26A5-3267-FF46-BF6B-171F287E62C3}" destId="{E55281BB-FB05-774A-85E1-038AF155A499}" srcOrd="1" destOrd="0" parTransId="{A8455C48-40AF-2649-8F72-11E9BB5AD1C1}" sibTransId="{474859FB-F9C7-0D4C-9323-494D092599C9}"/>
    <dgm:cxn modelId="{8D2A5D3E-3A74-104B-88A0-2C30DC5A6CD9}" srcId="{0EDC26A5-3267-FF46-BF6B-171F287E62C3}" destId="{F69C2B79-DA26-8149-ABF2-87723602F30D}" srcOrd="3" destOrd="0" parTransId="{633518F6-BDC8-C84F-BE48-F83F5B0771C9}" sibTransId="{414EA635-07CF-AF4F-BFFA-58C64546CF86}"/>
    <dgm:cxn modelId="{D8B93CBC-2DDA-E346-B616-F305EA64FEE2}" type="presOf" srcId="{E55281BB-FB05-774A-85E1-038AF155A499}" destId="{760C02CC-3F86-4342-9642-56936ED8485F}" srcOrd="1" destOrd="0" presId="urn:microsoft.com/office/officeart/2005/8/layout/cycle8"/>
    <dgm:cxn modelId="{053A057E-34FC-5D4E-BC5F-9FF8097F2ACE}" type="presOf" srcId="{F69C2B79-DA26-8149-ABF2-87723602F30D}" destId="{3431F0B2-84C9-A247-B53B-40903A6B1052}" srcOrd="1" destOrd="0" presId="urn:microsoft.com/office/officeart/2005/8/layout/cycle8"/>
    <dgm:cxn modelId="{1A0FD82E-C381-5E4C-BCDF-2FEA37D60474}" type="presOf" srcId="{E7F6ED1A-5115-E747-B726-16DBC4C0FB4F}" destId="{1BD53350-C8AB-B44D-B717-0C0560ADAE07}" srcOrd="1" destOrd="0" presId="urn:microsoft.com/office/officeart/2005/8/layout/cycle8"/>
    <dgm:cxn modelId="{7E584A3F-88CD-8749-97D6-D4AF7C6DEC1A}" srcId="{0EDC26A5-3267-FF46-BF6B-171F287E62C3}" destId="{AA6C3378-6821-7A4C-A073-381A2B54FDBB}" srcOrd="2" destOrd="0" parTransId="{7D7BE3CC-53AE-0D4D-A08A-0FCE9241A4E6}" sibTransId="{FF4FC78F-CC53-8645-8BDA-68F96EC06E68}"/>
    <dgm:cxn modelId="{4962CE42-7B35-2A4D-A9B3-13DB53500B42}" type="presOf" srcId="{5AFF2FF3-E33A-3C49-9C52-55C60E0D6A90}" destId="{9490FB5E-B962-114D-B3A8-A09EFACF4F2B}" srcOrd="0" destOrd="0" presId="urn:microsoft.com/office/officeart/2005/8/layout/cycle8"/>
    <dgm:cxn modelId="{06A01788-DC64-1647-A910-6CCCCCD89C66}" type="presOf" srcId="{F69C2B79-DA26-8149-ABF2-87723602F30D}" destId="{5ADBEF69-7F78-8545-BB14-4C4956614C2D}" srcOrd="0" destOrd="0" presId="urn:microsoft.com/office/officeart/2005/8/layout/cycle8"/>
    <dgm:cxn modelId="{FA3162CF-FDF0-3D45-A4A0-436BA921B6AF}" type="presOf" srcId="{F2D11924-C641-E94B-BA06-14A49B10D794}" destId="{CEF3E830-73F7-FE45-9333-8F27C8781A5B}" srcOrd="1" destOrd="0" presId="urn:microsoft.com/office/officeart/2005/8/layout/cycle8"/>
    <dgm:cxn modelId="{C5765865-A561-F743-9FAC-3BF6EAA2092B}" type="presOf" srcId="{0EDC26A5-3267-FF46-BF6B-171F287E62C3}" destId="{9B1959C8-699A-8948-AB6C-85945B493D33}" srcOrd="0" destOrd="0" presId="urn:microsoft.com/office/officeart/2005/8/layout/cycle8"/>
    <dgm:cxn modelId="{7B344673-8CE1-404B-8E5C-FB588D87135F}" type="presOf" srcId="{E55281BB-FB05-774A-85E1-038AF155A499}" destId="{DED9E5D2-AA0B-BF45-8A06-A54B01467A63}" srcOrd="0" destOrd="0" presId="urn:microsoft.com/office/officeart/2005/8/layout/cycle8"/>
    <dgm:cxn modelId="{E893A8F0-4424-694D-A696-ACDE067D47A6}" srcId="{0EDC26A5-3267-FF46-BF6B-171F287E62C3}" destId="{5AFF2FF3-E33A-3C49-9C52-55C60E0D6A90}" srcOrd="5" destOrd="0" parTransId="{7F4EB5BF-9906-874C-BB69-E640CAB4A919}" sibTransId="{158183A5-383F-8545-95C8-B0CA6E08EA07}"/>
    <dgm:cxn modelId="{D2B092F6-7525-C84F-9E82-8771A6CFA554}" type="presOf" srcId="{AA6C3378-6821-7A4C-A073-381A2B54FDBB}" destId="{B8095D07-49F7-CF4E-A19A-844370C82987}" srcOrd="1" destOrd="0" presId="urn:microsoft.com/office/officeart/2005/8/layout/cycle8"/>
    <dgm:cxn modelId="{4FAC9F85-2FC9-FE49-9469-09A4C8B90BDD}" srcId="{0EDC26A5-3267-FF46-BF6B-171F287E62C3}" destId="{F2D11924-C641-E94B-BA06-14A49B10D794}" srcOrd="0" destOrd="0" parTransId="{1CA1AA2E-65E4-374C-91A4-9EB4CDC49DC5}" sibTransId="{16E81053-98D1-5041-A272-D4CA0151CA84}"/>
    <dgm:cxn modelId="{B9AF43CC-65DE-DA46-ADFD-32698805F525}" type="presOf" srcId="{5AFF2FF3-E33A-3C49-9C52-55C60E0D6A90}" destId="{195E779A-FC7F-754C-BB35-66C4799CF5E4}" srcOrd="1" destOrd="0" presId="urn:microsoft.com/office/officeart/2005/8/layout/cycle8"/>
    <dgm:cxn modelId="{BB87CDEF-7079-E64D-9FA1-78E7823F0A0E}" type="presOf" srcId="{F2D11924-C641-E94B-BA06-14A49B10D794}" destId="{D77DE5AA-9B31-3346-A48A-E288CCC4395F}" srcOrd="0" destOrd="0" presId="urn:microsoft.com/office/officeart/2005/8/layout/cycle8"/>
    <dgm:cxn modelId="{D3CDFF66-4711-3B4B-B417-1C6BFCF3E01E}" type="presParOf" srcId="{9B1959C8-699A-8948-AB6C-85945B493D33}" destId="{D77DE5AA-9B31-3346-A48A-E288CCC4395F}" srcOrd="0" destOrd="0" presId="urn:microsoft.com/office/officeart/2005/8/layout/cycle8"/>
    <dgm:cxn modelId="{AF7785AA-E317-0844-9F70-565A5539B6B0}" type="presParOf" srcId="{9B1959C8-699A-8948-AB6C-85945B493D33}" destId="{62C4DF9A-4C79-E341-A917-ED7524C0A781}" srcOrd="1" destOrd="0" presId="urn:microsoft.com/office/officeart/2005/8/layout/cycle8"/>
    <dgm:cxn modelId="{17ED577A-4A5E-E046-B731-D67A41942946}" type="presParOf" srcId="{9B1959C8-699A-8948-AB6C-85945B493D33}" destId="{5EF79D57-20D5-1247-8027-3597ACBAEA72}" srcOrd="2" destOrd="0" presId="urn:microsoft.com/office/officeart/2005/8/layout/cycle8"/>
    <dgm:cxn modelId="{AEFB0C96-9DE3-6D47-9ED1-29AD20EF0F11}" type="presParOf" srcId="{9B1959C8-699A-8948-AB6C-85945B493D33}" destId="{CEF3E830-73F7-FE45-9333-8F27C8781A5B}" srcOrd="3" destOrd="0" presId="urn:microsoft.com/office/officeart/2005/8/layout/cycle8"/>
    <dgm:cxn modelId="{F1BCA272-2518-794C-98D8-DFFB560F030D}" type="presParOf" srcId="{9B1959C8-699A-8948-AB6C-85945B493D33}" destId="{DED9E5D2-AA0B-BF45-8A06-A54B01467A63}" srcOrd="4" destOrd="0" presId="urn:microsoft.com/office/officeart/2005/8/layout/cycle8"/>
    <dgm:cxn modelId="{30E7B375-0FF9-D944-B2E0-28F680557D15}" type="presParOf" srcId="{9B1959C8-699A-8948-AB6C-85945B493D33}" destId="{8CE1326A-97F0-8C44-B819-307DB9AB17BF}" srcOrd="5" destOrd="0" presId="urn:microsoft.com/office/officeart/2005/8/layout/cycle8"/>
    <dgm:cxn modelId="{D13EBAA5-516E-5549-98BF-40363235FCA0}" type="presParOf" srcId="{9B1959C8-699A-8948-AB6C-85945B493D33}" destId="{1FA0D700-3B09-2847-8FA5-66BBFAB35AE8}" srcOrd="6" destOrd="0" presId="urn:microsoft.com/office/officeart/2005/8/layout/cycle8"/>
    <dgm:cxn modelId="{2D3B3896-2090-1F49-BA98-D2CAB4DDAF31}" type="presParOf" srcId="{9B1959C8-699A-8948-AB6C-85945B493D33}" destId="{760C02CC-3F86-4342-9642-56936ED8485F}" srcOrd="7" destOrd="0" presId="urn:microsoft.com/office/officeart/2005/8/layout/cycle8"/>
    <dgm:cxn modelId="{99F0D0A4-E3BD-D840-8338-C2116C7D3227}" type="presParOf" srcId="{9B1959C8-699A-8948-AB6C-85945B493D33}" destId="{ED5991EC-491D-964A-8C6B-4F5BAD78EBA9}" srcOrd="8" destOrd="0" presId="urn:microsoft.com/office/officeart/2005/8/layout/cycle8"/>
    <dgm:cxn modelId="{59723B93-4570-A746-90D5-3B7D31E7C9A8}" type="presParOf" srcId="{9B1959C8-699A-8948-AB6C-85945B493D33}" destId="{DBE30B2A-6463-E346-A882-E43D75C45654}" srcOrd="9" destOrd="0" presId="urn:microsoft.com/office/officeart/2005/8/layout/cycle8"/>
    <dgm:cxn modelId="{2750A058-29C6-8A44-9EA4-B5DB4DFEC0DA}" type="presParOf" srcId="{9B1959C8-699A-8948-AB6C-85945B493D33}" destId="{BCA1C8CC-2E0D-C545-B7F0-C65D208455E8}" srcOrd="10" destOrd="0" presId="urn:microsoft.com/office/officeart/2005/8/layout/cycle8"/>
    <dgm:cxn modelId="{F014FFC9-56B6-EC4F-AE82-863C2016E9F2}" type="presParOf" srcId="{9B1959C8-699A-8948-AB6C-85945B493D33}" destId="{B8095D07-49F7-CF4E-A19A-844370C82987}" srcOrd="11" destOrd="0" presId="urn:microsoft.com/office/officeart/2005/8/layout/cycle8"/>
    <dgm:cxn modelId="{3766D92E-1AF8-A34A-BC9B-9D4E0E14A2FD}" type="presParOf" srcId="{9B1959C8-699A-8948-AB6C-85945B493D33}" destId="{5ADBEF69-7F78-8545-BB14-4C4956614C2D}" srcOrd="12" destOrd="0" presId="urn:microsoft.com/office/officeart/2005/8/layout/cycle8"/>
    <dgm:cxn modelId="{63051410-D407-314A-8B4F-EE3E03D8149F}" type="presParOf" srcId="{9B1959C8-699A-8948-AB6C-85945B493D33}" destId="{6AF0C777-51A7-9F42-A94C-4043DD07C7BE}" srcOrd="13" destOrd="0" presId="urn:microsoft.com/office/officeart/2005/8/layout/cycle8"/>
    <dgm:cxn modelId="{2983929B-A60E-6840-82CD-F626D83471B7}" type="presParOf" srcId="{9B1959C8-699A-8948-AB6C-85945B493D33}" destId="{BB5DC941-58ED-B04F-B4C4-2A43FF86F385}" srcOrd="14" destOrd="0" presId="urn:microsoft.com/office/officeart/2005/8/layout/cycle8"/>
    <dgm:cxn modelId="{03F9A499-8CF3-A34E-A1CF-3BAA4242D3EE}" type="presParOf" srcId="{9B1959C8-699A-8948-AB6C-85945B493D33}" destId="{3431F0B2-84C9-A247-B53B-40903A6B1052}" srcOrd="15" destOrd="0" presId="urn:microsoft.com/office/officeart/2005/8/layout/cycle8"/>
    <dgm:cxn modelId="{7D9A8138-086B-AC4F-BBC8-B7C5C38828E9}" type="presParOf" srcId="{9B1959C8-699A-8948-AB6C-85945B493D33}" destId="{92DC39E8-8880-AB40-BA85-CBD8D8442CC3}" srcOrd="16" destOrd="0" presId="urn:microsoft.com/office/officeart/2005/8/layout/cycle8"/>
    <dgm:cxn modelId="{A3A2EEB6-AA7A-804A-9AC1-39480DDD49D0}" type="presParOf" srcId="{9B1959C8-699A-8948-AB6C-85945B493D33}" destId="{C3B82C8E-C0A7-5140-AAAA-B1C59DD9EE94}" srcOrd="17" destOrd="0" presId="urn:microsoft.com/office/officeart/2005/8/layout/cycle8"/>
    <dgm:cxn modelId="{8538ADAB-E467-B34B-93F5-69E7016D290E}" type="presParOf" srcId="{9B1959C8-699A-8948-AB6C-85945B493D33}" destId="{15A969E1-BD0A-AC42-9179-A6B6F9C9CA1E}" srcOrd="18" destOrd="0" presId="urn:microsoft.com/office/officeart/2005/8/layout/cycle8"/>
    <dgm:cxn modelId="{475CD915-EDEA-AA4E-9C85-F7C72744C045}" type="presParOf" srcId="{9B1959C8-699A-8948-AB6C-85945B493D33}" destId="{1BD53350-C8AB-B44D-B717-0C0560ADAE07}" srcOrd="19" destOrd="0" presId="urn:microsoft.com/office/officeart/2005/8/layout/cycle8"/>
    <dgm:cxn modelId="{F0E0B583-A71F-9B49-8B10-86844C6C3B24}" type="presParOf" srcId="{9B1959C8-699A-8948-AB6C-85945B493D33}" destId="{9490FB5E-B962-114D-B3A8-A09EFACF4F2B}" srcOrd="20" destOrd="0" presId="urn:microsoft.com/office/officeart/2005/8/layout/cycle8"/>
    <dgm:cxn modelId="{9C960B62-6782-6F4F-8E94-A4E7126686B6}" type="presParOf" srcId="{9B1959C8-699A-8948-AB6C-85945B493D33}" destId="{FFB7E7B6-1741-BC48-BF12-B773BCD29A68}" srcOrd="21" destOrd="0" presId="urn:microsoft.com/office/officeart/2005/8/layout/cycle8"/>
    <dgm:cxn modelId="{ADB7332B-E6BB-144F-9873-D57FB357F774}" type="presParOf" srcId="{9B1959C8-699A-8948-AB6C-85945B493D33}" destId="{362053A6-223A-5947-B42D-E2E00EAAEFC5}" srcOrd="22" destOrd="0" presId="urn:microsoft.com/office/officeart/2005/8/layout/cycle8"/>
    <dgm:cxn modelId="{FC45E2D7-CAAB-3F49-8F85-43618B5FA471}" type="presParOf" srcId="{9B1959C8-699A-8948-AB6C-85945B493D33}" destId="{195E779A-FC7F-754C-BB35-66C4799CF5E4}" srcOrd="23" destOrd="0" presId="urn:microsoft.com/office/officeart/2005/8/layout/cycle8"/>
    <dgm:cxn modelId="{0DFC049C-BEE3-484D-B0D9-FCBC7321E2FD}" type="presParOf" srcId="{9B1959C8-699A-8948-AB6C-85945B493D33}" destId="{595A9CF0-F74C-7D4E-BCD0-B91DF249F845}" srcOrd="24" destOrd="0" presId="urn:microsoft.com/office/officeart/2005/8/layout/cycle8"/>
    <dgm:cxn modelId="{974DA694-39EC-1347-9CFA-A1AAD531D9E5}" type="presParOf" srcId="{9B1959C8-699A-8948-AB6C-85945B493D33}" destId="{7B5C56AB-D00C-DE46-8B5B-839580BD03E6}" srcOrd="25" destOrd="0" presId="urn:microsoft.com/office/officeart/2005/8/layout/cycle8"/>
    <dgm:cxn modelId="{852174F2-1588-D646-8F14-6FB69505CD55}" type="presParOf" srcId="{9B1959C8-699A-8948-AB6C-85945B493D33}" destId="{E67120D5-FC11-3D45-A251-A7ADD0D6AB05}" srcOrd="26" destOrd="0" presId="urn:microsoft.com/office/officeart/2005/8/layout/cycle8"/>
    <dgm:cxn modelId="{0316D8D8-CA12-E140-9C5F-5643F297AA28}" type="presParOf" srcId="{9B1959C8-699A-8948-AB6C-85945B493D33}" destId="{87FC53CA-75E6-BF44-BE5D-78FA41A913FA}" srcOrd="27" destOrd="0" presId="urn:microsoft.com/office/officeart/2005/8/layout/cycle8"/>
    <dgm:cxn modelId="{BB8828DD-06C1-3C49-AF3E-F5271D02B554}" type="presParOf" srcId="{9B1959C8-699A-8948-AB6C-85945B493D33}" destId="{0B1AC99C-E3A1-D040-B2DD-A849A93BCFE9}" srcOrd="28" destOrd="0" presId="urn:microsoft.com/office/officeart/2005/8/layout/cycle8"/>
    <dgm:cxn modelId="{B724E71E-7456-124B-A7E8-CB5E0E7E19B8}" type="presParOf" srcId="{9B1959C8-699A-8948-AB6C-85945B493D33}" destId="{2CE4326A-2479-E142-AD95-BFAD445D9576}" srcOrd="29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7DE5AA-9B31-3346-A48A-E288CCC4395F}">
      <dsp:nvSpPr>
        <dsp:cNvPr id="0" name=""/>
        <dsp:cNvSpPr/>
      </dsp:nvSpPr>
      <dsp:spPr>
        <a:xfrm>
          <a:off x="1638425" y="371170"/>
          <a:ext cx="5213763" cy="5213763"/>
        </a:xfrm>
        <a:prstGeom prst="pie">
          <a:avLst>
            <a:gd name="adj1" fmla="val 16200000"/>
            <a:gd name="adj2" fmla="val 198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chemeClr val="bg1"/>
              </a:solidFill>
            </a:rPr>
            <a:t>Five thematic areas:             </a:t>
          </a:r>
          <a:r>
            <a:rPr lang="en-US" sz="1400" b="1" kern="1200" dirty="0" smtClean="0">
              <a:solidFill>
                <a:schemeClr val="tx1"/>
              </a:solidFill>
            </a:rPr>
            <a:t>Water and health Risks and security Marine Agriculture  Energy</a:t>
          </a:r>
          <a:endParaRPr lang="en-US" sz="1400" b="1" kern="1200" dirty="0">
            <a:solidFill>
              <a:schemeClr val="tx1"/>
            </a:solidFill>
          </a:endParaRPr>
        </a:p>
      </dsp:txBody>
      <dsp:txXfrm>
        <a:off x="4369444" y="1037166"/>
        <a:ext cx="1365509" cy="1055166"/>
      </dsp:txXfrm>
    </dsp:sp>
    <dsp:sp modelId="{DED9E5D2-AA0B-BF45-8A06-A54B01467A63}">
      <dsp:nvSpPr>
        <dsp:cNvPr id="0" name=""/>
        <dsp:cNvSpPr/>
      </dsp:nvSpPr>
      <dsp:spPr>
        <a:xfrm>
          <a:off x="1700494" y="478548"/>
          <a:ext cx="5213763" cy="5213763"/>
        </a:xfrm>
        <a:prstGeom prst="pie">
          <a:avLst>
            <a:gd name="adj1" fmla="val 19800000"/>
            <a:gd name="adj2" fmla="val 18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E" sz="1400" b="1" kern="1200" dirty="0" smtClean="0">
              <a:solidFill>
                <a:srgbClr val="FFFFFF"/>
              </a:solidFill>
            </a:rPr>
            <a:t>30 P.I’s cross </a:t>
          </a:r>
          <a:r>
            <a:rPr lang="en-IE" sz="1400" b="1" kern="1200" dirty="0" smtClean="0">
              <a:solidFill>
                <a:schemeClr val="tx2">
                  <a:lumMod val="50000"/>
                </a:schemeClr>
              </a:solidFill>
            </a:rPr>
            <a:t>faculty, multidiscipline.</a:t>
          </a:r>
          <a:endParaRPr lang="en-US" sz="1400" kern="1200" dirty="0"/>
        </a:p>
      </dsp:txBody>
      <dsp:txXfrm>
        <a:off x="5238404" y="2588881"/>
        <a:ext cx="1427578" cy="1024132"/>
      </dsp:txXfrm>
    </dsp:sp>
    <dsp:sp modelId="{ED5991EC-491D-964A-8C6B-4F5BAD78EBA9}">
      <dsp:nvSpPr>
        <dsp:cNvPr id="0" name=""/>
        <dsp:cNvSpPr/>
      </dsp:nvSpPr>
      <dsp:spPr>
        <a:xfrm>
          <a:off x="1638425" y="585927"/>
          <a:ext cx="5213763" cy="5213763"/>
        </a:xfrm>
        <a:prstGeom prst="pie">
          <a:avLst>
            <a:gd name="adj1" fmla="val 1800000"/>
            <a:gd name="adj2" fmla="val 54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E" sz="1400" b="1" kern="1200" dirty="0" smtClean="0">
              <a:solidFill>
                <a:srgbClr val="FFFFFF"/>
              </a:solidFill>
            </a:rPr>
            <a:t>National and International Partners </a:t>
          </a:r>
          <a:r>
            <a:rPr lang="en-IE" sz="1400" b="1" kern="1200" dirty="0" smtClean="0">
              <a:solidFill>
                <a:schemeClr val="tx2">
                  <a:lumMod val="50000"/>
                </a:schemeClr>
              </a:solidFill>
            </a:rPr>
            <a:t>with focused objectives and specialist expertise</a:t>
          </a:r>
          <a:endParaRPr lang="en-US" sz="1400" kern="1200" dirty="0"/>
        </a:p>
      </dsp:txBody>
      <dsp:txXfrm>
        <a:off x="4369444" y="4109562"/>
        <a:ext cx="1365509" cy="1055166"/>
      </dsp:txXfrm>
    </dsp:sp>
    <dsp:sp modelId="{5ADBEF69-7F78-8545-BB14-4C4956614C2D}">
      <dsp:nvSpPr>
        <dsp:cNvPr id="0" name=""/>
        <dsp:cNvSpPr/>
      </dsp:nvSpPr>
      <dsp:spPr>
        <a:xfrm>
          <a:off x="1514288" y="585927"/>
          <a:ext cx="5213763" cy="5213763"/>
        </a:xfrm>
        <a:prstGeom prst="pie">
          <a:avLst>
            <a:gd name="adj1" fmla="val 5400000"/>
            <a:gd name="adj2" fmla="val 90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E" sz="1400" b="1" kern="1200" dirty="0" smtClean="0">
              <a:solidFill>
                <a:schemeClr val="tx2">
                  <a:lumMod val="50000"/>
                </a:schemeClr>
              </a:solidFill>
            </a:rPr>
            <a:t>Over €10.6 million </a:t>
          </a:r>
          <a:r>
            <a:rPr lang="en-IE" sz="1400" kern="1200" dirty="0" smtClean="0"/>
            <a:t>water-related funding to date</a:t>
          </a:r>
          <a:endParaRPr lang="en-US" sz="1400" kern="1200" dirty="0"/>
        </a:p>
      </dsp:txBody>
      <dsp:txXfrm>
        <a:off x="2631523" y="4109562"/>
        <a:ext cx="1365509" cy="1055166"/>
      </dsp:txXfrm>
    </dsp:sp>
    <dsp:sp modelId="{92DC39E8-8880-AB40-BA85-CBD8D8442CC3}">
      <dsp:nvSpPr>
        <dsp:cNvPr id="0" name=""/>
        <dsp:cNvSpPr/>
      </dsp:nvSpPr>
      <dsp:spPr>
        <a:xfrm>
          <a:off x="1452219" y="478548"/>
          <a:ext cx="5213763" cy="5213763"/>
        </a:xfrm>
        <a:prstGeom prst="pie">
          <a:avLst>
            <a:gd name="adj1" fmla="val 9000000"/>
            <a:gd name="adj2" fmla="val 126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E" sz="1400" b="1" kern="1200" dirty="0" smtClean="0">
              <a:solidFill>
                <a:srgbClr val="FFFFFF"/>
              </a:solidFill>
            </a:rPr>
            <a:t>Agency and Industry </a:t>
          </a:r>
          <a:r>
            <a:rPr lang="en-IE" sz="1400" b="1" kern="1200" dirty="0" smtClean="0">
              <a:solidFill>
                <a:schemeClr val="tx2">
                  <a:lumMod val="50000"/>
                </a:schemeClr>
              </a:solidFill>
            </a:rPr>
            <a:t>Engagement with SME and MNC </a:t>
          </a:r>
          <a:endParaRPr lang="en-US" sz="1400" kern="1200" dirty="0"/>
        </a:p>
      </dsp:txBody>
      <dsp:txXfrm>
        <a:off x="1700494" y="2588881"/>
        <a:ext cx="1427578" cy="1024132"/>
      </dsp:txXfrm>
    </dsp:sp>
    <dsp:sp modelId="{9490FB5E-B962-114D-B3A8-A09EFACF4F2B}">
      <dsp:nvSpPr>
        <dsp:cNvPr id="0" name=""/>
        <dsp:cNvSpPr/>
      </dsp:nvSpPr>
      <dsp:spPr>
        <a:xfrm>
          <a:off x="1514288" y="371170"/>
          <a:ext cx="5213763" cy="5213763"/>
        </a:xfrm>
        <a:prstGeom prst="pie">
          <a:avLst>
            <a:gd name="adj1" fmla="val 12600000"/>
            <a:gd name="adj2" fmla="val 162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E" sz="1400" b="1" kern="1200" dirty="0" smtClean="0">
              <a:solidFill>
                <a:srgbClr val="FFFFFF"/>
              </a:solidFill>
            </a:rPr>
            <a:t>Graduate Programme </a:t>
          </a:r>
          <a:r>
            <a:rPr lang="en-IE" sz="1400" b="1" kern="1200" dirty="0" smtClean="0">
              <a:solidFill>
                <a:schemeClr val="tx2">
                  <a:lumMod val="50000"/>
                </a:schemeClr>
              </a:solidFill>
            </a:rPr>
            <a:t>development for capacity building </a:t>
          </a:r>
          <a:endParaRPr lang="en-US" sz="1400" b="1" kern="1200" dirty="0"/>
        </a:p>
      </dsp:txBody>
      <dsp:txXfrm>
        <a:off x="2631523" y="1037166"/>
        <a:ext cx="1365509" cy="1055166"/>
      </dsp:txXfrm>
    </dsp:sp>
    <dsp:sp modelId="{595A9CF0-F74C-7D4E-BCD0-B91DF249F845}">
      <dsp:nvSpPr>
        <dsp:cNvPr id="0" name=""/>
        <dsp:cNvSpPr/>
      </dsp:nvSpPr>
      <dsp:spPr>
        <a:xfrm>
          <a:off x="1315478" y="48413"/>
          <a:ext cx="5859276" cy="5859276"/>
        </a:xfrm>
        <a:prstGeom prst="circularArrow">
          <a:avLst>
            <a:gd name="adj1" fmla="val 5085"/>
            <a:gd name="adj2" fmla="val 327528"/>
            <a:gd name="adj3" fmla="val 19472472"/>
            <a:gd name="adj4" fmla="val 16200251"/>
            <a:gd name="adj5" fmla="val 5932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B5C56AB-D00C-DE46-8B5B-839580BD03E6}">
      <dsp:nvSpPr>
        <dsp:cNvPr id="0" name=""/>
        <dsp:cNvSpPr/>
      </dsp:nvSpPr>
      <dsp:spPr>
        <a:xfrm>
          <a:off x="1377546" y="155792"/>
          <a:ext cx="5859276" cy="5859276"/>
        </a:xfrm>
        <a:prstGeom prst="circularArrow">
          <a:avLst>
            <a:gd name="adj1" fmla="val 5085"/>
            <a:gd name="adj2" fmla="val 327528"/>
            <a:gd name="adj3" fmla="val 1472472"/>
            <a:gd name="adj4" fmla="val 19800000"/>
            <a:gd name="adj5" fmla="val 5932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67120D5-FC11-3D45-A251-A7ADD0D6AB05}">
      <dsp:nvSpPr>
        <dsp:cNvPr id="0" name=""/>
        <dsp:cNvSpPr/>
      </dsp:nvSpPr>
      <dsp:spPr>
        <a:xfrm>
          <a:off x="1315478" y="263170"/>
          <a:ext cx="5859276" cy="5859276"/>
        </a:xfrm>
        <a:prstGeom prst="circularArrow">
          <a:avLst>
            <a:gd name="adj1" fmla="val 5085"/>
            <a:gd name="adj2" fmla="val 327528"/>
            <a:gd name="adj3" fmla="val 5072221"/>
            <a:gd name="adj4" fmla="val 1800000"/>
            <a:gd name="adj5" fmla="val 5932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7FC53CA-75E6-BF44-BE5D-78FA41A913FA}">
      <dsp:nvSpPr>
        <dsp:cNvPr id="0" name=""/>
        <dsp:cNvSpPr/>
      </dsp:nvSpPr>
      <dsp:spPr>
        <a:xfrm>
          <a:off x="1191721" y="263170"/>
          <a:ext cx="5859276" cy="5859276"/>
        </a:xfrm>
        <a:prstGeom prst="circularArrow">
          <a:avLst>
            <a:gd name="adj1" fmla="val 5085"/>
            <a:gd name="adj2" fmla="val 327528"/>
            <a:gd name="adj3" fmla="val 8672472"/>
            <a:gd name="adj4" fmla="val 5400251"/>
            <a:gd name="adj5" fmla="val 5932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B1AC99C-E3A1-D040-B2DD-A849A93BCFE9}">
      <dsp:nvSpPr>
        <dsp:cNvPr id="0" name=""/>
        <dsp:cNvSpPr/>
      </dsp:nvSpPr>
      <dsp:spPr>
        <a:xfrm>
          <a:off x="1129653" y="155792"/>
          <a:ext cx="5859276" cy="5859276"/>
        </a:xfrm>
        <a:prstGeom prst="circularArrow">
          <a:avLst>
            <a:gd name="adj1" fmla="val 5085"/>
            <a:gd name="adj2" fmla="val 327528"/>
            <a:gd name="adj3" fmla="val 12272472"/>
            <a:gd name="adj4" fmla="val 9000000"/>
            <a:gd name="adj5" fmla="val 5932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CE4326A-2479-E142-AD95-BFAD445D9576}">
      <dsp:nvSpPr>
        <dsp:cNvPr id="0" name=""/>
        <dsp:cNvSpPr/>
      </dsp:nvSpPr>
      <dsp:spPr>
        <a:xfrm>
          <a:off x="1191721" y="48413"/>
          <a:ext cx="5859276" cy="5859276"/>
        </a:xfrm>
        <a:prstGeom prst="circularArrow">
          <a:avLst>
            <a:gd name="adj1" fmla="val 5085"/>
            <a:gd name="adj2" fmla="val 327528"/>
            <a:gd name="adj3" fmla="val 15872221"/>
            <a:gd name="adj4" fmla="val 12600000"/>
            <a:gd name="adj5" fmla="val 5932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05F1B8D-60CC-4FCB-9E50-BD88B2B555E3}" type="datetimeFigureOut">
              <a:rPr lang="en-US"/>
              <a:pPr>
                <a:defRPr/>
              </a:pPr>
              <a:t>21/09/15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38DB6D6-9733-4C71-84D9-214AFEF4E1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2006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8DB6D6-9733-4C71-84D9-214AFEF4E1E8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6163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 smtClean="0"/>
              <a:t>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8C9CC9-64D4-4FD7-952E-98D885A40DD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3070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ga-I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234EE5-D31B-49E7-94D1-09FF7DE0C916}" type="datetimeFigureOut">
              <a:rPr lang="en-US"/>
              <a:pPr>
                <a:defRPr/>
              </a:pPr>
              <a:t>21/09/15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0184AF-8434-44CB-81B6-6CA9ADF77D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42586A-D0C1-4E31-8F57-9DB932D29579}" type="datetimeFigureOut">
              <a:rPr lang="en-US"/>
              <a:pPr>
                <a:defRPr/>
              </a:pPr>
              <a:t>21/09/15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C70E8E-5213-4659-854E-F2DD5F8304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4E962C-95E7-4782-BE00-73B5A73ED1E5}" type="datetimeFigureOut">
              <a:rPr lang="en-US"/>
              <a:pPr>
                <a:defRPr/>
              </a:pPr>
              <a:t>21/09/15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98B4B7-5C24-47E2-89CD-F48373C570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6322D5-B4BF-441C-BDD1-A4BA237C0718}" type="datetimeFigureOut">
              <a:rPr lang="en-US"/>
              <a:pPr>
                <a:defRPr/>
              </a:pPr>
              <a:t>21/09/15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D982F4-2DED-4DC1-85B1-7B962F8BC2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87C596-6ABA-4167-91E6-0534C0D26A79}" type="datetimeFigureOut">
              <a:rPr lang="en-US"/>
              <a:pPr>
                <a:defRPr/>
              </a:pPr>
              <a:t>21/09/15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760D50-37C7-4037-8D42-DDD923C864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ga-I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F10E84-A14C-40D4-A2FB-A8DFFE86AAF4}" type="datetimeFigureOut">
              <a:rPr lang="en-US"/>
              <a:pPr>
                <a:defRPr/>
              </a:pPr>
              <a:t>21/09/15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778A1D-ECDC-47CA-A2AA-44D4BB2E1E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64EB2-2C2D-498F-9CF5-84FDA13F9155}" type="datetimeFigureOut">
              <a:rPr lang="en-US"/>
              <a:pPr>
                <a:defRPr/>
              </a:pPr>
              <a:t>21/09/15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72DD02-D720-4E0E-9766-25E00A6088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ga-I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ga-I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431884-70A6-4838-B5A9-1993FF5C8E9D}" type="datetimeFigureOut">
              <a:rPr lang="en-US"/>
              <a:pPr>
                <a:defRPr/>
              </a:pPr>
              <a:t>21/09/15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B98696-6946-452E-A735-36136E23EB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775C0B-F3CA-4F14-9AA7-A2CC46F9ED67}" type="datetimeFigureOut">
              <a:rPr lang="en-US"/>
              <a:pPr>
                <a:defRPr/>
              </a:pPr>
              <a:t>21/09/15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0DD182-7EA6-4543-9AE4-CB0CB43430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204D98-1160-479F-B130-A3F7A9A502E3}" type="datetimeFigureOut">
              <a:rPr lang="en-US"/>
              <a:pPr>
                <a:defRPr/>
              </a:pPr>
              <a:t>21/09/15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080D75-97B3-4EC5-9299-06DFBD3D54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ga-IE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B33F87-0E86-4E85-BC5A-3310C915462C}" type="datetimeFigureOut">
              <a:rPr lang="en-US"/>
              <a:pPr>
                <a:defRPr/>
              </a:pPr>
              <a:t>21/09/15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21AE58-DACF-455E-A7CC-73308C62B9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ga-IE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68B375-41F2-4CBC-9CEF-32DA2634858C}" type="datetimeFigureOut">
              <a:rPr lang="en-US"/>
              <a:pPr>
                <a:defRPr/>
              </a:pPr>
              <a:t>21/09/15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48C4DC-BE36-4AA4-8716-01D649673E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ga-IE" smtClean="0"/>
              <a:t>Click to edit Master title style</a:t>
            </a:r>
            <a:endParaRPr 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444EA11-C61A-463C-84D8-63DDFE64A1B2}" type="datetimeFigureOut">
              <a:rPr lang="en-US"/>
              <a:pPr>
                <a:defRPr/>
              </a:pPr>
              <a:t>21/09/15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4C131F4-A5AA-4744-A86E-EB144C5BB0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2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8.png"/><Relationship Id="rId12" Type="http://schemas.openxmlformats.org/officeDocument/2006/relationships/image" Target="../media/image29.jpg"/><Relationship Id="rId13" Type="http://schemas.openxmlformats.org/officeDocument/2006/relationships/image" Target="../media/image30.jpg"/><Relationship Id="rId14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20.png"/><Relationship Id="rId4" Type="http://schemas.openxmlformats.org/officeDocument/2006/relationships/image" Target="../media/image21.gif"/><Relationship Id="rId5" Type="http://schemas.openxmlformats.org/officeDocument/2006/relationships/image" Target="../media/image22.jpg"/><Relationship Id="rId6" Type="http://schemas.openxmlformats.org/officeDocument/2006/relationships/image" Target="../media/image23.jpg"/><Relationship Id="rId7" Type="http://schemas.openxmlformats.org/officeDocument/2006/relationships/image" Target="../media/image24.jpg"/><Relationship Id="rId8" Type="http://schemas.openxmlformats.org/officeDocument/2006/relationships/image" Target="../media/image25.jpg"/><Relationship Id="rId9" Type="http://schemas.openxmlformats.org/officeDocument/2006/relationships/image" Target="../media/image26.gif"/><Relationship Id="rId10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4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6" Type="http://schemas.openxmlformats.org/officeDocument/2006/relationships/image" Target="../media/image11.jpeg"/><Relationship Id="rId7" Type="http://schemas.openxmlformats.org/officeDocument/2006/relationships/image" Target="../media/image12.jpeg"/><Relationship Id="rId8" Type="http://schemas.openxmlformats.org/officeDocument/2006/relationships/image" Target="../media/image13.jpeg"/><Relationship Id="rId9" Type="http://schemas.openxmlformats.org/officeDocument/2006/relationships/image" Target="../media/image14.jpg"/><Relationship Id="rId10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6" Type="http://schemas.openxmlformats.org/officeDocument/2006/relationships/image" Target="../media/image11.jpeg"/><Relationship Id="rId7" Type="http://schemas.openxmlformats.org/officeDocument/2006/relationships/image" Target="../media/image12.jpeg"/><Relationship Id="rId8" Type="http://schemas.openxmlformats.org/officeDocument/2006/relationships/image" Target="../media/image13.jpeg"/><Relationship Id="rId9" Type="http://schemas.openxmlformats.org/officeDocument/2006/relationships/image" Target="../media/image14.jpg"/><Relationship Id="rId10" Type="http://schemas.openxmlformats.org/officeDocument/2006/relationships/image" Target="../media/image15.jpeg"/><Relationship Id="rId11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39533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89" y="834934"/>
            <a:ext cx="5506143" cy="13808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589989" y="4175721"/>
            <a:ext cx="5506143" cy="2492990"/>
          </a:xfrm>
          <a:prstGeom prst="rect">
            <a:avLst/>
          </a:prstGeom>
          <a:solidFill>
            <a:schemeClr val="lt1">
              <a:alpha val="41000"/>
            </a:schemeClr>
          </a:soli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IE" sz="3200" dirty="0">
                <a:solidFill>
                  <a:schemeClr val="tx2">
                    <a:lumMod val="50000"/>
                  </a:schemeClr>
                </a:solidFill>
              </a:rPr>
              <a:t>A DSA IRELAND/TIDI/3U </a:t>
            </a:r>
            <a:endParaRPr lang="en-IE" sz="3200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en-IE" sz="3200" dirty="0" smtClean="0">
                <a:solidFill>
                  <a:schemeClr val="tx2">
                    <a:lumMod val="50000"/>
                  </a:schemeClr>
                </a:solidFill>
              </a:rPr>
              <a:t>Global </a:t>
            </a:r>
            <a:r>
              <a:rPr lang="en-IE" sz="3200" dirty="0">
                <a:solidFill>
                  <a:schemeClr val="tx2">
                    <a:lumMod val="50000"/>
                  </a:schemeClr>
                </a:solidFill>
              </a:rPr>
              <a:t>Health </a:t>
            </a:r>
            <a:r>
              <a:rPr lang="en-IE" sz="3200" dirty="0" smtClean="0">
                <a:solidFill>
                  <a:schemeClr val="tx2">
                    <a:lumMod val="50000"/>
                  </a:schemeClr>
                </a:solidFill>
              </a:rPr>
              <a:t>Workshop</a:t>
            </a:r>
          </a:p>
          <a:p>
            <a:pPr algn="ctr"/>
            <a:endParaRPr lang="en-IE" sz="3200" dirty="0"/>
          </a:p>
          <a:p>
            <a:pPr algn="ctr"/>
            <a:r>
              <a:rPr lang="en-IE" sz="2000" dirty="0" smtClean="0">
                <a:solidFill>
                  <a:schemeClr val="tx2">
                    <a:lumMod val="50000"/>
                  </a:schemeClr>
                </a:solidFill>
              </a:rPr>
              <a:t>September 22</a:t>
            </a:r>
            <a:r>
              <a:rPr lang="en-IE" sz="2000" baseline="30000" dirty="0" smtClean="0">
                <a:solidFill>
                  <a:schemeClr val="tx2">
                    <a:lumMod val="50000"/>
                  </a:schemeClr>
                </a:solidFill>
              </a:rPr>
              <a:t>nd</a:t>
            </a:r>
            <a:r>
              <a:rPr lang="en-IE" sz="2000" dirty="0" smtClean="0">
                <a:solidFill>
                  <a:schemeClr val="tx2">
                    <a:lumMod val="50000"/>
                  </a:schemeClr>
                </a:solidFill>
              </a:rPr>
              <a:t> 2015</a:t>
            </a:r>
          </a:p>
          <a:p>
            <a:pPr algn="ctr"/>
            <a:r>
              <a:rPr lang="en-IE" sz="2000" dirty="0">
                <a:solidFill>
                  <a:schemeClr val="tx2">
                    <a:lumMod val="50000"/>
                  </a:schemeClr>
                </a:solidFill>
              </a:rPr>
              <a:t>Printing House, Trinity College Dublin</a:t>
            </a:r>
          </a:p>
          <a:p>
            <a:pPr algn="ctr"/>
            <a:endParaRPr lang="en-IE" sz="2000" dirty="0" smtClean="0"/>
          </a:p>
        </p:txBody>
      </p:sp>
      <p:sp>
        <p:nvSpPr>
          <p:cNvPr id="6" name="Rectangle 5"/>
          <p:cNvSpPr/>
          <p:nvPr/>
        </p:nvSpPr>
        <p:spPr>
          <a:xfrm>
            <a:off x="589989" y="2446726"/>
            <a:ext cx="5506143" cy="1569660"/>
          </a:xfrm>
          <a:prstGeom prst="rect">
            <a:avLst/>
          </a:prstGeom>
          <a:solidFill>
            <a:schemeClr val="lt1">
              <a:alpha val="41000"/>
            </a:schemeClr>
          </a:soli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IE" sz="3200" b="1" dirty="0" smtClean="0">
                <a:solidFill>
                  <a:schemeClr val="tx2">
                    <a:lumMod val="50000"/>
                  </a:schemeClr>
                </a:solidFill>
              </a:rPr>
              <a:t>Water and Sustainable Development</a:t>
            </a:r>
          </a:p>
          <a:p>
            <a:pPr algn="ctr"/>
            <a:r>
              <a:rPr lang="en-IE" sz="3200" b="1" dirty="0" smtClean="0">
                <a:solidFill>
                  <a:schemeClr val="tx2">
                    <a:lumMod val="50000"/>
                  </a:schemeClr>
                </a:solidFill>
              </a:rPr>
              <a:t>Prof. Fiona Regan</a:t>
            </a:r>
          </a:p>
        </p:txBody>
      </p:sp>
    </p:spTree>
    <p:extLst>
      <p:ext uri="{BB962C8B-B14F-4D97-AF65-F5344CB8AC3E}">
        <p14:creationId xmlns:p14="http://schemas.microsoft.com/office/powerpoint/2010/main" val="3655275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Current Position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3519310895"/>
              </p:ext>
            </p:extLst>
          </p:nvPr>
        </p:nvGraphicFramePr>
        <p:xfrm>
          <a:off x="777523" y="777479"/>
          <a:ext cx="8366477" cy="62068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Oval 2"/>
          <p:cNvSpPr/>
          <p:nvPr/>
        </p:nvSpPr>
        <p:spPr>
          <a:xfrm>
            <a:off x="4716463" y="777875"/>
            <a:ext cx="2527300" cy="2630488"/>
          </a:xfrm>
          <a:prstGeom prst="ellipse">
            <a:avLst/>
          </a:prstGeom>
          <a:noFill/>
          <a:ln w="5715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5543550" y="2433638"/>
            <a:ext cx="2527300" cy="2630487"/>
          </a:xfrm>
          <a:prstGeom prst="ellipse">
            <a:avLst/>
          </a:prstGeom>
          <a:noFill/>
          <a:ln w="5715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597400" y="4065588"/>
            <a:ext cx="2527300" cy="2630487"/>
          </a:xfrm>
          <a:prstGeom prst="ellipse">
            <a:avLst/>
          </a:prstGeom>
          <a:noFill/>
          <a:ln w="5715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822575" y="4065588"/>
            <a:ext cx="2525713" cy="2630487"/>
          </a:xfrm>
          <a:prstGeom prst="ellipse">
            <a:avLst/>
          </a:prstGeom>
          <a:noFill/>
          <a:ln w="5715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771650" y="2574925"/>
            <a:ext cx="2527300" cy="2630488"/>
          </a:xfrm>
          <a:prstGeom prst="ellipse">
            <a:avLst/>
          </a:prstGeom>
          <a:noFill/>
          <a:ln w="5715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822575" y="930275"/>
            <a:ext cx="2525713" cy="2630488"/>
          </a:xfrm>
          <a:prstGeom prst="ellipse">
            <a:avLst/>
          </a:prstGeom>
          <a:noFill/>
          <a:ln w="5715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792" y="6274340"/>
            <a:ext cx="2123660" cy="5265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07504" y="548680"/>
            <a:ext cx="1728192" cy="1224136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600" b="1" dirty="0" smtClean="0">
                <a:solidFill>
                  <a:schemeClr val="bg1"/>
                </a:solidFill>
              </a:rPr>
              <a:t>Energy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1979712" y="537231"/>
            <a:ext cx="1728192" cy="122413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600" b="1" dirty="0" smtClean="0">
                <a:solidFill>
                  <a:schemeClr val="bg1"/>
                </a:solidFill>
              </a:rPr>
              <a:t>Water &amp; Health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5724128" y="548680"/>
            <a:ext cx="1584176" cy="122413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b="1" dirty="0" smtClean="0"/>
              <a:t>Marine</a:t>
            </a:r>
            <a:endParaRPr lang="en-US" b="1" dirty="0"/>
          </a:p>
        </p:txBody>
      </p:sp>
      <p:sp>
        <p:nvSpPr>
          <p:cNvPr id="8" name="Oval 7"/>
          <p:cNvSpPr/>
          <p:nvPr/>
        </p:nvSpPr>
        <p:spPr>
          <a:xfrm>
            <a:off x="7414801" y="540176"/>
            <a:ext cx="1729199" cy="123264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600" b="1" dirty="0" smtClean="0"/>
              <a:t>Sustainable Agriculture</a:t>
            </a:r>
            <a:endParaRPr lang="en-US" sz="1600" b="1" dirty="0"/>
          </a:p>
        </p:txBody>
      </p:sp>
      <p:sp>
        <p:nvSpPr>
          <p:cNvPr id="9" name="Oval 8"/>
          <p:cNvSpPr/>
          <p:nvPr/>
        </p:nvSpPr>
        <p:spPr>
          <a:xfrm>
            <a:off x="3923928" y="540176"/>
            <a:ext cx="1584176" cy="12241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b="1" dirty="0" smtClean="0"/>
              <a:t>Risks &amp; Security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107504" y="1889114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/>
              <a:t>	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07504" y="2073780"/>
            <a:ext cx="1728192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accent1">
                    <a:lumMod val="50000"/>
                  </a:schemeClr>
                </a:solidFill>
              </a:rPr>
              <a:t>EPA - Increasing 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</a:rPr>
              <a:t>Resource Efficiency in </a:t>
            </a:r>
            <a:r>
              <a:rPr lang="en-US" sz="1400" b="1" dirty="0" smtClean="0">
                <a:solidFill>
                  <a:schemeClr val="accent1">
                    <a:lumMod val="50000"/>
                  </a:schemeClr>
                </a:solidFill>
              </a:rPr>
              <a:t>WWTP’s</a:t>
            </a:r>
          </a:p>
          <a:p>
            <a:endParaRPr lang="en-US" sz="14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1400" b="1" dirty="0" smtClean="0">
                <a:solidFill>
                  <a:schemeClr val="accent1">
                    <a:lumMod val="50000"/>
                  </a:schemeClr>
                </a:solidFill>
              </a:rPr>
              <a:t>EPA - Optimal 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</a:rPr>
              <a:t>design and operation of small-scale </a:t>
            </a:r>
            <a:r>
              <a:rPr lang="en-US" sz="1400" b="1" dirty="0" smtClean="0">
                <a:solidFill>
                  <a:schemeClr val="accent1">
                    <a:lumMod val="50000"/>
                  </a:schemeClr>
                </a:solidFill>
              </a:rPr>
              <a:t> WWTP’s</a:t>
            </a:r>
          </a:p>
          <a:p>
            <a:r>
              <a:rPr lang="en-IE" sz="14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r>
              <a:rPr lang="en-IE" sz="1400" b="1" dirty="0" smtClean="0">
                <a:solidFill>
                  <a:schemeClr val="accent1">
                    <a:lumMod val="50000"/>
                  </a:schemeClr>
                </a:solidFill>
              </a:rPr>
              <a:t>SFI TIDA – Nanoporous Thin Films, Solar </a:t>
            </a:r>
            <a:endParaRPr lang="en-US" sz="14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sz="1600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IE" sz="1400" b="1" dirty="0">
                <a:solidFill>
                  <a:schemeClr val="accent1">
                    <a:lumMod val="50000"/>
                  </a:schemeClr>
                </a:solidFill>
              </a:rPr>
              <a:t>SCIENCE </a:t>
            </a:r>
            <a:r>
              <a:rPr lang="en-IE" sz="1400" b="1" dirty="0" smtClean="0">
                <a:solidFill>
                  <a:schemeClr val="accent1">
                    <a:lumMod val="50000"/>
                  </a:schemeClr>
                </a:solidFill>
              </a:rPr>
              <a:t> WITHOUT BORDERS – </a:t>
            </a:r>
            <a:r>
              <a:rPr lang="en-IE" sz="1400" b="1" dirty="0" err="1" smtClean="0">
                <a:solidFill>
                  <a:schemeClr val="accent1">
                    <a:lumMod val="50000"/>
                  </a:schemeClr>
                </a:solidFill>
              </a:rPr>
              <a:t>Photodisinfection</a:t>
            </a:r>
            <a:endParaRPr lang="en-US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979712" y="2073780"/>
            <a:ext cx="1728192" cy="5047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dirty="0" smtClean="0"/>
              <a:t>   </a:t>
            </a:r>
            <a:r>
              <a:rPr lang="en-IE" sz="1400" b="1" dirty="0">
                <a:solidFill>
                  <a:schemeClr val="accent1">
                    <a:lumMod val="50000"/>
                  </a:schemeClr>
                </a:solidFill>
              </a:rPr>
              <a:t>CEMS:</a:t>
            </a:r>
            <a:endParaRPr lang="en-US" sz="14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1400" b="1" dirty="0">
                <a:solidFill>
                  <a:schemeClr val="accent1">
                    <a:lumMod val="50000"/>
                  </a:schemeClr>
                </a:solidFill>
              </a:rPr>
              <a:t>Cost Effective Manufacturing of </a:t>
            </a:r>
            <a:r>
              <a:rPr lang="en-US" sz="1400" b="1" dirty="0" smtClean="0">
                <a:solidFill>
                  <a:schemeClr val="accent1">
                    <a:lumMod val="50000"/>
                  </a:schemeClr>
                </a:solidFill>
              </a:rPr>
              <a:t>Microfluidic Chips</a:t>
            </a:r>
          </a:p>
          <a:p>
            <a:endParaRPr lang="en-IE" sz="14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IE" sz="1400" b="1" dirty="0" smtClean="0">
                <a:solidFill>
                  <a:schemeClr val="accent1">
                    <a:lumMod val="50000"/>
                  </a:schemeClr>
                </a:solidFill>
              </a:rPr>
              <a:t>EPA - </a:t>
            </a:r>
            <a:r>
              <a:rPr lang="en-US" sz="1400" b="1" dirty="0" smtClean="0">
                <a:solidFill>
                  <a:schemeClr val="accent1">
                    <a:lumMod val="50000"/>
                  </a:schemeClr>
                </a:solidFill>
              </a:rPr>
              <a:t>Passive 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</a:rPr>
              <a:t>Sampling in </a:t>
            </a:r>
            <a:r>
              <a:rPr lang="en-US" sz="1400" b="1" dirty="0" smtClean="0">
                <a:solidFill>
                  <a:schemeClr val="accent1">
                    <a:lumMod val="50000"/>
                  </a:schemeClr>
                </a:solidFill>
              </a:rPr>
              <a:t> new 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</a:rPr>
              <a:t>and emerging chemicals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 </a:t>
            </a:r>
            <a:endParaRPr lang="en-US" sz="1400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en-IE" sz="14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IE" sz="1400" b="1" dirty="0" smtClean="0">
                <a:solidFill>
                  <a:schemeClr val="accent1">
                    <a:lumMod val="50000"/>
                  </a:schemeClr>
                </a:solidFill>
              </a:rPr>
              <a:t>SFI – </a:t>
            </a:r>
            <a:r>
              <a:rPr lang="en-IE" sz="1400" b="1" dirty="0" err="1" smtClean="0">
                <a:solidFill>
                  <a:schemeClr val="accent1">
                    <a:lumMod val="50000"/>
                  </a:schemeClr>
                </a:solidFill>
              </a:rPr>
              <a:t>Photocatalysts</a:t>
            </a:r>
            <a:r>
              <a:rPr lang="en-IE" sz="1400" b="1" dirty="0" smtClean="0">
                <a:solidFill>
                  <a:schemeClr val="accent1">
                    <a:lumMod val="50000"/>
                  </a:schemeClr>
                </a:solidFill>
              </a:rPr>
              <a:t> to remove pharmaceuticals from industrial </a:t>
            </a:r>
            <a:r>
              <a:rPr lang="en-IE" sz="1400" b="1" dirty="0" err="1" smtClean="0">
                <a:solidFill>
                  <a:schemeClr val="accent1">
                    <a:lumMod val="50000"/>
                  </a:schemeClr>
                </a:solidFill>
              </a:rPr>
              <a:t>ww</a:t>
            </a:r>
            <a:r>
              <a:rPr lang="en-IE" sz="1400" b="1" dirty="0" smtClean="0">
                <a:solidFill>
                  <a:schemeClr val="accent1">
                    <a:lumMod val="50000"/>
                  </a:schemeClr>
                </a:solidFill>
              </a:rPr>
              <a:t> streams</a:t>
            </a:r>
          </a:p>
          <a:p>
            <a:endParaRPr lang="en-IE" sz="1400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1400" b="1" dirty="0">
                <a:solidFill>
                  <a:schemeClr val="accent1">
                    <a:lumMod val="50000"/>
                  </a:schemeClr>
                </a:solidFill>
              </a:rPr>
              <a:t>IRC – </a:t>
            </a:r>
            <a:r>
              <a:rPr lang="en-US" sz="1400" b="1" dirty="0" err="1">
                <a:solidFill>
                  <a:schemeClr val="accent1">
                    <a:lumMod val="50000"/>
                  </a:schemeClr>
                </a:solidFill>
              </a:rPr>
              <a:t>Biosensing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</a:rPr>
              <a:t> for e-coli monitoring of bathing waters</a:t>
            </a:r>
          </a:p>
          <a:p>
            <a:endParaRPr lang="en-IE" sz="140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819176" y="2069378"/>
            <a:ext cx="1750021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b="1" dirty="0" smtClean="0">
                <a:solidFill>
                  <a:schemeClr val="accent1">
                    <a:lumMod val="50000"/>
                  </a:schemeClr>
                </a:solidFill>
              </a:rPr>
              <a:t>FP7 – MariaBox – Biosensors</a:t>
            </a:r>
          </a:p>
          <a:p>
            <a:endParaRPr lang="en-IE" sz="14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IE" sz="14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IE" sz="1400" b="1" dirty="0" smtClean="0">
                <a:solidFill>
                  <a:schemeClr val="accent1">
                    <a:lumMod val="50000"/>
                  </a:schemeClr>
                </a:solidFill>
              </a:rPr>
              <a:t>FP7 – NAPES – Environmental Sensing</a:t>
            </a:r>
          </a:p>
          <a:p>
            <a:endParaRPr lang="en-IE" sz="14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IE" sz="14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en-IE" sz="14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IE" sz="1400" b="1" dirty="0" smtClean="0">
                <a:solidFill>
                  <a:schemeClr val="accent1">
                    <a:lumMod val="50000"/>
                  </a:schemeClr>
                </a:solidFill>
              </a:rPr>
              <a:t>FP7  - Aquawarn – Early Warning </a:t>
            </a:r>
          </a:p>
          <a:p>
            <a:endParaRPr lang="en-IE" sz="14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IE" sz="14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en-IE" sz="14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IE" sz="14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IE" sz="1400" b="1" dirty="0" smtClean="0">
                <a:solidFill>
                  <a:schemeClr val="accent1">
                    <a:lumMod val="50000"/>
                  </a:schemeClr>
                </a:solidFill>
              </a:rPr>
              <a:t>FP7 – COMMONSENSE – sensors for insitu monitoring </a:t>
            </a:r>
          </a:p>
          <a:p>
            <a:endParaRPr lang="en-IE" sz="14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IE" b="1" dirty="0" smtClean="0"/>
              <a:t> 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569197" y="2055833"/>
            <a:ext cx="1734732" cy="5693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b="1" dirty="0" smtClean="0">
                <a:solidFill>
                  <a:schemeClr val="accent1">
                    <a:lumMod val="50000"/>
                  </a:schemeClr>
                </a:solidFill>
              </a:rPr>
              <a:t>FIRM - Marine Mining for marine materials</a:t>
            </a:r>
          </a:p>
          <a:p>
            <a:endParaRPr lang="en-IE" sz="14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en-IE" sz="14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IE" sz="1400" b="1" dirty="0" smtClean="0">
                <a:solidFill>
                  <a:schemeClr val="accent1">
                    <a:lumMod val="50000"/>
                  </a:schemeClr>
                </a:solidFill>
              </a:rPr>
              <a:t>BEAUFORT AWARDS:</a:t>
            </a:r>
          </a:p>
          <a:p>
            <a:r>
              <a:rPr lang="en-IE" sz="1400" b="1" dirty="0" smtClean="0">
                <a:solidFill>
                  <a:schemeClr val="accent1">
                    <a:lumMod val="50000"/>
                  </a:schemeClr>
                </a:solidFill>
              </a:rPr>
              <a:t>Marine &amp; Environmental Sensors </a:t>
            </a:r>
          </a:p>
          <a:p>
            <a:endParaRPr lang="en-IE" sz="14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en-IE" sz="14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IE" sz="1400" b="1" dirty="0" smtClean="0">
                <a:solidFill>
                  <a:schemeClr val="accent1">
                    <a:lumMod val="50000"/>
                  </a:schemeClr>
                </a:solidFill>
              </a:rPr>
              <a:t>EI – IP </a:t>
            </a:r>
          </a:p>
          <a:p>
            <a:r>
              <a:rPr lang="en-US" sz="1400" b="1" dirty="0" smtClean="0">
                <a:solidFill>
                  <a:schemeClr val="accent1">
                    <a:lumMod val="50000"/>
                  </a:schemeClr>
                </a:solidFill>
              </a:rPr>
              <a:t>self 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</a:rPr>
              <a:t>cleaning coatings </a:t>
            </a:r>
            <a:endParaRPr lang="en-US" sz="14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sz="14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sz="14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1400" b="1" dirty="0" smtClean="0">
                <a:solidFill>
                  <a:schemeClr val="accent1">
                    <a:lumMod val="50000"/>
                  </a:schemeClr>
                </a:solidFill>
              </a:rPr>
              <a:t>SmartBay Galway</a:t>
            </a:r>
          </a:p>
          <a:p>
            <a:r>
              <a:rPr lang="en-US" sz="1400" b="1" dirty="0" smtClean="0">
                <a:solidFill>
                  <a:schemeClr val="accent1">
                    <a:lumMod val="50000"/>
                  </a:schemeClr>
                </a:solidFill>
              </a:rPr>
              <a:t>SmartBay Dublin</a:t>
            </a:r>
          </a:p>
          <a:p>
            <a:endParaRPr lang="en-US" sz="14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sz="14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sz="14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en-IE" sz="14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IE" sz="14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en-IE" sz="14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sz="1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414802" y="2073780"/>
            <a:ext cx="1729198" cy="4678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b="1" dirty="0" smtClean="0">
                <a:solidFill>
                  <a:schemeClr val="accent1">
                    <a:lumMod val="50000"/>
                  </a:schemeClr>
                </a:solidFill>
              </a:rPr>
              <a:t>FH2020 </a:t>
            </a:r>
          </a:p>
          <a:p>
            <a:r>
              <a:rPr lang="en-IE" sz="1400" b="1" dirty="0" err="1" smtClean="0">
                <a:solidFill>
                  <a:schemeClr val="accent1">
                    <a:lumMod val="50000"/>
                  </a:schemeClr>
                </a:solidFill>
              </a:rPr>
              <a:t>Agri</a:t>
            </a:r>
            <a:r>
              <a:rPr lang="en-IE" sz="1400" b="1" dirty="0" smtClean="0">
                <a:solidFill>
                  <a:schemeClr val="accent1">
                    <a:lumMod val="50000"/>
                  </a:schemeClr>
                </a:solidFill>
              </a:rPr>
              <a:t> Strategy</a:t>
            </a:r>
          </a:p>
          <a:p>
            <a:endParaRPr lang="en-IE" sz="14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IE" sz="1400" dirty="0"/>
          </a:p>
          <a:p>
            <a:endParaRPr lang="en-US" sz="14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1400" b="1" dirty="0" err="1" smtClean="0">
                <a:solidFill>
                  <a:schemeClr val="accent1">
                    <a:lumMod val="50000"/>
                  </a:schemeClr>
                </a:solidFill>
              </a:rPr>
              <a:t>Naughton</a:t>
            </a:r>
            <a:r>
              <a:rPr lang="en-US" sz="14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</a:rPr>
              <a:t>Fellowship on nutrient monitoring</a:t>
            </a:r>
          </a:p>
          <a:p>
            <a:endParaRPr lang="en-US" sz="14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sz="14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1400" b="1" dirty="0" smtClean="0">
                <a:solidFill>
                  <a:schemeClr val="accent1">
                    <a:lumMod val="50000"/>
                  </a:schemeClr>
                </a:solidFill>
              </a:rPr>
              <a:t>EPA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</a:rPr>
              <a:t>-COSAINT led by </a:t>
            </a:r>
            <a:r>
              <a:rPr lang="en-US" sz="1400" b="1" dirty="0" err="1">
                <a:solidFill>
                  <a:schemeClr val="accent1">
                    <a:lumMod val="50000"/>
                  </a:schemeClr>
                </a:solidFill>
              </a:rPr>
              <a:t>Teagsac</a:t>
            </a:r>
            <a:endParaRPr lang="en-US" sz="14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IE" sz="14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en-IE" sz="14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en-IE" sz="14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IE" sz="1400" b="1" dirty="0" smtClean="0">
                <a:solidFill>
                  <a:schemeClr val="accent1">
                    <a:lumMod val="50000"/>
                  </a:schemeClr>
                </a:solidFill>
              </a:rPr>
              <a:t>Industry Projects in development</a:t>
            </a:r>
            <a:r>
              <a:rPr lang="en-IE" dirty="0" smtClean="0"/>
              <a:t>:</a:t>
            </a:r>
          </a:p>
          <a:p>
            <a:r>
              <a:rPr lang="en-IE" sz="1400" b="1" dirty="0" smtClean="0">
                <a:solidFill>
                  <a:schemeClr val="accent1">
                    <a:lumMod val="50000"/>
                  </a:schemeClr>
                </a:solidFill>
              </a:rPr>
              <a:t>ABP-IP</a:t>
            </a:r>
          </a:p>
          <a:p>
            <a:r>
              <a:rPr lang="en-IE" sz="1400" b="1" dirty="0" smtClean="0">
                <a:solidFill>
                  <a:schemeClr val="accent1">
                    <a:lumMod val="50000"/>
                  </a:schemeClr>
                </a:solidFill>
              </a:rPr>
              <a:t>Agilent</a:t>
            </a:r>
          </a:p>
          <a:p>
            <a:r>
              <a:rPr lang="en-IE" sz="1400" b="1" dirty="0" smtClean="0">
                <a:solidFill>
                  <a:schemeClr val="accent1">
                    <a:lumMod val="50000"/>
                  </a:schemeClr>
                </a:solidFill>
              </a:rPr>
              <a:t>Thermo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107504" y="90706"/>
            <a:ext cx="9036496" cy="33690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Existing research under WI thematic areas</a:t>
            </a:r>
            <a:endParaRPr lang="en-US" dirty="0"/>
          </a:p>
        </p:txBody>
      </p:sp>
      <p:sp>
        <p:nvSpPr>
          <p:cNvPr id="3" name="Rounded Rectangle 2"/>
          <p:cNvSpPr/>
          <p:nvPr/>
        </p:nvSpPr>
        <p:spPr>
          <a:xfrm>
            <a:off x="107504" y="2073780"/>
            <a:ext cx="1790506" cy="997256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19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19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107504" y="3207382"/>
            <a:ext cx="1790506" cy="997256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19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19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107504" y="4250278"/>
            <a:ext cx="1790506" cy="997256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19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19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107504" y="5297125"/>
            <a:ext cx="1790506" cy="997256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19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19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1967577" y="2073780"/>
            <a:ext cx="1790506" cy="997256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19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19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1979712" y="3204286"/>
            <a:ext cx="1790506" cy="997256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19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19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/>
          <p:cNvSpPr/>
          <p:nvPr/>
        </p:nvSpPr>
        <p:spPr>
          <a:xfrm>
            <a:off x="1930357" y="4299868"/>
            <a:ext cx="1790506" cy="1297969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19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19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/>
          <p:cNvSpPr/>
          <p:nvPr/>
        </p:nvSpPr>
        <p:spPr>
          <a:xfrm>
            <a:off x="1925052" y="5660039"/>
            <a:ext cx="1790506" cy="997256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19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19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3755031" y="2070526"/>
            <a:ext cx="1790506" cy="806142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19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19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/>
          <p:cNvSpPr/>
          <p:nvPr/>
        </p:nvSpPr>
        <p:spPr>
          <a:xfrm>
            <a:off x="3783066" y="5441904"/>
            <a:ext cx="1790506" cy="1042785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19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19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/>
          <p:cNvSpPr/>
          <p:nvPr/>
        </p:nvSpPr>
        <p:spPr>
          <a:xfrm>
            <a:off x="3780299" y="4117097"/>
            <a:ext cx="1790506" cy="1042785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19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19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3772699" y="2944732"/>
            <a:ext cx="1790506" cy="1042785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19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19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/>
          <p:cNvSpPr/>
          <p:nvPr/>
        </p:nvSpPr>
        <p:spPr>
          <a:xfrm>
            <a:off x="5573572" y="2070706"/>
            <a:ext cx="1790506" cy="1042785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19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19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/>
          <p:cNvSpPr/>
          <p:nvPr/>
        </p:nvSpPr>
        <p:spPr>
          <a:xfrm>
            <a:off x="5585858" y="3187948"/>
            <a:ext cx="1790506" cy="1042785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19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19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ounded Rectangle 35"/>
          <p:cNvSpPr/>
          <p:nvPr/>
        </p:nvSpPr>
        <p:spPr>
          <a:xfrm>
            <a:off x="5586531" y="4451388"/>
            <a:ext cx="1790506" cy="1042785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19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19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ounded Rectangle 36"/>
          <p:cNvSpPr/>
          <p:nvPr/>
        </p:nvSpPr>
        <p:spPr>
          <a:xfrm>
            <a:off x="5611337" y="5636709"/>
            <a:ext cx="1790506" cy="1042785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19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19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ounded Rectangle 37"/>
          <p:cNvSpPr/>
          <p:nvPr/>
        </p:nvSpPr>
        <p:spPr>
          <a:xfrm>
            <a:off x="7401843" y="2083664"/>
            <a:ext cx="1790506" cy="1042785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19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19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ed Rectangle 38"/>
          <p:cNvSpPr/>
          <p:nvPr/>
        </p:nvSpPr>
        <p:spPr>
          <a:xfrm>
            <a:off x="7414802" y="3171715"/>
            <a:ext cx="1790506" cy="1042785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19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19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ounded Rectangle 39"/>
          <p:cNvSpPr/>
          <p:nvPr/>
        </p:nvSpPr>
        <p:spPr>
          <a:xfrm>
            <a:off x="7414802" y="4312826"/>
            <a:ext cx="1790506" cy="1042785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19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19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ounded Rectangle 40"/>
          <p:cNvSpPr/>
          <p:nvPr/>
        </p:nvSpPr>
        <p:spPr>
          <a:xfrm>
            <a:off x="7414802" y="5494173"/>
            <a:ext cx="1790506" cy="125781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19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19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own Arrow 5"/>
          <p:cNvSpPr/>
          <p:nvPr/>
        </p:nvSpPr>
        <p:spPr>
          <a:xfrm>
            <a:off x="907111" y="1772816"/>
            <a:ext cx="233257" cy="300964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Down Arrow 41"/>
          <p:cNvSpPr/>
          <p:nvPr/>
        </p:nvSpPr>
        <p:spPr>
          <a:xfrm>
            <a:off x="2744146" y="1783026"/>
            <a:ext cx="233257" cy="300964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Down Arrow 42"/>
          <p:cNvSpPr/>
          <p:nvPr/>
        </p:nvSpPr>
        <p:spPr>
          <a:xfrm>
            <a:off x="4584284" y="1758619"/>
            <a:ext cx="233257" cy="300964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Down Arrow 43"/>
          <p:cNvSpPr/>
          <p:nvPr/>
        </p:nvSpPr>
        <p:spPr>
          <a:xfrm>
            <a:off x="6421319" y="1782700"/>
            <a:ext cx="233257" cy="300964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Down Arrow 44"/>
          <p:cNvSpPr/>
          <p:nvPr/>
        </p:nvSpPr>
        <p:spPr>
          <a:xfrm>
            <a:off x="8196663" y="1783026"/>
            <a:ext cx="233257" cy="300964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378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955"/>
            <a:ext cx="8229600" cy="187116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Developing Partnerships </a:t>
            </a:r>
            <a:br>
              <a:rPr lang="en-US" dirty="0" smtClean="0"/>
            </a:br>
            <a:r>
              <a:rPr lang="en-US" dirty="0" smtClean="0"/>
              <a:t>for Research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961" y="6001993"/>
            <a:ext cx="2655291" cy="658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008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27663" y="114499"/>
            <a:ext cx="8229600" cy="1143000"/>
          </a:xfrm>
        </p:spPr>
        <p:txBody>
          <a:bodyPr/>
          <a:lstStyle/>
          <a:p>
            <a:r>
              <a:rPr lang="en-US" dirty="0" smtClean="0"/>
              <a:t>Collaborative International </a:t>
            </a:r>
            <a:br>
              <a:rPr lang="en-US" dirty="0" smtClean="0"/>
            </a:br>
            <a:r>
              <a:rPr lang="en-US" dirty="0" smtClean="0"/>
              <a:t>Projects –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 snapshot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6451" y="274638"/>
            <a:ext cx="2497549" cy="8227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871" y="6060598"/>
            <a:ext cx="2772023" cy="68734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1425669"/>
            <a:ext cx="8367691" cy="4801315"/>
          </a:xfrm>
          <a:prstGeom prst="rect">
            <a:avLst/>
          </a:prstGeom>
          <a:ln w="38100" cmpd="sng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Project 1: </a:t>
            </a:r>
            <a:r>
              <a:rPr lang="en-US" b="1" dirty="0" smtClean="0"/>
              <a:t>MICROCYSTIN DETERMINATION IN RESERVOIRS AND LAKES USING SENSING TECHNOLOGY</a:t>
            </a:r>
          </a:p>
          <a:p>
            <a:r>
              <a:rPr lang="en-US" dirty="0" smtClean="0"/>
              <a:t>Ireland, Mexico, Indiana</a:t>
            </a:r>
          </a:p>
          <a:p>
            <a:r>
              <a:rPr lang="en-US" dirty="0" smtClean="0"/>
              <a:t>(Linked with </a:t>
            </a:r>
            <a:r>
              <a:rPr lang="en-US" b="1" dirty="0" smtClean="0"/>
              <a:t>NUTRIENT SENSING IN FRESHWATER ECOSYSTEMS</a:t>
            </a:r>
            <a:r>
              <a:rPr lang="en-US" dirty="0" smtClean="0"/>
              <a:t>)</a:t>
            </a:r>
          </a:p>
          <a:p>
            <a:endParaRPr lang="en-US" dirty="0"/>
          </a:p>
          <a:p>
            <a:r>
              <a:rPr lang="en-US" dirty="0" smtClean="0"/>
              <a:t>Project 2: </a:t>
            </a:r>
            <a:r>
              <a:rPr lang="en-US" b="1" dirty="0" smtClean="0"/>
              <a:t>ENDOCRINE DISRUPTING CHEMICALS IN SURFACE WATERS</a:t>
            </a:r>
          </a:p>
          <a:p>
            <a:r>
              <a:rPr lang="en-US" dirty="0" smtClean="0"/>
              <a:t>Ireland, Nevada, Mexico</a:t>
            </a:r>
          </a:p>
          <a:p>
            <a:endParaRPr lang="en-US" dirty="0"/>
          </a:p>
          <a:p>
            <a:r>
              <a:rPr lang="en-US" dirty="0" smtClean="0"/>
              <a:t>Project 3: </a:t>
            </a:r>
            <a:r>
              <a:rPr lang="en-US" b="1" dirty="0" smtClean="0"/>
              <a:t>ALGAL TOXIN DETERMINATION IN THE MARINE ENVIRONMENT</a:t>
            </a:r>
          </a:p>
          <a:p>
            <a:r>
              <a:rPr lang="en-US" dirty="0" smtClean="0"/>
              <a:t>Cyprus, Spain, UK, Italy, Ireland</a:t>
            </a:r>
          </a:p>
          <a:p>
            <a:endParaRPr lang="en-US" dirty="0"/>
          </a:p>
          <a:p>
            <a:r>
              <a:rPr lang="en-US" dirty="0" smtClean="0"/>
              <a:t>Project 4: </a:t>
            </a:r>
            <a:r>
              <a:rPr lang="en-US" b="1" dirty="0" smtClean="0"/>
              <a:t>PRIORITY POLLUTANT MONITORING IN IRELAND</a:t>
            </a:r>
          </a:p>
          <a:p>
            <a:r>
              <a:rPr lang="en-US" dirty="0" smtClean="0"/>
              <a:t>EPA, DCU, MI and UKEA</a:t>
            </a:r>
          </a:p>
          <a:p>
            <a:endParaRPr lang="en-US" dirty="0"/>
          </a:p>
          <a:p>
            <a:r>
              <a:rPr lang="en-US" dirty="0" smtClean="0"/>
              <a:t>Project 5: </a:t>
            </a:r>
            <a:r>
              <a:rPr lang="en-US" b="1" dirty="0" smtClean="0"/>
              <a:t>WATER IS LIFE</a:t>
            </a:r>
          </a:p>
          <a:p>
            <a:r>
              <a:rPr lang="en-US" dirty="0" smtClean="0"/>
              <a:t>NUIM, DKIT, DCU, RCSI, Irish Aid, Uganda</a:t>
            </a:r>
          </a:p>
          <a:p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152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019272" cy="1143000"/>
          </a:xfrm>
        </p:spPr>
        <p:txBody>
          <a:bodyPr/>
          <a:lstStyle/>
          <a:p>
            <a:r>
              <a:rPr lang="en-US" dirty="0" smtClean="0">
                <a:solidFill>
                  <a:srgbClr val="558ED5"/>
                </a:solidFill>
              </a:rPr>
              <a:t>WI partnerships delivering solutions</a:t>
            </a:r>
            <a:endParaRPr lang="en-US" dirty="0">
              <a:solidFill>
                <a:srgbClr val="558ED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Project 1: Flood management using information technology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DCC, </a:t>
            </a:r>
            <a:r>
              <a:rPr lang="en-US" dirty="0" smtClean="0">
                <a:solidFill>
                  <a:srgbClr val="FF8D20"/>
                </a:solidFill>
              </a:rPr>
              <a:t>Intel, </a:t>
            </a:r>
            <a:r>
              <a:rPr lang="en-US" dirty="0" smtClean="0">
                <a:solidFill>
                  <a:srgbClr val="A3B953"/>
                </a:solidFill>
              </a:rPr>
              <a:t>NUIM, TCD, DCU</a:t>
            </a:r>
            <a:r>
              <a:rPr lang="en-US" dirty="0" smtClean="0"/>
              <a:t>, </a:t>
            </a:r>
            <a:r>
              <a:rPr lang="en-US" dirty="0" err="1" smtClean="0">
                <a:solidFill>
                  <a:srgbClr val="FF8D20"/>
                </a:solidFill>
              </a:rPr>
              <a:t>Kingspan</a:t>
            </a:r>
            <a:r>
              <a:rPr lang="en-US" dirty="0" smtClean="0">
                <a:solidFill>
                  <a:srgbClr val="FF8D20"/>
                </a:solidFill>
              </a:rPr>
              <a:t>, </a:t>
            </a:r>
            <a:r>
              <a:rPr lang="en-US" dirty="0" smtClean="0">
                <a:solidFill>
                  <a:srgbClr val="1B9BB5"/>
                </a:solidFill>
              </a:rPr>
              <a:t>public</a:t>
            </a:r>
            <a:endParaRPr lang="en-US" dirty="0">
              <a:solidFill>
                <a:srgbClr val="1B9BB5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423" y="5793577"/>
            <a:ext cx="3495830" cy="8668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105" y="3604834"/>
            <a:ext cx="7348305" cy="24206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18965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558ED5"/>
                </a:solidFill>
              </a:rPr>
              <a:t>Partnerships delivering solutions</a:t>
            </a:r>
            <a:endParaRPr lang="en-US" dirty="0">
              <a:solidFill>
                <a:srgbClr val="558ED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Project 2: Resource efficiency in Waste water treatment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EPA, Dublin Councils, </a:t>
            </a:r>
            <a:r>
              <a:rPr lang="en-US" dirty="0" smtClean="0">
                <a:solidFill>
                  <a:srgbClr val="FF8D20"/>
                </a:solidFill>
              </a:rPr>
              <a:t>Irish Water, </a:t>
            </a:r>
            <a:r>
              <a:rPr lang="en-US" dirty="0" smtClean="0">
                <a:solidFill>
                  <a:srgbClr val="A3B953"/>
                </a:solidFill>
              </a:rPr>
              <a:t>NUIG, DCU</a:t>
            </a:r>
            <a:endParaRPr lang="en-US" dirty="0">
              <a:solidFill>
                <a:srgbClr val="1B9BB5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423" y="5793577"/>
            <a:ext cx="3495830" cy="8668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105" y="3527088"/>
            <a:ext cx="7348305" cy="24206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97594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89080" y="836579"/>
            <a:ext cx="8197720" cy="5823811"/>
            <a:chOff x="80896" y="162045"/>
            <a:chExt cx="9063104" cy="651213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5332" y="5967534"/>
              <a:ext cx="2817707" cy="706649"/>
            </a:xfrm>
            <a:prstGeom prst="rect">
              <a:avLst/>
            </a:prstGeom>
          </p:spPr>
        </p:pic>
        <p:pic>
          <p:nvPicPr>
            <p:cNvPr id="5" name="Content Placeholder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805046" y="1438724"/>
              <a:ext cx="2642348" cy="7546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2" descr="http://fp7-saveme.com/FP7-gen-RGB.gi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670" y="162045"/>
              <a:ext cx="1222571" cy="1098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5046" y="274638"/>
              <a:ext cx="2800350" cy="76945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1178" y="1486428"/>
              <a:ext cx="3162822" cy="70699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5332" y="274639"/>
              <a:ext cx="2217106" cy="98134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896" y="1260385"/>
              <a:ext cx="2724150" cy="167640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7008" y="2441051"/>
              <a:ext cx="1876425" cy="1266825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8571" y="2329377"/>
              <a:ext cx="1227641" cy="56946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3521413"/>
              <a:ext cx="1234977" cy="806935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704" y="3868585"/>
              <a:ext cx="2885690" cy="1308291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0913" y="3707876"/>
              <a:ext cx="2623215" cy="1469000"/>
            </a:xfrm>
            <a:prstGeom prst="rect">
              <a:avLst/>
            </a:prstGeom>
          </p:spPr>
        </p:pic>
      </p:grpSp>
      <p:pic>
        <p:nvPicPr>
          <p:cNvPr id="17" name="Content Placeholder 3"/>
          <p:cNvPicPr>
            <a:picLocks noGrp="1" noChangeAspect="1"/>
          </p:cNvPicPr>
          <p:nvPr>
            <p:ph idx="1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74638"/>
          </a:xfrm>
        </p:spPr>
      </p:pic>
      <p:sp>
        <p:nvSpPr>
          <p:cNvPr id="18" name="Rectangle 17"/>
          <p:cNvSpPr/>
          <p:nvPr/>
        </p:nvSpPr>
        <p:spPr>
          <a:xfrm>
            <a:off x="0" y="205867"/>
            <a:ext cx="9152335" cy="327565"/>
          </a:xfrm>
          <a:prstGeom prst="rect">
            <a:avLst/>
          </a:prstGeom>
          <a:solidFill>
            <a:srgbClr val="0C23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IE" dirty="0"/>
          </a:p>
          <a:p>
            <a:pPr>
              <a:defRPr/>
            </a:pPr>
            <a:endParaRPr lang="en-IE" dirty="0"/>
          </a:p>
          <a:p>
            <a:pPr>
              <a:defRPr/>
            </a:pPr>
            <a:endParaRPr lang="en-IE" dirty="0"/>
          </a:p>
          <a:p>
            <a:pPr>
              <a:defRPr/>
            </a:pPr>
            <a:endParaRPr lang="en-IE" dirty="0"/>
          </a:p>
          <a:p>
            <a:pPr>
              <a:defRPr/>
            </a:pPr>
            <a:endParaRPr lang="en-IE" dirty="0" smtClean="0"/>
          </a:p>
          <a:p>
            <a:pPr>
              <a:defRPr/>
            </a:pPr>
            <a:r>
              <a:rPr lang="en-IE" dirty="0" smtClean="0"/>
              <a:t> </a:t>
            </a:r>
          </a:p>
          <a:p>
            <a:pPr>
              <a:defRPr/>
            </a:pPr>
            <a:r>
              <a:rPr lang="en-IE" sz="2000" b="1" dirty="0" smtClean="0"/>
              <a:t>Funding Sources:</a:t>
            </a:r>
            <a:endParaRPr lang="en-IE" sz="2000" b="1" dirty="0"/>
          </a:p>
          <a:p>
            <a:pPr>
              <a:defRPr/>
            </a:pPr>
            <a:endParaRPr lang="en-IE" dirty="0"/>
          </a:p>
          <a:p>
            <a:pPr>
              <a:defRPr/>
            </a:pPr>
            <a:r>
              <a:rPr lang="en-IE" dirty="0"/>
              <a:t>J</a:t>
            </a:r>
          </a:p>
          <a:p>
            <a:pPr>
              <a:defRPr/>
            </a:pPr>
            <a:endParaRPr lang="en-IE" dirty="0"/>
          </a:p>
          <a:p>
            <a:pPr>
              <a:defRPr/>
            </a:pPr>
            <a:endParaRPr lang="en-IE" dirty="0"/>
          </a:p>
          <a:p>
            <a:pPr>
              <a:defRPr/>
            </a:pPr>
            <a:endParaRPr lang="en-IE" dirty="0"/>
          </a:p>
          <a:p>
            <a:pPr>
              <a:defRPr/>
            </a:pP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641867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39533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02439" y="4416443"/>
            <a:ext cx="5506143" cy="2246769"/>
          </a:xfrm>
          <a:prstGeom prst="rect">
            <a:avLst/>
          </a:prstGeom>
          <a:solidFill>
            <a:schemeClr val="lt1">
              <a:alpha val="41000"/>
            </a:schemeClr>
          </a:soli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IE" sz="2000" b="1" dirty="0">
                <a:solidFill>
                  <a:schemeClr val="tx2">
                    <a:lumMod val="50000"/>
                  </a:schemeClr>
                </a:solidFill>
              </a:rPr>
              <a:t>Fiona Regan</a:t>
            </a:r>
            <a:endParaRPr lang="en-US" sz="2000" b="1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defRPr/>
            </a:pPr>
            <a:r>
              <a:rPr lang="en-IE" sz="2000" b="1" dirty="0">
                <a:solidFill>
                  <a:schemeClr val="tx2">
                    <a:lumMod val="50000"/>
                  </a:schemeClr>
                </a:solidFill>
              </a:rPr>
              <a:t>Director</a:t>
            </a:r>
          </a:p>
          <a:p>
            <a:pPr>
              <a:defRPr/>
            </a:pPr>
            <a:r>
              <a:rPr lang="en-IE" sz="2000" b="1" dirty="0">
                <a:solidFill>
                  <a:schemeClr val="tx2">
                    <a:lumMod val="50000"/>
                  </a:schemeClr>
                </a:solidFill>
              </a:rPr>
              <a:t>DCU Water Institute</a:t>
            </a:r>
          </a:p>
          <a:p>
            <a:pPr>
              <a:defRPr/>
            </a:pPr>
            <a:r>
              <a:rPr lang="en-IE" sz="2000" b="1" dirty="0">
                <a:solidFill>
                  <a:schemeClr val="tx2">
                    <a:lumMod val="50000"/>
                  </a:schemeClr>
                </a:solidFill>
              </a:rPr>
              <a:t>Dublin 9</a:t>
            </a:r>
          </a:p>
          <a:p>
            <a:pPr>
              <a:defRPr/>
            </a:pPr>
            <a:r>
              <a:rPr lang="en-IE" sz="2000" b="1" dirty="0">
                <a:solidFill>
                  <a:schemeClr val="tx2">
                    <a:lumMod val="50000"/>
                  </a:schemeClr>
                </a:solidFill>
              </a:rPr>
              <a:t>Tel: 00-353-1-7005765</a:t>
            </a:r>
          </a:p>
          <a:p>
            <a:pPr>
              <a:defRPr/>
            </a:pPr>
            <a:r>
              <a:rPr lang="en-IE" sz="2000" b="1" dirty="0">
                <a:solidFill>
                  <a:schemeClr val="tx2">
                    <a:lumMod val="50000"/>
                  </a:schemeClr>
                </a:solidFill>
              </a:rPr>
              <a:t>Email: fiona.regan@dcu.ie</a:t>
            </a:r>
          </a:p>
          <a:p>
            <a:pPr algn="ctr"/>
            <a:endParaRPr lang="en-IE" sz="2000" dirty="0" smtClean="0"/>
          </a:p>
        </p:txBody>
      </p:sp>
      <p:sp>
        <p:nvSpPr>
          <p:cNvPr id="6" name="Rectangle 5"/>
          <p:cNvSpPr/>
          <p:nvPr/>
        </p:nvSpPr>
        <p:spPr>
          <a:xfrm>
            <a:off x="502439" y="2215812"/>
            <a:ext cx="5506143" cy="1938992"/>
          </a:xfrm>
          <a:prstGeom prst="rect">
            <a:avLst/>
          </a:prstGeom>
          <a:solidFill>
            <a:schemeClr val="lt1">
              <a:alpha val="41000"/>
            </a:schemeClr>
          </a:soli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IE" sz="2000" b="1" dirty="0">
                <a:solidFill>
                  <a:schemeClr val="tx2">
                    <a:lumMod val="50000"/>
                  </a:schemeClr>
                </a:solidFill>
              </a:rPr>
              <a:t>Jane Wall</a:t>
            </a:r>
          </a:p>
          <a:p>
            <a:pPr>
              <a:defRPr/>
            </a:pPr>
            <a:r>
              <a:rPr lang="en-IE" sz="2000" b="1" dirty="0">
                <a:solidFill>
                  <a:schemeClr val="tx2">
                    <a:lumMod val="50000"/>
                  </a:schemeClr>
                </a:solidFill>
              </a:rPr>
              <a:t>Project Development</a:t>
            </a:r>
          </a:p>
          <a:p>
            <a:pPr>
              <a:defRPr/>
            </a:pPr>
            <a:r>
              <a:rPr lang="en-IE" sz="2000" b="1" dirty="0">
                <a:solidFill>
                  <a:schemeClr val="tx2">
                    <a:lumMod val="50000"/>
                  </a:schemeClr>
                </a:solidFill>
              </a:rPr>
              <a:t>DCU Water Institute</a:t>
            </a:r>
          </a:p>
          <a:p>
            <a:pPr>
              <a:defRPr/>
            </a:pPr>
            <a:r>
              <a:rPr lang="en-IE" sz="2000" b="1" dirty="0">
                <a:solidFill>
                  <a:schemeClr val="tx2">
                    <a:lumMod val="50000"/>
                  </a:schemeClr>
                </a:solidFill>
              </a:rPr>
              <a:t>Dublin 9</a:t>
            </a:r>
          </a:p>
          <a:p>
            <a:pPr>
              <a:defRPr/>
            </a:pPr>
            <a:r>
              <a:rPr lang="en-IE" sz="2000" b="1" dirty="0">
                <a:solidFill>
                  <a:schemeClr val="tx2">
                    <a:lumMod val="50000"/>
                  </a:schemeClr>
                </a:solidFill>
              </a:rPr>
              <a:t>Tel: 00-353- 1-7008614</a:t>
            </a:r>
          </a:p>
          <a:p>
            <a:pPr>
              <a:defRPr/>
            </a:pPr>
            <a:r>
              <a:rPr lang="en-IE" sz="2000" b="1" dirty="0">
                <a:solidFill>
                  <a:schemeClr val="tx2">
                    <a:lumMod val="50000"/>
                  </a:schemeClr>
                </a:solidFill>
              </a:rPr>
              <a:t>Email: jane.wall@dcu.ie</a:t>
            </a:r>
            <a:endParaRPr lang="en-US"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145915"/>
            <a:ext cx="9144000" cy="262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-8335" y="66506"/>
            <a:ext cx="9152335" cy="327565"/>
          </a:xfrm>
          <a:prstGeom prst="rect">
            <a:avLst/>
          </a:prstGeom>
          <a:solidFill>
            <a:srgbClr val="0C23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IE" dirty="0"/>
          </a:p>
          <a:p>
            <a:pPr>
              <a:defRPr/>
            </a:pPr>
            <a:endParaRPr lang="en-IE" dirty="0"/>
          </a:p>
          <a:p>
            <a:pPr>
              <a:defRPr/>
            </a:pPr>
            <a:endParaRPr lang="en-IE" dirty="0"/>
          </a:p>
          <a:p>
            <a:pPr>
              <a:defRPr/>
            </a:pPr>
            <a:endParaRPr lang="en-IE" dirty="0"/>
          </a:p>
          <a:p>
            <a:pPr>
              <a:defRPr/>
            </a:pPr>
            <a:endParaRPr lang="en-IE" dirty="0" smtClean="0"/>
          </a:p>
          <a:p>
            <a:pPr>
              <a:defRPr/>
            </a:pPr>
            <a:r>
              <a:rPr lang="en-IE" dirty="0" smtClean="0"/>
              <a:t> </a:t>
            </a:r>
          </a:p>
          <a:p>
            <a:pPr>
              <a:defRPr/>
            </a:pPr>
            <a:r>
              <a:rPr lang="en-IE" sz="2000" b="1" dirty="0" smtClean="0"/>
              <a:t>Contact </a:t>
            </a:r>
            <a:r>
              <a:rPr lang="en-IE" sz="2000" b="1" dirty="0"/>
              <a:t>Details:</a:t>
            </a:r>
          </a:p>
          <a:p>
            <a:pPr>
              <a:defRPr/>
            </a:pPr>
            <a:endParaRPr lang="en-IE" dirty="0"/>
          </a:p>
          <a:p>
            <a:pPr>
              <a:defRPr/>
            </a:pPr>
            <a:r>
              <a:rPr lang="en-IE" dirty="0"/>
              <a:t>J</a:t>
            </a:r>
          </a:p>
          <a:p>
            <a:pPr>
              <a:defRPr/>
            </a:pPr>
            <a:endParaRPr lang="en-IE" dirty="0"/>
          </a:p>
          <a:p>
            <a:pPr>
              <a:defRPr/>
            </a:pPr>
            <a:endParaRPr lang="en-IE" dirty="0"/>
          </a:p>
          <a:p>
            <a:pPr>
              <a:defRPr/>
            </a:pPr>
            <a:endParaRPr lang="en-IE" dirty="0"/>
          </a:p>
          <a:p>
            <a:pPr>
              <a:defRPr/>
            </a:pPr>
            <a:endParaRPr lang="en-IE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36" y="698746"/>
            <a:ext cx="5506143" cy="13808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19082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392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Elevator Pitch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6463" y="1295400"/>
            <a:ext cx="8229600" cy="515461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What </a:t>
            </a:r>
            <a:r>
              <a:rPr lang="en-US" dirty="0"/>
              <a:t>is it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Why </a:t>
            </a:r>
            <a:r>
              <a:rPr lang="en-US" dirty="0"/>
              <a:t>are we doing it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What </a:t>
            </a:r>
            <a:r>
              <a:rPr lang="en-US" dirty="0"/>
              <a:t>are the </a:t>
            </a:r>
            <a:r>
              <a:rPr lang="en-US" dirty="0" smtClean="0"/>
              <a:t>outcomes</a:t>
            </a:r>
            <a:endParaRPr lang="en-US" dirty="0"/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What </a:t>
            </a:r>
            <a:r>
              <a:rPr lang="en-US" dirty="0"/>
              <a:t>is the Impact</a:t>
            </a: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s-ES_tradnl" dirty="0"/>
              <a:t> </a:t>
            </a:r>
            <a:endParaRPr lang="en-US" dirty="0"/>
          </a:p>
        </p:txBody>
      </p:sp>
      <p:pic>
        <p:nvPicPr>
          <p:cNvPr id="16388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36063" cy="685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239250" cy="685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360" y="6093651"/>
            <a:ext cx="2285640" cy="5667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622" y="6016464"/>
            <a:ext cx="2596924" cy="643925"/>
          </a:xfrm>
          <a:prstGeom prst="rect">
            <a:avLst/>
          </a:prstGeom>
        </p:spPr>
      </p:pic>
      <p:pic>
        <p:nvPicPr>
          <p:cNvPr id="17409" name="Picture 2" descr="http://www.liflandgaming.com/wp-content/uploads/2014/01/vismi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99188" y="0"/>
            <a:ext cx="2944812" cy="2120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603250" y="1283865"/>
            <a:ext cx="7651458" cy="466725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/>
              <a:buNone/>
              <a:defRPr/>
            </a:pPr>
            <a:r>
              <a:rPr lang="en-IE" b="1" dirty="0" smtClean="0"/>
              <a:t>Mission</a:t>
            </a:r>
          </a:p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r>
              <a:rPr lang="en-IE" dirty="0" smtClean="0"/>
              <a:t>The DCU Water Institute translates research into solutions for global water problems</a:t>
            </a:r>
          </a:p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endParaRPr lang="en-IE" dirty="0" smtClean="0"/>
          </a:p>
          <a:p>
            <a:pPr marL="0" indent="0" algn="ctr" fontAlgn="auto">
              <a:spcAft>
                <a:spcPts val="0"/>
              </a:spcAft>
              <a:buFont typeface="Arial"/>
              <a:buNone/>
              <a:defRPr/>
            </a:pPr>
            <a:r>
              <a:rPr lang="en-IE" b="1" dirty="0" smtClean="0"/>
              <a:t>Vision</a:t>
            </a:r>
          </a:p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r>
              <a:rPr lang="en-IE" dirty="0" smtClean="0"/>
              <a:t>By 2020, the DCU Water Institute will be Ireland’s centre of excellence for the development of technical solutions for water management and sustainable water supply, and for contributions to water policy developments.</a:t>
            </a:r>
          </a:p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IE" dirty="0" smtClean="0"/>
              <a:t>Who is interested in what the Water Institute has to offer?</a:t>
            </a:r>
            <a:endParaRPr lang="en-US" dirty="0"/>
          </a:p>
        </p:txBody>
      </p:sp>
      <p:sp>
        <p:nvSpPr>
          <p:cNvPr id="18434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367173"/>
          </a:xfrm>
        </p:spPr>
        <p:txBody>
          <a:bodyPr/>
          <a:lstStyle/>
          <a:p>
            <a:pPr marL="0" indent="0" algn="ctr">
              <a:buNone/>
            </a:pPr>
            <a:r>
              <a:rPr lang="en-IE" sz="4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Quadruple Helix of </a:t>
            </a:r>
            <a:r>
              <a:rPr lang="en-IE" sz="4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Stakeholders</a:t>
            </a:r>
          </a:p>
          <a:p>
            <a:pPr marL="0" indent="0" algn="ctr">
              <a:buNone/>
            </a:pPr>
            <a:endParaRPr lang="en-IE" sz="4000" b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0" indent="0" algn="ctr">
              <a:buNone/>
            </a:pPr>
            <a:endParaRPr lang="en-US" sz="4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489" y="2682297"/>
            <a:ext cx="8575392" cy="28248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164" y="6143299"/>
            <a:ext cx="1925717" cy="5611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575" y="7938"/>
            <a:ext cx="8988425" cy="133195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IE" dirty="0" smtClean="0"/>
              <a:t>What is the offering of the WI?</a:t>
            </a:r>
            <a:br>
              <a:rPr lang="en-IE" dirty="0" smtClean="0"/>
            </a:br>
            <a:r>
              <a:rPr lang="en-IE" sz="2700" dirty="0" smtClean="0"/>
              <a:t>The WI </a:t>
            </a:r>
            <a:r>
              <a:rPr lang="en-IE" sz="2700" dirty="0" smtClean="0"/>
              <a:t>working in partnership helps </a:t>
            </a:r>
            <a:r>
              <a:rPr lang="en-IE" sz="2700" dirty="0" smtClean="0"/>
              <a:t>to provide solutions </a:t>
            </a:r>
            <a:r>
              <a:rPr lang="en-IE" sz="2700" dirty="0" smtClean="0"/>
              <a:t/>
            </a:r>
            <a:br>
              <a:rPr lang="en-IE" sz="2700" dirty="0" smtClean="0"/>
            </a:br>
            <a:r>
              <a:rPr lang="en-IE" sz="2700" dirty="0" smtClean="0"/>
              <a:t>to </a:t>
            </a:r>
            <a:r>
              <a:rPr lang="en-IE" sz="2700" dirty="0" smtClean="0"/>
              <a:t>global water problems:</a:t>
            </a:r>
            <a:endParaRPr lang="en-US" sz="2700" dirty="0"/>
          </a:p>
        </p:txBody>
      </p:sp>
      <p:sp>
        <p:nvSpPr>
          <p:cNvPr id="19458" name="AutoShape 6" descr="data:image/jpeg;base64,/9j/4AAQSkZJRgABAQAAAQABAAD/2wCEAAkGBxQTEhUUExQVFRUWGBgZGBcYGBcYGRgdHRweHBsbGBcdHCggGBolHBwZITEiJSkrLi4uHB8zODMsNygtLisBCgoKDg0OGxAQGywlICQsLCwvLCw0LCwsNCw0LCwsLCwsLCwsNCw0LCwsNCwtLCwsLCwsLCwsLCwsLCwsLCwsLP/AABEIAQwAvAMBIgACEQEDEQH/xAAcAAACAwEBAQEAAAAAAAAAAAAEBQIDBgcBAAj/xAA6EAABAgQEBAQEBQMFAQEBAAABAhEAAyExBBJBUQUiYXEGgZGhEzKx8BRCwdHhByNiM1JygvGSsiT/xAAaAQACAwEBAAAAAAAAAAAAAAADBAECBQAG/8QAKxEAAgICAgEDAwMFAQAAAAAAAAECEQMhEjEEEyJBBVFxMmGBFJGhsfDR/9oADAMBAAIRAxEAPwAcJiQESaPcsb5jkWj1okBEmiDiDR6ExMCJBMccQCY9CYnliuZPAcXIDsGeKykoq2ck30WBMehMeyS4dr2iwCOUkyXFoihDkCNNxXh6FS3IylhzJor3ofN4RYRPOn/kPrGsnTxMAALtbqbfV/SMP6w/dBfk1fpmlJnHOP4iZLJSQVirKZiR16xmsROCqVelADU6iOh+OpYCiBT7+/WMn4blj8ZKfTM3fKpoWw4k2l9xnLnkk2IsHwudNOREpbqVcpUAA9yWYC0dawOEEqWiWmyEhI8hf9YLCY9CY3sPjxxXRj5s7y0BYvhkqb/qISrqRX1FYZeGsPLkPLQCEqLs6lVZizktT6RAJixAYgjSO8jDHLBxfyRhzyxyTT0Npt21Lt1aDVABSXswt7wKkg5Vi4/U1gueoU3v9Y8g04yafZ6qM1JJro8m1USLE22j4rysdo9SrpElS3DiJsvS+SyaoHmAc/esZPiSCZio1RATR67doTY2SVKcAgfXrFZbJ8RqE39jKhMe5YsCY9CY9yeLIBMe5Y9mrCQ5IA6wh4hxpSjkkgs7FWpa+X7eF83kwxfqe/sFxYJ5H7UOMRiUIHOoJ7mvpC1fieQCwzk9E/zGeVglKOYvzXe/33imdw+lQexN/SM2f1KV60aMPptrZqEeJZCqJUytAsFL+dveB5uIChnWlR5mTlPZ7GMhisInKwp1gXA8TmYdYKDmTcoVVJ8tD1EV/qpZHt/99yJeJ6XSOly8QSQKJpQFyX2ezP8ATrHsta/7RzgByFA3I/RjCThnExNlEoTQu6T+U1oa2sXhlITysjmWwLk1oz18rwVZnyr9v8g/SXE0WEmp+IgE1KmbWhjRYGUorDMEoYE7mhYXoLdydoyHCyFKCqjmDKP5hehu1+4EdDlpGQZaAVMK/Urcot/YY8JpRlFHPPH+FOclr0HRoyXhKSDjKgUSojoWZ/R46D4vSVgs5IqBUmtx1Mc+4UF4fFoXNGRJJSSSKO4c7CrvFPGyJzj+Sc8HwZ0EJiQTEpbEOCCDUEVB84mEx6GzFIBMSCYmExIJiCaLsFMYsbe0NES3LBnhOBDbDrJSFChsY8/9T8fjk9RdP/ZufTs9w4fY8zMaRYR7xWU7wTgxUubA3tGWuzYlKlZUEHMySOvpC7GzFpWQm0PcIgBLm+kK50t1HSIa0RiknN2jIhMVYvEJlpKlHt16CCQIyviHElU3KHKUUbrqff2j2Hk5vSha7PI4MXqTogmYrErGYsHoD8ulOpjUYDw8kMacrimr3MD+FMFyDmCSS6WS5JZiCTRBtTWsdB4ZgAA31vfaPNZJSnK2z0eKMcUaSMdiODMKAARmeI4JnjqnGJYSmjRhOJpFYA1THMc7RgMcirQpn4aNRjJQJMLsXJaDQnQPJjUhTwzFKkTAtJbQ6uNY6Vh0gj+2M2dKT8wokgVfShIH8RzeaiN94AxQVh1S7KQelQbV9R5CNTw5qUqZi+ZBwVo0vDpCjcByWAHsPKN7hcCQlysppYRhMFiigpJcssfUA/r6Rv5E90xP1Fq4p/Fg/Dv3V8mf4/hsqSQNDcmORcYUQtR2ft9/tHYvEUwmWpv3+7ERzLFIUMRLWwcLSSCxAA/x2Y67Rmf1Ci9D6wOS2GeAMcVy1yyXKCCOyn/UH1jWBMc+8M4lMriMxBUyV5kjYkMz6OW9Y6MEx6DxJ8sSMbyIccjRAJiQTEwmJBMMWBIBMEYVbOl71HlEQmPWOl4U8zF6uJx+fgZ8bL6eRSGcuqQ4tHmetQwGu8eSaooWj2bLzJobVIjyzTR6CLTKpS1Lc2DkMNG3EUzXBZo9krKSdHguVhgsOx9TXrHLoZbUHvowk/EBBSCCxeu328Y6eXxCiC3Ofr11Z4fzkzFy8x5WAYF9RqDTp+0IEJUJgzXoSSH821o9I3/OyN6Z57woJM6F4SwQSkMStrgkZehAch7Ru8KhkubxjvDU05EnRmtltS3UxqZU/ljJTNacW0JuOEklowHHsalBIdzGz49jBX9I5tx6YklRu1wKt30EDXuYwvbEWKxwJj7FMQ8L5OJSpeUQyxyAEAiCNUyIytCbFrAhn4F4mEYnLVpgKbPW6fcN5wlQc2Ys4Tfpr+8e8PxCRNlqTdK0qHkQbw3gbhJMz/JSyRas7XJkEkKUK7f7Xv0JhzJxqgipShtVPUDUAVMU4eUCoA0G8FYbAyxmX8rliouSw22H7jWHfPjHJUPsI+G3C5fcTTcSky1TAZy0pY5v9NJfVIqpV72rGGxBViAUfDMp82UlJqwNVVcCmzUNdI60rBJKQ4fMFAbFiGBZmenrrC38DLyoSAE15RZtabC9PKFsPiQSsPl8mV02cx8O+Fc8wGesUqpCSoEbVF3+kdPCYB4hhSlQypqG0ajj9nhmhNBD/jVG0JeRumRCYkExMJiQTDNixAJiQTEwmJhMVbJIylEOIsMuILoxJoCB6kCL7V2jzvnYuGVtdPZv+Fm5Y0vnoomJ9YtkY4pDEO30jzEpdlbxApGsJD+pR2Zco5WIen6RlOO4IS5oYUJcC/oKN2fSNgn5O4bzP8wJxGeFKTLRJTOmFR/1HCEBLZlE9jePT+dx9Jt/sed8GMpZUl+5HgaJiFJLtLJLA3qaPteNlLXSE+ExKJ8vOgJdBynK+VxSj3Gx1hhIVHnrN9qtGf45w9S35iB0p7xzrjmESHQRMLO3Octb8tn6x2TFSswMYvxBgkhy0VjNxYZRjNUzA8J4DMWwSAlIdsxs921jSS/C0xaFhKwcort2gBM4hTAs5jR4zjfwESZchExYUkfFUCnKlRuFJN66xeU5NkKEILo5hjcMuWpSDqeYaFnYtuHPqYrEkM7Mw9P2jWeIUpmrS4agzGwT1J07XMU+EOFGdiJfKFISrMvNRORJuodaU19YZhNySEsmJRk66Oz8AIVIlqUOZaEFQ2JSDcdzDb4AyKDAu4A1FKfv6xHhXw1JOVQLZQK0ant2gZWMKFBwHuPv7vD3unK/kzrjBV8Hktwku7hi2j/tHkpIOn8RIS3Qamrn2do8kJY1hiHTF59o84nhmZYPMGFbMbe5bziiWX9oKnGh1imSmvkTFYvhOyZe+B8ExIJiYTEgmGLFaIBMTCYmExIJiLJIBMCT0qSk5bpr3A/j6QemKcUtsvUs/kT+kI+dBTx39h3wsjhk/J9LUFJBS7Kr7R5MlAForEzajRekE1tGEmbd0c+4rxRAStCVMRUXHMXB0sxfqTFXCCqd8RJSUKynmP5goF62FQl/+MD4HgYlTvhqPxU5cwJDMQRys9SXSfIQRgTPVPf4SEMTnWTUNoCzPb1MehyYpZbUn3qjCw5fRkpR+DQeF8DMkyiFgcwBBSQQGuCxuH7Qw+IxpCTjE+b8FkLAQspSVACgUoB70qdIt4fPV8MBZzKQ6Sr/AHFJbM+rtfvGTl8fJi/UbePyceZ3EazsSzxlPEWKcQ5nznEJcRhAsMdKwquxtKkZfBJBW5IvDkyBlJLF7UoWPvGaw2EVMnqSlRSxYWL/AHSNpj/DEuVJ5lqWsD5viEAnYIDAD1g7SXYNNyYn4Bw1M2cqZOZUqSkrWk/nyuQk6ZaEl6MOsDSeI4U4yanME4Uc3KCgTFDKG3CarIGw6wtx+FKQQkqSCOYZ1Me4esZ8pyAg+sHxtVoVzxals7/4Kx5m4dE6n5qeZFOtHhriJYmrQQWZu1d/WFPgvC/BwuHlq5TlTm6KU6iD/wBi3kIZpm5V+dujxpQ0990ZEna19yU9RQSksKt37d4+kBz5H79YH41iGKSQX1OjR5hcRyu9RS96aRMemdLtFs+bStLj0gdZItvbcfpBJOctQbOany0j2XKCnFoDNthIJIomYw1CEFSg1DQV+sBJ42suEoSSCzZmc7DrB8yXRiKVFq9u2sZ/GYbKt0BxcAjzI+//AGJZZvplVhiu0MD4kCVBKpbE0oXY+kPZM4KSFJqD/wCH0jJ4XA/iJgQrlAOYtSgpQjWsbBKWDAMBQD9IvinN3yZTJCKej1IBilQJCgRy6b+neLwm28QTLLny2pWo8w1YvKVkRVAKRY+vnBAldoEwchSHCyDWjUDaU9R5PrBhmRg5IU9mxGTa0YiTKBmoCcwCEnU0K1AcwJvQ+ovH3HMYUgy0rBUwLHISP+tC7WMQmZ/irXLTVKkSySaEIZdteZZS9GbygrFoRiJSgSqXMSo8ozJJV+XQEpp6R6m7TR59rpiE4pS8N8NKHOIX8NIBozOSNgBV2pS8aPBcFKJYSVusJCUgOlCQmyUp7XUam9LQs4EhS509RCSnD5ZQYkhUzKDNOY1IDgeZjSJqkLYigOrseh6Qu4XFpq11/AxGajJOLp9/yZmZNIJBcGA8Viet403EMMmaCpqaKFPMHUdbRncdw0jVx1jDzYXjm4s38HkLJC0DcNkITzAcxsdoo4lxFanSrSPcLihJJ+KDlAJDUJ6PC3HcYlqLineKcXYXnEDxK3uYn4S4J+KxiUkEy5TTJnVjyo/7H2CoXY7iqGZNTW0b7g3CJhwEtOFnnDrnS0TVzEozKKlAnKT8wGVvlqGerw548adyEfKncaj2bDFY9Ets6kijqSWCsu+W9/pBfBsZKxKAuWonK4cgh7F3Irc1D2jnXhjwHOw8+ZNxOWepQ5ZmYrSrfOFByqgIcEON2joEqcmTLCgcxLuNS4v0vDE8lsSjCkQxDTCUByWbNQOK69qj6RXKlBNWOY60Pl0rEuHcQSyVMxND0PTpBfx0Z3cM5u307v7RFnUU4EsSk2IJH6g+RhhgiCAbg30L/bwBiEFwEDNe9vM7UiODlzVA5lBIBLpSkufM/dohttE0kw/iCSAHLB/mp5BQJoeo/WEWKxsoEp5lKGiU5gPN4bKw8shjUavzDyFP1gMYdDEhJNWqWH/yGEDq+y3QDwTGH4pzILK5RXm6UaNNiHdgO57Vr0uH6xnDNUlWdDJCFWYVF+zMftxD+bOzIzS+dw7AgKIo7dQ9oLBtRoDJJyDJQo7v1/iIzAatdjAMmeAhS6kXANCQagNuHIhVP8QpQEKqQt81UnKwuffa1o6eVJbJjibehlisEEnOFKcFRLmjEhx2pSIfHTGdx/EjNnAAUTQJFHB3e+kN8IHSMpFKb2o77EMfOMvPJSl7UaWKMox9wjwmIV8ILykAkqKyNVqz8qfmIBZLltDWCeIYpEpGc3SXKhfXlBN+ZuW1rRerBH4QRmItQABIbmZhUijXMJPEMpM5MiQKTVrUQgBykJOZY/xDMxNLbx6SbcY2u6/yYK9z/kaeE8EtOHSZjBUxSpqmqSVnNVxRgQGFstzDISZbkq5q0BdXmAbRHDSGlAzCSwsogAD/ACYAE9GgqXLflyKykdA1NQ9L6RydJJHVbtnkiRnzkk5QlSstH5RW1qtSFOOwzRpeAzUicUUqkpHelOpa/aA+PYHJUfI7dj/tP6HWMnzHy2vjRr+F7NPV7OfcUkXpGRx8tL2EdD4jhMwjEcZwCkElqQnCRoyWhArCqVmypJCRmU2gcBz0ciCcFx7FSQlUpTCUAl8oIyk/KrcGo3aLcPNKQtj86Sk9i37R5KK0yZqEoJTNyuQDTK5H19oajKhLJj5HUfCni2VikJSpkTSC8sl3a5QT827Go7VhrKwwm/3ctCbVo9S3nHCUylpI+YEFxcEG7g6F46z/AE94gvESFmbVaFhGaz0FW7HTURe7aASg4qzRLllDAIylQLO5BF6ZasGDc2ttqpJYhTZqEkM2o1JNg9aXhhw/BM6Vq1BD1DHUdH/SLsZhUpQo5uWh0szUrQXi60DeyAYozIJqTpXUsrrT/wBiGEmKC61BII3GnmawEmcUpAflCwSbU+UnqAK9KmCF8Ul5/hggsxzUo9vRxEtkUHqQ5PWvrf3irGjK3Zx1H7xOXiwTZt/36R7iGIJNQB6DX77RFKrR129mbx04A0sRranbo8X8K4qZX9pQKiDynMCGLVPsaDUwFjZWclIpWkXzMOpUvOps6A1KHLY2ubQP3v8ASW9qexbieKrVNVUkVATbORV8g6OIWKUQ6ifnqzUT9LmjeljDJaQAGSAqnNQmv+WxOkV4paZig7gsDlSAzhJcXAu30hByvbH0kuikT1BQZLMWIUa0+UjUp5gPKGASUAPlOYZvmCWfRj2hdiJAX8NUkhCylWQ3SaKSUrGvM3mKwpmcUXK5UqFq5ib9GNrdYrV9F467OlYuWyczl01DN6MdDaFXCJJXjJql5T8CVLkpI3WM6+xYS6OYYLxOZYQRygjUVoSTToDQ7+i3+n00TZC575jOnTVksRrkF60ShItHpZO5I85HUWaBQynTKfY6eRt3aFXFuOJSciFB/wAytug69fsQ4/xQl5cssLKVv0HT774nGCsZ/leX3CH9zU8PwesmT+F/6bDAYsXBqGIb9I1crFiYylAFKxkmJNiQKH/sn/8AMcjwmPKDqI2/hriaVnITRbAF7K/KfWnnCGKThL9mP+RjU42u0e8Z4arDLCmK8Ms8sz80omyZu6dAvyNalXxfAIUDQR0XALCgZawCCCCCHHUEagxlfEfh5cl1SQVyrlIdS5fbVaPcdRYuXBXuiCweTftmcsxOBEtbsPSGWFwkyclwlkChWohKB3WaeUX4qQV1QM9mAqC+5Gmr9IhiMJNIeaWYAIS4AYUJABZL0J73gcafYxJtP2nsrC4VJSADPmDMVB1BF6MAAom2qgXjU+F1n4deRy+UaMSnQDYlmo8LcAqWlDPLdirkyLp/zDua2ekNOE4yWos/OwUxuqrkkMxD6uTzGD43uhXPB8b7NHikq+GCNBpdg1vOsUyEkyyL8pqxepoDvrTSLZmLCZTlg7gCn214rw02W1SU5r1rmuaCoF69YOxNCiZMVLomyQzFyOyjtdj/AOlXLIC5pF7ggM7MKh6VBPnaNAie5OUOCClSaOBqodHY9xAqMGM2ZKSQpCgQBQkA1a5DtV30jn0SiHCuKISkKUS6qKHXeC14h0nKbuCPrChPD3cKSyhRxZRTX6QYlBAT/us5gTk1onigdct2G+o9jHsyYUTUEk5S6To4Iv3ZveDl4c3ApZ/1hfxWY7NcD6Gnn+0c5qKs7hy0TSAy5dCw2p2rep+kIDg05lMWyl0M6k1oSU7XLiLwtQaYQSxY9Ran09I+4niQj+45NHWE3YgAC1nAhDLfO18jWJ6pgT5Uq5QCFEhhykvXmdhQmpa+rAwBxDErWoKlzAxSCWSL6uHDHfrD6cghCHGUrSeiixAdh8xJ94Qz8NLWon4QW1MwUpIOoYU0IiIvewqfwhviMOcInIlalTJiVFSiVJSFAE3cIJF6mjNUFoL8DS1rwMkKqFEqD3FSC22vqYv8dcSKCZKE5iJZUtawSEg7AMA19oY/0/UFYLDlx8lrM5KhTShB841806TS/Bl+NDlK3+f9gfFZTaRm54jacZlVMZqfhozDbTtCdSBEpOJyBRetGYt3caxXxQ5A8I048G/r+8EjG0UlKmdt8N8Y/ESEzn50nJM7j8x7ivcKhli/EaEslNVHdwB21P06xzn+mqj8Sakn+0oIzDcuSk+VfWNL4gASQzO4IIuB36xeWZpAI+NFz2X4kIDqCUgk5lEABybkgC/WAMVghMDKZnFjodoAwvE1jMlSgUqDOwcNW9jbasLuM41fxSZayEuHS4agAJdtWfzMBTXbGOElpFPiHwcZEszkLYMKPUEkA1eoqKxXwCXMZMwqGYE8vROjbMx9Iq8T8VXiEhCkJCA1LmhJHN/282ELuEqxa1mZJQVSEqKVkKBy0IqCczHMNNL0g64t6F584xqR1dElJlgKTYB2LVa7vq5iieAhy4JFhqSzn7JirDKMzDirLTa1dqwIiaSEoIsr5q7b+XtBr0JtbPcRiRKnIIJSCeZtATVLdQIcYfEAmWRrc1PMSXvcuNP1hPxKV8puKhjv22P6w04SgqlirZCssRcKFGehrm8uwi1kUF8PlSlrIYEgEgE2NrebPWB56qFhrXalQ3WhMJ5nDVoUpSCQFOUmwAdjXeltoHmrmBSRzEpXmLFwQSK5Wo1+0UbLUacrADbjyBaMlOlKUXA/MQC4Hk5PaNCtT/dHakCysASOZRSHAp7+/wBYFJci8XxEKkhqZqkv/H3tAy5+VDKSCAz70+UOTZ20tGzPDU3AciodvRm26QFjOBImJWwFWIJDsxcAjY2e+zQOWO1TLRnUrEpnI+G/xVTJjBKEsP7YaoSLrDPrqYzOMl51fmSwCcq0JUQw3BtBKlkLl5Qxb8ugBq71qdYux6p5W6JhytQHMG6UgLtuxhRfSDvF2GXh5OJmzDJCpgVlQcyywDITLSCyQCxJLiloD8A8X/tmWwBZK6PUkDNfWxpvGX8a8TeWmQMpy0DM5BY11094BONMgImy3BlsEjfqQ9QRRuph3J71oz8MvTds65OxOa8BzkAwt4VxZGJkidLoLLS7mWrVJ6ag6iCDiISaadM2INSVoV8ZwrpMYXGYFYC1pFEtm87edI6LiFuIRYzDkpUkAMogk9oJjnRGTHyQ6/pvM/8A5/ialTf/ACAPq8P/ABCr4iQEPnJqXajHXS0L/DeFyYWWLHmJ81Ew8wJRaYHuAdQ/X1gUpe4JFUk/kxWOkql0AJPvEZGGmLqcssdeY+gp7w+41K5zlqNDv/EZ2fjahIcqNgKkntrHbYT4sqxmAQxdSlnqR9BQRDgy/gqmBDjMmzmr0IP3rDCVwhZTmmrEtyGSGKqlgFGwqRAmOwvwZwJdpgKQ+mtvQfZg2LsW8iqOg+H5IVLBDjNo/WjdXi7EYEJCtSS/Sm3qYC8PYlQSlAe3oXc+8G46dMSsqBGRSrfd7H1hmNUZs+2QnMsMHoQ4FmBv36xHAnnzFuUUSN6Jdn7ean3iapkxdqA0P/sXcHllC1gkFwHFy4dmPmYsnsrQZOBUgpAIB9qEuPvSFKEkE5hUUJ1ieJxnNU8rKBS7HNv1Z4skSgsJcKoO9RvWpikpX0WUaLpLHzix2izIwtESh/KIbOJy1uQxic2g1oC/6BhEcOCCDHuLYX/NHPogzeI4SgTFqSkD4hzHr/H87xH8EIb8QUQQb7wumTqwnl1I0vHlyifnzET1FjZtR9X9IrXNcltb6+bwSqakAsGBuATX37ekDBi4sDGkYo+8DcY/DT+Y/wBuZyzEtQirK/5JNt3I1jpOOksAtBCkKDgitDVx0jjGQi3LpTr9Y1nhDxSZR/Dzi8pR5Df4aibf8CfQ+cBzY+W0N+Nm4Omak4msWSmMU47DVex6a9Y8w1ISNZbNfg0/2kAaJ+g/iIqUX94HwM/+0Nw4iH4msDkXjoaAIyF7N9Yys3ES5UwqSKjX+YYcVx4ShQCgKekY44jOQCQ6lACuvXbSCQtlXS3ZrJGNlrkzCshJTQeoNtWISX/ygHxBKBXJXWgXUhnL363PnCLEyFoUlzVSsqhs9vZ4+l4skCtB7bw5jjozcs1bo6J4RmB6VFQHDmm/QiHM3mSEqD5SSNHHf1hTwlQRKlrDALloO1Wqe7QyM4EpFXvUht7mOjLVAmrdnyFZQyASN2NzSh3rEZM0JWCtlVs+9nOhrR9tYPmyUqQkmlebKd7V1a48oQy8dLQrIpsxJ+cgHKlh81rEMNXFBE1RCDVYVMyaVqSc2blc9aEN0AicmcQpinKKu+XcsaE0p36ax8rGDMMiqjUCja8w7QESygQp6EOL0LhzvXpSIbSLpNj5eIQGTTNv+5/SJy1p1d4VYMJAcJD6kPXu+sOJcwFtCR9taOWwb0RIrFM823NA/wCvvBLbUJLufdoipF30r6ba3iThRxIty5buxsA1a9DUCMhxTjUuSsJmFQJSFDlUaF9h0MOOJJWqZNSCQkBIFFE/EqQXNBqln/M/aoS0JSl0LmOHcF2NXBfVwT5wKWNS7D48rx7RxrFcLIOYEEEAjsf1gb8KpQDNRxWhu7dTX6Q78Mj4pMpYKsoISR0LkPYtSh3NngviHBpclKULmEiYsMQ7pIrUa0Hq0E9SnxfYosdqzNzOHqCAsVSzsCHtV0u4sdNt4K4dwxZVLUXSlWZyTU0NQ2ndgGhxK4J8NC1l1pByuOru51DH1iU/AzROlqR8Rcg0HK3LZiyQHLVoPoYr6yerJUBrwaTiEkIUn+zlBSVHmTpcgAj/ABuNOp85GU1EMghKChNVEHWmXvRi1S/SLcaUqSEj5i+QXBYOU5hagNd23hTnyZo4snBUAYPFsWe8VYzGFBcFoqTg1rk/iJQKpL5SpjyqYEpUNCHHSKSRMGU3069InjT2M+opK0xfxLFqUpQChlJijhZQn4gmKJzJITsD02P3pFWKkFBOkDEPB0Bkr0zYcZSk4aTOCk5l5VEAuQwaoFmJMYifjss6YA+X4i8tGIGYsCOgg3C4+bLDIUQK027aitaQlnSIPCSFJ4mjufhQ/GwEkioyMbaEpP6+kezsKUDKvQu/en7Qh8IcZKcJJRLoAlIUMruRmC6bZi8O5s4DM9cznqHykdw1PKAyro6EWmGS+JAJyFwLOwetB5OzxmuM8OKiMqXc89AwLksCNSamm0XzZxzEGzN7Qy4LOYFX+SX9Lj19onHK+y2WHHoVYPFTJQTLNbkpLgs53u5ev8RHhWNMpSkkOXp3oPRiIpx+IT+MUUpJBoQQAQdW86+cRVMZSvIgtZgx7j9os47KKWqNhg1LsGALKq4y+UMZNS5L0uK3jLeGuJJV/qFIZId1FzWlLU++mhHEJbhKSOmgb7p6xK0UltjAja/enm7wPOXXVj1+97CPUT0gUDkdWHmIgsughTO7ZXqenQxxWgSeH5V1AALtlY706wDip6kkBNA238iJzMQVOW3YXZ2fS0TCEkDMHLVd6dLRC2wj9qOUcaKsNMSuWAlEpQz5UguCGBBArmS6am+tYO4rKXMlS1YchQJExAUkKB2YGw/xY3rDji+CQuUUEMgu7u7auS7igO9IyvhnDTJYnS8xSAoEObEsUFJFQSxGxZJ3hZNONrtFnCnXwx5w8qKFApARNlBWQliWbJmGgFz21gnw/hchKJrBQUo8wBYJKgG0DuDTQiK8LLVkM0qGZWZwAU5XdmY9B1rB8yYCkKBANQTqwDsKUqfeAt/BdQ+QvEKCa5SSTlLUJoSAW6wgSJq151D5SclC1al2Du6TvcQxTOBAzNmFlVcDY0cv620aPcOupCahJoaPetNmawvErRdrRrf6b4RaV4jKUiQogmWXJEwvmKdAk63r2hjxrwPImqzJSJR1yUB7pNPRoE/p3PBXOS5BZJCelXPqfeNjOScwLOlveNLElLEmxObccmmcg8U+GFyWzMoF2UPzDrsYw+JkZTH6L4tw5M+WZak3sdQd45H4m8LzZROZLjRQqP4PQwGeNxeuhvDmUlUuzEKED4jDqyfEYZc2V3FyCQGd7A1gybKKSQYW4+blEdELLo2XhNb4ShIyzFOrYhiG3oQe8aTBzM6EklyUpc9nEIP6XEzMLiJagQ8wLS9HBQEkg2ulMaHDYVSAG0LEeT2bd/sx04i8JpSIzpT1+7PBGHkqSi7Aj2MVJnEAuKj7H6REY10hFiLGtBetbP8AWKQ0EyWwdYQ6il8zVer/ACsX1LpOgg7hUhEwZyCsJdSkg1NAxB2f9LwtxkjKcxoCocwqCNwfJoLwZSgOkgub0ezfSC8wPpt9ClODKFlTG5cGw6MYY5iVBqNb+NoOKQoAZDZiHaooVMdYJ4fhkUIDkbxVzLLGG4DHEs5APalfK/XpFy1uLlw3l731iibMSmpYfWBMdxMJoKkC3etO0V5Nk8EmMZ6AhwLkuDu+wilSwksoub/MoftFOAx4KajUkHUEs4b0gpOHzOcw9hoN9faJRWel0ZCbiCrPlowewNaVfQPSApfD3S6RmU7ZXIduZL9Atg2oeJqXM1FVbBi2tTsWj5E4hAVspSS2rgPXbttCitBmi7A4JWQEgFVVDUu+wVUUN9/SjEf2QrKH5lAt+UuwLflBSQYZiSoBK0gpyKcWo9N6MNIhjJYWt0sEzAkf4ksEgkOekRy2SAS5ZUlKhTKKAUJrqHr/ACYu4fNATnNSSxvS1d+t4+EwpLUKUnKzOQbWpQP5ntFsiWkZlJUQGBemUXbLo9bXjnsiSN74cxiJcqSo5MqkrTnsr5yQN1Bq+TxqBNcApZQNmN45/wCFpxmSfhKTmKC4etFKNhdKQW9YMPHcsz4MhQUQcpCagKoCSG5Ugu5szXMbHjpSxriZuZuM3Zo8XxqWiYmUsq+IsEiWlJJYaqIokdSRAGKxhANg+iR7PdRitSRmUu61AZl0dTUHbtFKiBW5sIJKsceUikLyS4xM9xbwzKmuVDIr/Bg3d3D9qQHJ8L4eWXEpKlbqdZHrbyaNLMVAs1V4ysk3J2bGOHFUBpl5TmagG1O3SLPiqIURUfUVcdxHi0vR6bdo9Eoge/pFIz46+C2TFy2uxPxEHKWfSBJ0hTlnrqXtGhxGFYOzjzpsYFlzyIKkl0A5N9iybKX8BSCpLKIUkH5ndiw2I+hinDYY5gSsJfsG8nhxj55+EtTVptYbte7wPhOI5gyU8xGxVbcaCLlVQTygkBebya/UxUFzAcooen7wwTLmLukIGgHvXQdIIRhGur0GkQvwc5L7iuTgVFQKnPUxXNwqlKBapF9o0uGkIIPzKApRvc6aRRi8VKlDm5Tbm32CRcxNNFXNMqwnCglAK1ADYBzudY8/HSxTNTRzVurC/wD5CjGcQMygdPY+0Z3GcdkS1FKplRdg7dD1gTuTpbLxiluQfiJLEtYm7VAsRTc/SCBhWlgEsSSUlnFuw0gfDTkFYzUzLXfM1LVZiXNqWOzQfjPlLOp6BIq/7OAK9YXlpl+SPZqk/CSXLuyklyDQuHahDt6wH8ZCaElLsQFFmzE20/KCNs3aL1qISUh1kVIULBwGJ17+8UcT4e6UFRzOSTflCQV5bMRStb0EVW2Ucn8F8qclZIzHMk3Zwel6kXrs20WJlplylIASUtpQ3q/o/mIR8AUtQKkhKKZlbgbMajM3lDeThFqdqgigULkbh3IMdLTo55NBeBwq0hakqSgzJZlpITmyqmJICixctls3eH2BwScyVgqORPwyoklUxSWSVzFH5lJAKX6q2DLsPNQjKDKzqOVIBURlbte5jQJyJPw0EOlgoUo71J6sa9Oka/g5E40vgQ8i27Pklz6wJiFvX76QXIYLDH8ygf8Arf3pCrFnKGOlPSn8xPnPSoL4K9zsgZ2u0VmbWFQxzqOUZj7DvFGJM5KSeUv+Wob/ALfxGckanyP5Qf6x7gzmmBjT9Nvq3lC3w7jTMfQhn6Q7A+GsEfmSSBom1adRE8NnctNfISUAjd29IR8WlJSSXYPWjiG83b0+kIeN3JNjQ96ftE3RVQUnsqTkblqCXYVB3ZvpE5OPSgFg2/KQ3elIxU/FFKiASnsdrRdh/E8wzWSB8pBuXOigRVJ6VFT0ALG2L5MVdM1auMJNHUa3A9opxHFWah2GYt7XjnCvF+JqMyKGrAVajODbqK9YW+JfEipypMxCTLVKr8wU6qV+UU5bEakVgscbboA6js6zMxEwgZSEEuWenSlq0qQ9YXSkKWpXxamlSQUghWYMfzWBFmr1jGcF8UT8TMCOaWkMSUAFKGTTs6hq9zsGI434i+GpeGUkBaFqBVmoQCQKXSqlQbecRLFO6JjkilZd4l8TspUiSdWUurPYt0Faxk5omknmT0sH6jpBnxzhymZLmEFaTQoDMbhlBlUYuBqKxXPw0x/9NO/zIF66mt3et4axwUFSF8k3N2zrOIuBlChZizOLFj1Y+kW/ikperswdmTt3L0bzhaiaZiS9CJjgijfKQ23YUpHkicShOmaqutEluzxhyiuxqxnPm57klBLtuzkWYvV6bHeKUY4oSyi5ObKE/wCWnajwPwycpQcn5lEHpVdRsTlHqYV8emFMvOCXCAblv9RrdqRdxuolXL7BgxQzhSUgISecm7kBgDSlq2YdSx/DcSpYCSClSQ9soLDUuRWvt58/4Vj1zZ4Usv8AmZhldL5adGHWOiYBTSwoAAjOzABnSSWAYXJ9THZYcdMqp2ggzyKIupVbVJrZ6crVu3pDThfE6NMGZYDfEoMzGqVCmY0fNRwXrC/DYVJS51y9bjr3MJ8fjlyghSCHmLCDSydh3YVLnrHYMssc7X9ikkpLZusXiFMhUoOSVEgNmNE1D68pBF3PeFGPxKJhKQoCaTlUl3cijgjoC27EXFJ8NxBVmSWZ9OwMLsDgUoxUxQe9AWZL/NlpQFgSLUjXnOM8PKtFMUZLIkH4Xh6UcoH89THk/CN227wyasUT0110H36xnM1UwPByQhyKOXMFTZr3FQa9bX7x4oODAcyaWHVgfK0QpUW4cug+ZOHnpCjixCgQawQ/K+pJ9m/eEnFJh92ithIxMX4hxDBxcM436/fWA/B+OWnFoKVEFQWNGPKSMz0YKAPlBXi3EulLpS9Q9XoRq/8AEKPCcsKxSAag5vZJP6Q7jXtEfIl7iniCFTAqe3zE5kgfIxytSzcvqIVYadLTM5xRixyhaQ4IdSC2Zneho2sabi2FEmZipKCShOUhy5dSAo+/0EKPAKAvHSkqAUFZgQQCLVoXBg8V2K5H0WYCVMGXComoSiYokTUhYC/9qVWJqGAIo5hRiVsAF8y050qBdxVwoKFFXPp2MPUJSiRNnISkKRiVFIblGQoUkAbc3sIbcTwEqbOl55aeeZzEOknMgqNiNQIv0ylC/hExOMkCTNUxk5QkijoANOpHfUnSFONkiWrImespADEGhBDhgWKWBAIOoMdQ4Z4fkoTLQkMFyZuYsknlliYkh00UFAHMK8ojleDXmBJYkFttBtrEJkPS2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pic>
        <p:nvPicPr>
          <p:cNvPr id="19459" name="Picture 8" descr="http://www.wrc.org.za/News/PublishingImages/Water%20safety%20Plan%2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2262" y="2647950"/>
            <a:ext cx="865187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14" descr="http://images.dailyexpress.co.uk/img/dynamic/galleries/517x/2936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2263" y="3868738"/>
            <a:ext cx="838200" cy="120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16" descr="http://ak6.picdn.net/shutterstock/videos/2757743/preview/stock-footage-water-purification-on-industrial-sewage-treatment-plant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43388" y="2662238"/>
            <a:ext cx="811212" cy="106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2" name="AutoShape 18" descr="data:image/jpeg;base64,/9j/4AAQSkZJRgABAQAAAQABAAD/2wCEAAkGBxQTEhITExIWFRUSFRUUExYXFBQUFBQUFBQWFhQVFBQYHCggGBolHBQUITEhJSkrLi4uFx8zODMsNygtLisBCgoKDg0OGxAQGiwkHyQsLCwsLCwsLCwsLCwsLCwsLCwsLCwsLCwrLCwsLCwsLCwsLCwsKywsLCwrLCw3KysrK//AABEIANcAoAMBIgACEQEDEQH/xAAcAAABBQEBAQAAAAAAAAAAAAAEAAMFBgcCAQj/xAA6EAABAwMCBAQFAgQFBQEAAAABAAIDBBEhBTEGEkFREyJhcTKBkaGxB0IUI8HxM1JykvAWQ2LR4RX/xAAbAQACAwEBAQAAAAAAAAAAAAADBAACBQEGB//EACYRAAICAgMAAgMAAgMAAAAAAAABAgMRIQQSMQVREyJBMpEUcYH/2gAMAwEAAhEDEQA/ANcSSSUIJJJJQgkkklCCSXqjNX1pkAu5w9upXMoiWfCSJXnOO6zHVuPpL/y2gDv1CrtZxpUnPifRTKO4ZuBksh3V7BuR9VhP/XNQMF9x90I/iRz/AInH6rp1Ryb8zUYybBw+qKZOD1WBQVPMMOcD7qUotfqYctkJA6HZTJHH6NtSVQ4c4xZNZr/K897WKtsb7i6hXB0kkkoQSSSShDlJJJQgkkklCCXqQQmo1wiYXH5epXJPqsnUsgPEWtNp4zm7jssm1bU3SuJeb5xupLXq4yOcT/ZVWqf9t0FPs9B4RUNsHrJ7bKNlkK7e+5v06Lx8SItFAF4Q8jkXO1CyRq5R6DtK1Ag2VmZJcbqlU8fmKsWnzO2VZLReGw9ry1wO1uoWh8E8Wg/ypHZ6E/1VDO1iEK9/I4WwpF6LNI+imOuL3XqpnAvEYmZyO+Nv3VzBVgOBJJJKHDlJe2XihBJL2y8K4yIbmnDQSSqPrdcZCSdhgIviLVi55jb8LTb3UTVZFglb7M6Q1VXrZWqthN1BaiywyrZURiyr9ZB4jrWwEOuxpl5RyQkNNfJXb47KZkpbABDTwYRo25BuvCIGpZYXQpZYEnqpGZnM63QJqWO5smU00U65BaWn2PdTOmyWwUy2DYBGRUyo5o7GPUkn26IGqbfC7uW+y8dYgnsuJhJJejej6o6GQOabEG5C3XhrWW1MTXjf93uvnyuZazm9VPcG8TvppRk8hPmHoiLaFmb4kmKOqEjGuGQRhPqFRJWSSUIJBatU+HE89hdGqG4qZ/Id1XH4Wj6Z22YucSepuVJyzBrc9kBRUj7i7d0HqtWb8u1ki4ZY7B6HZ5OYWG5Shp7dFzQRCwJP9kbNMALIU8x8LkXUR9VFVLb/ANFNVEbn7YCGfBy5KvAnpBzwcgzuUy2nsLdeqkZW3Nz8l7FTZv3RuzA6TOKajsASixTotkdyB23Tj22uogjsUURboycBpJsgHUUrXfA6x3wr3wz4TSS/lFz19hlT9XVwj9zfojxi8CkrcmOTCwLXAg+qjC08w7K08YOa6QGIXuqy1xDs/NXh4V7Jn0DwG4Gkiz0VhCz79MKyQxcvL5QMFaCF05JCXL32XQTE0eea/wBVbKOYY9khA1UPiDl3HXp910NRYy4cUxJXA7A2+SC5rOjvSX0V7UXQlxiwPDeHFrW2AN+rzl6o+sRu8eVx6Ox7HZXDXKU+OZGNOd/dR9dTiTllNr/C4dz0/BVJvstDEP1eWV+nmLuilKemxzHopFmkuOzUPqDJI24sSemUr+OX0Fdtfo1Iw9MKKqpmtOMlEGkmf/iPt6BOQaWwZNyiRoae2BlepeIiIqdzjc9Uc2jI2ypbkHQJuYI2FErFSkRwYQvC0dSuqqoDRdQFZqLibNF89FIkcMk2Jox3v6IHVKppHwu/3WUQKhzclP0uo+KeU2wi5aJ+OH9Ijx/N5XEHpdEVVnsLnG0jCLp/UtNwHDdc02nOla5xIF8HdFTT8FbYdS1fphx3DG3wZzyE3s4nBytlY8EAg3BAI9l868I/p6a0SEycnKSBYXNxbK3rh6lfFBHG93M5jQ3m72VWXHXVTjtYflMOZfJyfVcfxPYXTE87j2CUdmRnBzVMwQTuPRdtqgQBy5+yCe6/7vohKmF3LdryEu54YdV5Wx+srbOGAD65VdirA2QsOzr27B3RSNDpIcTzPONv8xHcput4baRfncLEH6K8M+/w5KKSwSMfETHsbyA8zh8PUdMoaSIC75nhvZo3Krmr138DI1zcuqXYd2t8SKbPz2N7k9U07P1WBWNHeWGwiSqZ+0WCFlrWDqoqsq28xaD80K3lvnc7Ick2MdY1lhjqWnunnxki4QFG07AKwUkXlyhY2G8KJq18ApinprC9slTmv0Qc7yrzT2tuL7hHi8AE4yZXf4QucS8GwXMdD5wWtICuElKCcJNpQOi5/wAg463nRHtpbtIKGZSgRvHZymJiGjKEA5o3OOOYi3su8eeZMryYaJv9LgGukaB8WfTK0kNthVL9PKRrYecD4yc/ZW2yO3sWK9GLEn/mcpuolCi4XOMEJLrFzGk9/hCGdCDu5x+dgsvuzUUE0SJqGDchMSVrTtlNR0rLf4Y97kpo0rDtj06KnXLO+BYdY5NvZDVusxsafMSenuu6SliLbPFyN7uJ+yYrNIgBuGNz12RYr7OSksYIaambUtLJHEteOZp35HjYt98A/LsiKanLYywiz2jzf36rz+HawvY02DTdt/YbIqmqi9oL2Hy7u6EJ78MnHSM53wi/SBn0y5F8jqioNPsQWjZWMRDsLFGQU49EDs8DTipYkQsNM690VLUFrSPqj6qwx1ULWvzZc82VnNywkR1bSOI8S+Oo7oBkod1sQrfLCDFZULV4HRPJAwrUWZbTJbR+vaPpMxVBRDZyoiimJAsjPGduuuEMlFOxaZMU9E05kFwOnZOzUoksPhbgfXCh/wD9+No81yewQVRxC+V7LN5Ghzfc5TUesfECkpyeZGw6TRNhibG3YBFpmj+Bvtf65Ty4Uz/DLJdWFwwbAAD5CyIgqgqI7XGN25nH2s35lDTa/M7DXNaPbP1SCpeTUlNLw0wag0fu+6Ek1BoJyFn9NI5xu5xPzUxpsLXvcx3Ne2OyYp4itl1FOVy1RDtjJYnakz3unJXPlAt5W/f7qs6bE65Fvhyr3UsD4I3txbB+i0auHTXLHpkW/I32QfXCWAGGmaDc+Y9zlSUbgRbooxr9k+yVaUsLaMWFvV/sdwGzuQ7H4T/7Rty0gEhBTNDgbe491FVle/yttnr7d1j8vjQi+/8ADf4XMssj+P8A0StZNk2KipLueAu4rkZRdJS2Nysuc4vUTXrqlHcgl1U1uCdlS+KKq7sXtdXGTT2E3tlRs2lMc547HC5CWGMSjlFP015DgRe3W/dWKSxagJqdrCR2TcdcLkXRW8lE0lsArx5im2S5bbe4H3RWqx7O7obh2mMtREze7x9LpiAvYb/QD+Wy/wDlH4T65jbYAdsfRdIgo/T5WEt0VC26j2KWpG4VGNx2wuF3KpHSZAJxbYt/G6ALSB7qbGn+FHRS25Q8TZ6m0jAPyUxxNWLIl8ok+OwyjdaWWw5W4BcXXIvtjqrlooElKGhxdfmAJAGbhZ5WutKc4LQfmFovC0QbTR+o5v8Adt+E7yMJ5f2ZHC/df+Fb8SxIO4JB+ScfP5CR0TvEdPyS3GA8XHv1/Chr9+q0a32imjD5EpV2OJM0tWDjqV5XRdVENdZSdLUlws5UnUnFphePy5qUeumgulju0H6pyScN3NkNSy8j/Qpyu09sjhcnl9N15bncR0Wa8PccDmR5Va+0B1mshtw3JUTPrExNgy18XCMqdLc03Zn3QdX4hxyW9UvGUTWUEQOpRvGXOyVH6dSkyczjgKwu0xz8uXEtIG7BNKSxoWtWwmWQPZa2y64De1lbGTsbt+ZCjHyEIKSpLHAtNiDcHqD3V4Clnh9GtXqzLhv9SctjqQM7PH0ytHpKlsjQ5rg4HNxlEFmfK0RyFP0bMBQTBlT2nvxZVa0MRkHGPAFsnb39fsr/AMXaI9lDScu9Nl46nmsXD6qq8N0BnqYWdC67j2a2xK13XGAxOubC+/YWdkfQItT6yTFuUu1ckzFK2Jzi0tGdu4+q0rhKQGmYDu0chH+nb8rOKiQmMZ6Nv9FZ/wBPqjEkfs8fg/laHKjlGJ8ZYl+v1oneKKTmiDhe8Zv8vVU1wWjzR8zS07PHL8zss7njLXOad2m30RuBPK6/Qj8vS42KY0Cu2HKbeu2FPmNkkBMHCx/4UXRy38p3UO3p7qUZGTYjfuleVRC2OH6aXx/Mspn2Xn9/6DgxeeACu45eYBNSyWXkLK3CTiz6HVZGyClFglTHYFQNW+xN1KT1fRQ1eb3XYpstJaIiU9T8lESkkkn5KWrI7+yAkZ0TiFXHQGyQgrQOAeInRnlBJ7gnp6BZ+9ie0uYxSNkHex9Qr9sAZRz4B+EWm1lL6en62kF9kbwdopnqI4rGzj5vRg3UymTDRp/6daL4cPju+OUWb/4tG39VO8Uc38LOWu5S2MuB7W3UhBEGta1os1osPYYCar4eeKVh/cxzf9wsrR9QGazFmH0bDJEALbddh7qV4RqGQzs83MXXaTY8ue183vb0QMVL4YDb3NgbD22QtGHc12jLXA32Asc3dstudSnWm3/DzFM3XY0vs2B01yqjxVS8sokGzwc+oVqpWgsa697gHHrnfqg+JqYOgJG8fm+XUJLjS6WaNTn1K2h/7KIQkxt12Wpxg7LawzyA5BBnPRSkTkDGng+2SQB3OAgza/o5Q2vFkIJs4no7Hz7pqoGF0DfPT+q6c3C8n8jdGdzcT3vxdMq+Ou39ISop0M+BTFQ1Blt0rGxo0X9ETLTqIrIbFW4U2FA6tBY2Ro2bBvwh/Aum5KcjNlMwU+F0+EbWRfyFOhIGMONjujeD5/4auiLsNeSwn/VgIbks+6fjtLPFGAXOc9oFulje/wBlyDfZFbEurNkLbY7YSH/xI9xsdl4mRRJPTMSP+JLHytHhyObm9yPXKh68yGRzC422A2AB3wMK2cV6Y6Gtldby1B8SM9D/AJgPbCq2uwvEoc39wWt37Upnm/xyr5Uo492XXReKI4qaJj+Zz2+WwFxYHBR1ZxMyRj2xtJuLOJ8tvqs+hjfi/wBOqm9K0Gom+CM26udho+fVDqjVHbYW2zkzThFDoCdp4S42aC47WDT+VaNN4LtmaQuPUMwFZ6WjZGLMYGj2yfdMT+RUdJZFqPhZSf7squn8NSGxkIjHbcrnjLQWMpJPDB5gN7gk++LK5oTVoOeNze4WXdyLJ/03eLwaaGmlsy7h3UvEZYnb6qcAuqUymdS1D4zgXu0+nZWyCfAKyLKZ5yjdjOPXYzXXCGgF3WRdW/mFkDA0tN7q0OLdPxA3yKlpsl2RgbqE1am5ii5K0oWSQnqm6/jrJe6FZ8+qOvSPgisnjGF65esTtfx9cfXkWnz5PUUS01N6W7+qN4Jpeau5rYiY51/U4H5RGoHlHTKkv0+g8k0x3e8Nb/pbe/3ssqj9pNmhc9FuSCaklNsIU1BOCnBD+j9fRslbySNa5u+dwVV6vgGmc65klI7c1gFZC2/VNl1l1Sa8ZyVcZbZD0uh00JHLFe2xcb/NTUJQMxR0JXMlktaHw5dptoTihYS5c269uuHTAEBQhS+MuH/E/mR/G3PuqrptdcEOFnA2I63WtVEIIKzHjXSzE/x2Cw/7ltvdMUTw8ArY5On83dDuJQ9LV8wBvuiibp9iTWGcliHljTvMkSrFWCk2STr2JuyhxFk1d5I9laeB4wKKH15iffmXiS81xvWb9/8AiTZah5mL1JOCZwCuXhJJQgNK1EQbBJJQsgte8ySShBtwJ7LlkAG+6SShByyj9WoWysc0gG4sb7JJKJbyVl4ZDVU5p5nRXuAbtPW3ZHArxJadf+KEJ/5Hq8KSSMUZ4XLwL1JQ4j//2Q==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19463" name="TextBox 6"/>
          <p:cNvSpPr txBox="1">
            <a:spLocks noChangeArrowheads="1"/>
          </p:cNvSpPr>
          <p:nvPr/>
        </p:nvSpPr>
        <p:spPr bwMode="auto">
          <a:xfrm>
            <a:off x="1196975" y="2714625"/>
            <a:ext cx="2808288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IE" dirty="0">
                <a:latin typeface="Calibri" pitchFamily="34" charset="0"/>
              </a:rPr>
              <a:t>Solutions to enable availability of clean drinking and bathing water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19465" name="TextBox 19"/>
          <p:cNvSpPr txBox="1">
            <a:spLocks noChangeArrowheads="1"/>
          </p:cNvSpPr>
          <p:nvPr/>
        </p:nvSpPr>
        <p:spPr bwMode="auto">
          <a:xfrm>
            <a:off x="1231900" y="1504950"/>
            <a:ext cx="2916238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IE" dirty="0">
                <a:latin typeface="Calibri" pitchFamily="34" charset="0"/>
              </a:rPr>
              <a:t>Support and solutions to achieve environmental compliance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19466" name="TextBox 20"/>
          <p:cNvSpPr txBox="1">
            <a:spLocks noChangeArrowheads="1"/>
          </p:cNvSpPr>
          <p:nvPr/>
        </p:nvSpPr>
        <p:spPr bwMode="auto">
          <a:xfrm>
            <a:off x="1231900" y="3879944"/>
            <a:ext cx="281781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IE" dirty="0">
                <a:latin typeface="Calibri" pitchFamily="34" charset="0"/>
              </a:rPr>
              <a:t>Decision support systems to address water shortages and flooding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19467" name="Picture 4" descr="http://www.naturalpigfarming.com/low%20res%2060/Slurry%20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2263" y="5262563"/>
            <a:ext cx="874712" cy="118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8" name="TextBox 22"/>
          <p:cNvSpPr txBox="1">
            <a:spLocks noChangeArrowheads="1"/>
          </p:cNvSpPr>
          <p:nvPr/>
        </p:nvSpPr>
        <p:spPr bwMode="auto">
          <a:xfrm>
            <a:off x="1196975" y="5256213"/>
            <a:ext cx="28003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IE" dirty="0">
                <a:latin typeface="Calibri" pitchFamily="34" charset="0"/>
              </a:rPr>
              <a:t>Solutions for environmental water pollution and environmental monitoring of ecosystems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19469" name="TextBox 24"/>
          <p:cNvSpPr txBox="1">
            <a:spLocks noChangeArrowheads="1"/>
          </p:cNvSpPr>
          <p:nvPr/>
        </p:nvSpPr>
        <p:spPr bwMode="auto">
          <a:xfrm>
            <a:off x="5349875" y="1503363"/>
            <a:ext cx="3336925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IE" dirty="0">
                <a:latin typeface="Calibri" pitchFamily="34" charset="0"/>
              </a:rPr>
              <a:t>Prevention of transfer of invasive species from ballast water or large vessel transport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19470" name="TextBox 25"/>
          <p:cNvSpPr txBox="1">
            <a:spLocks noChangeArrowheads="1"/>
          </p:cNvSpPr>
          <p:nvPr/>
        </p:nvSpPr>
        <p:spPr bwMode="auto">
          <a:xfrm>
            <a:off x="5349875" y="2633663"/>
            <a:ext cx="379412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IE" dirty="0">
                <a:latin typeface="Calibri" pitchFamily="34" charset="0"/>
              </a:rPr>
              <a:t>Technology to improve the efficiency of membrane filtration technology and energy efficiency in water treatment </a:t>
            </a:r>
            <a:r>
              <a:rPr lang="en-IE" dirty="0" smtClean="0">
                <a:latin typeface="Calibri" pitchFamily="34" charset="0"/>
              </a:rPr>
              <a:t>plants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19471" name="TextBox 27"/>
          <p:cNvSpPr txBox="1">
            <a:spLocks noChangeArrowheads="1"/>
          </p:cNvSpPr>
          <p:nvPr/>
        </p:nvSpPr>
        <p:spPr bwMode="auto">
          <a:xfrm>
            <a:off x="5349875" y="4054475"/>
            <a:ext cx="3336925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IE" dirty="0">
                <a:latin typeface="Calibri" pitchFamily="34" charset="0"/>
              </a:rPr>
              <a:t>Solutions to allow long term deployment of devices in water (</a:t>
            </a:r>
            <a:r>
              <a:rPr lang="en-IE" dirty="0" err="1">
                <a:latin typeface="Calibri" pitchFamily="34" charset="0"/>
              </a:rPr>
              <a:t>i.e</a:t>
            </a:r>
            <a:r>
              <a:rPr lang="en-IE" dirty="0">
                <a:latin typeface="Calibri" pitchFamily="34" charset="0"/>
              </a:rPr>
              <a:t> sea water )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19472" name="Picture 23" descr="mussels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43388" y="3854450"/>
            <a:ext cx="814387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3" name="Picture 25" descr="spinywaterflea-med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43387" y="1422373"/>
            <a:ext cx="865187" cy="1146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74" name="Rectangle 26"/>
          <p:cNvSpPr>
            <a:spLocks noChangeArrowheads="1"/>
          </p:cNvSpPr>
          <p:nvPr/>
        </p:nvSpPr>
        <p:spPr bwMode="auto">
          <a:xfrm>
            <a:off x="5330825" y="5540375"/>
            <a:ext cx="35893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/>
            <a:r>
              <a:rPr lang="en-IE" dirty="0">
                <a:latin typeface="Calibri" pitchFamily="34" charset="0"/>
              </a:rPr>
              <a:t>Find alternative uses for agricultural waste (i.e. nitrates, phosphates)</a:t>
            </a:r>
            <a:endParaRPr lang="en-GB" dirty="0">
              <a:latin typeface="Calibri" pitchFamily="34" charset="0"/>
            </a:endParaRPr>
          </a:p>
        </p:txBody>
      </p:sp>
      <p:pic>
        <p:nvPicPr>
          <p:cNvPr id="19475" name="Picture 30" descr="Potomac_green_water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243388" y="5300663"/>
            <a:ext cx="865187" cy="118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Content Placeholder 3"/>
          <p:cNvPicPr>
            <a:picLocks noGrp="1" noChangeAspect="1"/>
          </p:cNvPicPr>
          <p:nvPr>
            <p:ph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62" y="1422373"/>
            <a:ext cx="879113" cy="1113633"/>
          </a:xfrm>
        </p:spPr>
      </p:pic>
      <p:pic>
        <p:nvPicPr>
          <p:cNvPr id="27" name="Picture 2" descr="http://news.bbcimg.co.uk/media/images/61218000/jpg/_61218905_jex_1449008_de27-1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2" y="3854450"/>
            <a:ext cx="900113" cy="126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IE" dirty="0" smtClean="0"/>
              <a:t>Who is interested?</a:t>
            </a:r>
            <a:br>
              <a:rPr lang="en-IE" dirty="0" smtClean="0"/>
            </a:br>
            <a:endParaRPr lang="en-US" sz="2700" dirty="0"/>
          </a:p>
        </p:txBody>
      </p:sp>
      <p:sp>
        <p:nvSpPr>
          <p:cNvPr id="19458" name="AutoShape 6" descr="data:image/jpeg;base64,/9j/4AAQSkZJRgABAQAAAQABAAD/2wCEAAkGBxQTEhUUExQVFRUWGBgZGBcYGBcYGRgdHRweHBsbGBcdHCggGBolHBwZITEiJSkrLi4uHB8zODMsNygtLisBCgoKDg0OGxAQGywlICQsLCwvLCw0LCwsNCw0LCwsLCwsLCwsNCw0LCwsNCwtLCwsLCwsLCwsLCwsLCwsLCwsLP/AABEIAQwAvAMBIgACEQEDEQH/xAAcAAACAwEBAQEAAAAAAAAAAAAEBQIDBgcBAAj/xAA6EAABAgQEBAQEBQMFAQEBAAABAhEAAyExBBJBUQUiYXEGgZGhEzKx8BRCwdHhByNiM1JygvGSsiT/xAAaAQACAwEBAAAAAAAAAAAAAAADBAECBQAG/8QAKxEAAgICAgEDAwMFAQAAAAAAAAECEQMhEjEEEyJBBVFxMmGBFJGhsfDR/9oADAMBAAIRAxEAPwAcJiQESaPcsb5jkWj1okBEmiDiDR6ExMCJBMccQCY9CYnliuZPAcXIDsGeKykoq2ck30WBMehMeyS4dr2iwCOUkyXFoihDkCNNxXh6FS3IylhzJor3ofN4RYRPOn/kPrGsnTxMAALtbqbfV/SMP6w/dBfk1fpmlJnHOP4iZLJSQVirKZiR16xmsROCqVelADU6iOh+OpYCiBT7+/WMn4blj8ZKfTM3fKpoWw4k2l9xnLnkk2IsHwudNOREpbqVcpUAA9yWYC0dawOEEqWiWmyEhI8hf9YLCY9CY3sPjxxXRj5s7y0BYvhkqb/qISrqRX1FYZeGsPLkPLQCEqLs6lVZizktT6RAJixAYgjSO8jDHLBxfyRhzyxyTT0Npt21Lt1aDVABSXswt7wKkg5Vi4/U1gueoU3v9Y8g04yafZ6qM1JJro8m1USLE22j4rysdo9SrpElS3DiJsvS+SyaoHmAc/esZPiSCZio1RATR67doTY2SVKcAgfXrFZbJ8RqE39jKhMe5YsCY9CY9yeLIBMe5Y9mrCQ5IA6wh4hxpSjkkgs7FWpa+X7eF83kwxfqe/sFxYJ5H7UOMRiUIHOoJ7mvpC1fieQCwzk9E/zGeVglKOYvzXe/33imdw+lQexN/SM2f1KV60aMPptrZqEeJZCqJUytAsFL+dveB5uIChnWlR5mTlPZ7GMhisInKwp1gXA8TmYdYKDmTcoVVJ8tD1EV/qpZHt/99yJeJ6XSOly8QSQKJpQFyX2ezP8ATrHsta/7RzgByFA3I/RjCThnExNlEoTQu6T+U1oa2sXhlITysjmWwLk1oz18rwVZnyr9v8g/SXE0WEmp+IgE1KmbWhjRYGUorDMEoYE7mhYXoLdydoyHCyFKCqjmDKP5hehu1+4EdDlpGQZaAVMK/Urcot/YY8JpRlFHPPH+FOclr0HRoyXhKSDjKgUSojoWZ/R46D4vSVgs5IqBUmtx1Mc+4UF4fFoXNGRJJSSSKO4c7CrvFPGyJzj+Sc8HwZ0EJiQTEpbEOCCDUEVB84mEx6GzFIBMSCYmExIJiCaLsFMYsbe0NES3LBnhOBDbDrJSFChsY8/9T8fjk9RdP/ZufTs9w4fY8zMaRYR7xWU7wTgxUubA3tGWuzYlKlZUEHMySOvpC7GzFpWQm0PcIgBLm+kK50t1HSIa0RiknN2jIhMVYvEJlpKlHt16CCQIyviHElU3KHKUUbrqff2j2Hk5vSha7PI4MXqTogmYrErGYsHoD8ulOpjUYDw8kMacrimr3MD+FMFyDmCSS6WS5JZiCTRBtTWsdB4ZgAA31vfaPNZJSnK2z0eKMcUaSMdiODMKAARmeI4JnjqnGJYSmjRhOJpFYA1THMc7RgMcirQpn4aNRjJQJMLsXJaDQnQPJjUhTwzFKkTAtJbQ6uNY6Vh0gj+2M2dKT8wokgVfShIH8RzeaiN94AxQVh1S7KQelQbV9R5CNTw5qUqZi+ZBwVo0vDpCjcByWAHsPKN7hcCQlysppYRhMFiigpJcssfUA/r6Rv5E90xP1Fq4p/Fg/Dv3V8mf4/hsqSQNDcmORcYUQtR2ft9/tHYvEUwmWpv3+7ERzLFIUMRLWwcLSSCxAA/x2Y67Rmf1Ci9D6wOS2GeAMcVy1yyXKCCOyn/UH1jWBMc+8M4lMriMxBUyV5kjYkMz6OW9Y6MEx6DxJ8sSMbyIccjRAJiQTEwmJBMMWBIBMEYVbOl71HlEQmPWOl4U8zF6uJx+fgZ8bL6eRSGcuqQ4tHmetQwGu8eSaooWj2bLzJobVIjyzTR6CLTKpS1Lc2DkMNG3EUzXBZo9krKSdHguVhgsOx9TXrHLoZbUHvowk/EBBSCCxeu328Y6eXxCiC3Ofr11Z4fzkzFy8x5WAYF9RqDTp+0IEJUJgzXoSSH821o9I3/OyN6Z57woJM6F4SwQSkMStrgkZehAch7Ru8KhkubxjvDU05EnRmtltS3UxqZU/ljJTNacW0JuOEklowHHsalBIdzGz49jBX9I5tx6YklRu1wKt30EDXuYwvbEWKxwJj7FMQ8L5OJSpeUQyxyAEAiCNUyIytCbFrAhn4F4mEYnLVpgKbPW6fcN5wlQc2Ys4Tfpr+8e8PxCRNlqTdK0qHkQbw3gbhJMz/JSyRas7XJkEkKUK7f7Xv0JhzJxqgipShtVPUDUAVMU4eUCoA0G8FYbAyxmX8rliouSw22H7jWHfPjHJUPsI+G3C5fcTTcSky1TAZy0pY5v9NJfVIqpV72rGGxBViAUfDMp82UlJqwNVVcCmzUNdI60rBJKQ4fMFAbFiGBZmenrrC38DLyoSAE15RZtabC9PKFsPiQSsPl8mV02cx8O+Fc8wGesUqpCSoEbVF3+kdPCYB4hhSlQypqG0ajj9nhmhNBD/jVG0JeRumRCYkExMJiQTDNixAJiQTEwmJhMVbJIylEOIsMuILoxJoCB6kCL7V2jzvnYuGVtdPZv+Fm5Y0vnoomJ9YtkY4pDEO30jzEpdlbxApGsJD+pR2Zco5WIen6RlOO4IS5oYUJcC/oKN2fSNgn5O4bzP8wJxGeFKTLRJTOmFR/1HCEBLZlE9jePT+dx9Jt/sed8GMpZUl+5HgaJiFJLtLJLA3qaPteNlLXSE+ExKJ8vOgJdBynK+VxSj3Gx1hhIVHnrN9qtGf45w9S35iB0p7xzrjmESHQRMLO3Octb8tn6x2TFSswMYvxBgkhy0VjNxYZRjNUzA8J4DMWwSAlIdsxs921jSS/C0xaFhKwcort2gBM4hTAs5jR4zjfwESZchExYUkfFUCnKlRuFJN66xeU5NkKEILo5hjcMuWpSDqeYaFnYtuHPqYrEkM7Mw9P2jWeIUpmrS4agzGwT1J07XMU+EOFGdiJfKFISrMvNRORJuodaU19YZhNySEsmJRk66Oz8AIVIlqUOZaEFQ2JSDcdzDb4AyKDAu4A1FKfv6xHhXw1JOVQLZQK0ant2gZWMKFBwHuPv7vD3unK/kzrjBV8Hktwku7hi2j/tHkpIOn8RIS3Qamrn2do8kJY1hiHTF59o84nhmZYPMGFbMbe5bziiWX9oKnGh1imSmvkTFYvhOyZe+B8ExIJiYTEgmGLFaIBMTCYmExIJiLJIBMCT0qSk5bpr3A/j6QemKcUtsvUs/kT+kI+dBTx39h3wsjhk/J9LUFJBS7Kr7R5MlAForEzajRekE1tGEmbd0c+4rxRAStCVMRUXHMXB0sxfqTFXCCqd8RJSUKynmP5goF62FQl/+MD4HgYlTvhqPxU5cwJDMQRys9SXSfIQRgTPVPf4SEMTnWTUNoCzPb1MehyYpZbUn3qjCw5fRkpR+DQeF8DMkyiFgcwBBSQQGuCxuH7Qw+IxpCTjE+b8FkLAQspSVACgUoB70qdIt4fPV8MBZzKQ6Sr/AHFJbM+rtfvGTl8fJi/UbePyceZ3EazsSzxlPEWKcQ5nznEJcRhAsMdKwquxtKkZfBJBW5IvDkyBlJLF7UoWPvGaw2EVMnqSlRSxYWL/AHSNpj/DEuVJ5lqWsD5viEAnYIDAD1g7SXYNNyYn4Bw1M2cqZOZUqSkrWk/nyuQk6ZaEl6MOsDSeI4U4yanME4Uc3KCgTFDKG3CarIGw6wtx+FKQQkqSCOYZ1Me4esZ8pyAg+sHxtVoVzxals7/4Kx5m4dE6n5qeZFOtHhriJYmrQQWZu1d/WFPgvC/BwuHlq5TlTm6KU6iD/wBi3kIZpm5V+dujxpQ0990ZEna19yU9RQSksKt37d4+kBz5H79YH41iGKSQX1OjR5hcRyu9RS96aRMemdLtFs+bStLj0gdZItvbcfpBJOctQbOany0j2XKCnFoDNthIJIomYw1CEFSg1DQV+sBJ42suEoSSCzZmc7DrB8yXRiKVFq9u2sZ/GYbKt0BxcAjzI+//AGJZZvplVhiu0MD4kCVBKpbE0oXY+kPZM4KSFJqD/wCH0jJ4XA/iJgQrlAOYtSgpQjWsbBKWDAMBQD9IvinN3yZTJCKej1IBilQJCgRy6b+neLwm28QTLLny2pWo8w1YvKVkRVAKRY+vnBAldoEwchSHCyDWjUDaU9R5PrBhmRg5IU9mxGTa0YiTKBmoCcwCEnU0K1AcwJvQ+ovH3HMYUgy0rBUwLHISP+tC7WMQmZ/irXLTVKkSySaEIZdteZZS9GbygrFoRiJSgSqXMSo8ozJJV+XQEpp6R6m7TR59rpiE4pS8N8NKHOIX8NIBozOSNgBV2pS8aPBcFKJYSVusJCUgOlCQmyUp7XUam9LQs4EhS509RCSnD5ZQYkhUzKDNOY1IDgeZjSJqkLYigOrseh6Qu4XFpq11/AxGajJOLp9/yZmZNIJBcGA8Viet403EMMmaCpqaKFPMHUdbRncdw0jVx1jDzYXjm4s38HkLJC0DcNkITzAcxsdoo4lxFanSrSPcLihJJ+KDlAJDUJ6PC3HcYlqLineKcXYXnEDxK3uYn4S4J+KxiUkEy5TTJnVjyo/7H2CoXY7iqGZNTW0b7g3CJhwEtOFnnDrnS0TVzEozKKlAnKT8wGVvlqGerw548adyEfKncaj2bDFY9Ets6kijqSWCsu+W9/pBfBsZKxKAuWonK4cgh7F3Irc1D2jnXhjwHOw8+ZNxOWepQ5ZmYrSrfOFByqgIcEON2joEqcmTLCgcxLuNS4v0vDE8lsSjCkQxDTCUByWbNQOK69qj6RXKlBNWOY60Pl0rEuHcQSyVMxND0PTpBfx0Z3cM5u307v7RFnUU4EsSk2IJH6g+RhhgiCAbg30L/bwBiEFwEDNe9vM7UiODlzVA5lBIBLpSkufM/dohttE0kw/iCSAHLB/mp5BQJoeo/WEWKxsoEp5lKGiU5gPN4bKw8shjUavzDyFP1gMYdDEhJNWqWH/yGEDq+y3QDwTGH4pzILK5RXm6UaNNiHdgO57Vr0uH6xnDNUlWdDJCFWYVF+zMftxD+bOzIzS+dw7AgKIo7dQ9oLBtRoDJJyDJQo7v1/iIzAatdjAMmeAhS6kXANCQagNuHIhVP8QpQEKqQt81UnKwuffa1o6eVJbJjibehlisEEnOFKcFRLmjEhx2pSIfHTGdx/EjNnAAUTQJFHB3e+kN8IHSMpFKb2o77EMfOMvPJSl7UaWKMox9wjwmIV8ILykAkqKyNVqz8qfmIBZLltDWCeIYpEpGc3SXKhfXlBN+ZuW1rRerBH4QRmItQABIbmZhUijXMJPEMpM5MiQKTVrUQgBykJOZY/xDMxNLbx6SbcY2u6/yYK9z/kaeE8EtOHSZjBUxSpqmqSVnNVxRgQGFstzDISZbkq5q0BdXmAbRHDSGlAzCSwsogAD/ACYAE9GgqXLflyKykdA1NQ9L6RydJJHVbtnkiRnzkk5QlSstH5RW1qtSFOOwzRpeAzUicUUqkpHelOpa/aA+PYHJUfI7dj/tP6HWMnzHy2vjRr+F7NPV7OfcUkXpGRx8tL2EdD4jhMwjEcZwCkElqQnCRoyWhArCqVmypJCRmU2gcBz0ciCcFx7FSQlUpTCUAl8oIyk/KrcGo3aLcPNKQtj86Sk9i37R5KK0yZqEoJTNyuQDTK5H19oajKhLJj5HUfCni2VikJSpkTSC8sl3a5QT827Go7VhrKwwm/3ctCbVo9S3nHCUylpI+YEFxcEG7g6F46z/AE94gvESFmbVaFhGaz0FW7HTURe7aASg4qzRLllDAIylQLO5BF6ZasGDc2ttqpJYhTZqEkM2o1JNg9aXhhw/BM6Vq1BD1DHUdH/SLsZhUpQo5uWh0szUrQXi60DeyAYozIJqTpXUsrrT/wBiGEmKC61BII3GnmawEmcUpAflCwSbU+UnqAK9KmCF8Ul5/hggsxzUo9vRxEtkUHqQ5PWvrf3irGjK3Zx1H7xOXiwTZt/36R7iGIJNQB6DX77RFKrR129mbx04A0sRranbo8X8K4qZX9pQKiDynMCGLVPsaDUwFjZWclIpWkXzMOpUvOps6A1KHLY2ubQP3v8ASW9qexbieKrVNVUkVATbORV8g6OIWKUQ6ifnqzUT9LmjeljDJaQAGSAqnNQmv+WxOkV4paZig7gsDlSAzhJcXAu30hByvbH0kuikT1BQZLMWIUa0+UjUp5gPKGASUAPlOYZvmCWfRj2hdiJAX8NUkhCylWQ3SaKSUrGvM3mKwpmcUXK5UqFq5ib9GNrdYrV9F467OlYuWyczl01DN6MdDaFXCJJXjJql5T8CVLkpI3WM6+xYS6OYYLxOZYQRygjUVoSTToDQ7+i3+n00TZC575jOnTVksRrkF60ShItHpZO5I85HUWaBQynTKfY6eRt3aFXFuOJSciFB/wAytug69fsQ4/xQl5cssLKVv0HT774nGCsZ/leX3CH9zU8PwesmT+F/6bDAYsXBqGIb9I1crFiYylAFKxkmJNiQKH/sn/8AMcjwmPKDqI2/hriaVnITRbAF7K/KfWnnCGKThL9mP+RjU42u0e8Z4arDLCmK8Ms8sz80omyZu6dAvyNalXxfAIUDQR0XALCgZawCCCCCHHUEagxlfEfh5cl1SQVyrlIdS5fbVaPcdRYuXBXuiCweTftmcsxOBEtbsPSGWFwkyclwlkChWohKB3WaeUX4qQV1QM9mAqC+5Gmr9IhiMJNIeaWYAIS4AYUJABZL0J73gcafYxJtP2nsrC4VJSADPmDMVB1BF6MAAom2qgXjU+F1n4deRy+UaMSnQDYlmo8LcAqWlDPLdirkyLp/zDua2ekNOE4yWos/OwUxuqrkkMxD6uTzGD43uhXPB8b7NHikq+GCNBpdg1vOsUyEkyyL8pqxepoDvrTSLZmLCZTlg7gCn214rw02W1SU5r1rmuaCoF69YOxNCiZMVLomyQzFyOyjtdj/AOlXLIC5pF7ggM7MKh6VBPnaNAie5OUOCClSaOBqodHY9xAqMGM2ZKSQpCgQBQkA1a5DtV30jn0SiHCuKISkKUS6qKHXeC14h0nKbuCPrChPD3cKSyhRxZRTX6QYlBAT/us5gTk1onigdct2G+o9jHsyYUTUEk5S6To4Iv3ZveDl4c3ApZ/1hfxWY7NcD6Gnn+0c5qKs7hy0TSAy5dCw2p2rep+kIDg05lMWyl0M6k1oSU7XLiLwtQaYQSxY9Ran09I+4niQj+45NHWE3YgAC1nAhDLfO18jWJ6pgT5Uq5QCFEhhykvXmdhQmpa+rAwBxDErWoKlzAxSCWSL6uHDHfrD6cghCHGUrSeiixAdh8xJ94Qz8NLWon4QW1MwUpIOoYU0IiIvewqfwhviMOcInIlalTJiVFSiVJSFAE3cIJF6mjNUFoL8DS1rwMkKqFEqD3FSC22vqYv8dcSKCZKE5iJZUtawSEg7AMA19oY/0/UFYLDlx8lrM5KhTShB841806TS/Bl+NDlK3+f9gfFZTaRm54jacZlVMZqfhozDbTtCdSBEpOJyBRetGYt3caxXxQ5A8I048G/r+8EjG0UlKmdt8N8Y/ESEzn50nJM7j8x7ivcKhli/EaEslNVHdwB21P06xzn+mqj8Sakn+0oIzDcuSk+VfWNL4gASQzO4IIuB36xeWZpAI+NFz2X4kIDqCUgk5lEABybkgC/WAMVghMDKZnFjodoAwvE1jMlSgUqDOwcNW9jbasLuM41fxSZayEuHS4agAJdtWfzMBTXbGOElpFPiHwcZEszkLYMKPUEkA1eoqKxXwCXMZMwqGYE8vROjbMx9Iq8T8VXiEhCkJCA1LmhJHN/282ELuEqxa1mZJQVSEqKVkKBy0IqCczHMNNL0g64t6F584xqR1dElJlgKTYB2LVa7vq5iieAhy4JFhqSzn7JirDKMzDirLTa1dqwIiaSEoIsr5q7b+XtBr0JtbPcRiRKnIIJSCeZtATVLdQIcYfEAmWRrc1PMSXvcuNP1hPxKV8puKhjv22P6w04SgqlirZCssRcKFGehrm8uwi1kUF8PlSlrIYEgEgE2NrebPWB56qFhrXalQ3WhMJ5nDVoUpSCQFOUmwAdjXeltoHmrmBSRzEpXmLFwQSK5Wo1+0UbLUacrADbjyBaMlOlKUXA/MQC4Hk5PaNCtT/dHakCysASOZRSHAp7+/wBYFJci8XxEKkhqZqkv/H3tAy5+VDKSCAz70+UOTZ20tGzPDU3AciodvRm26QFjOBImJWwFWIJDsxcAjY2e+zQOWO1TLRnUrEpnI+G/xVTJjBKEsP7YaoSLrDPrqYzOMl51fmSwCcq0JUQw3BtBKlkLl5Qxb8ugBq71qdYux6p5W6JhytQHMG6UgLtuxhRfSDvF2GXh5OJmzDJCpgVlQcyywDITLSCyQCxJLiloD8A8X/tmWwBZK6PUkDNfWxpvGX8a8TeWmQMpy0DM5BY11094BONMgImy3BlsEjfqQ9QRRuph3J71oz8MvTds65OxOa8BzkAwt4VxZGJkidLoLLS7mWrVJ6ag6iCDiISaadM2INSVoV8ZwrpMYXGYFYC1pFEtm87edI6LiFuIRYzDkpUkAMogk9oJjnRGTHyQ6/pvM/8A5/ialTf/ACAPq8P/ABCr4iQEPnJqXajHXS0L/DeFyYWWLHmJ81Ew8wJRaYHuAdQ/X1gUpe4JFUk/kxWOkql0AJPvEZGGmLqcssdeY+gp7w+41K5zlqNDv/EZ2fjahIcqNgKkntrHbYT4sqxmAQxdSlnqR9BQRDgy/gqmBDjMmzmr0IP3rDCVwhZTmmrEtyGSGKqlgFGwqRAmOwvwZwJdpgKQ+mtvQfZg2LsW8iqOg+H5IVLBDjNo/WjdXi7EYEJCtSS/Sm3qYC8PYlQSlAe3oXc+8G46dMSsqBGRSrfd7H1hmNUZs+2QnMsMHoQ4FmBv36xHAnnzFuUUSN6Jdn7ean3iapkxdqA0P/sXcHllC1gkFwHFy4dmPmYsnsrQZOBUgpAIB9qEuPvSFKEkE5hUUJ1ieJxnNU8rKBS7HNv1Z4skSgsJcKoO9RvWpikpX0WUaLpLHzix2izIwtESh/KIbOJy1uQxic2g1oC/6BhEcOCCDHuLYX/NHPogzeI4SgTFqSkD4hzHr/H87xH8EIb8QUQQb7wumTqwnl1I0vHlyifnzET1FjZtR9X9IrXNcltb6+bwSqakAsGBuATX37ekDBi4sDGkYo+8DcY/DT+Y/wBuZyzEtQirK/5JNt3I1jpOOksAtBCkKDgitDVx0jjGQi3LpTr9Y1nhDxSZR/Dzi8pR5Df4aibf8CfQ+cBzY+W0N+Nm4Omak4msWSmMU47DVex6a9Y8w1ISNZbNfg0/2kAaJ+g/iIqUX94HwM/+0Nw4iH4msDkXjoaAIyF7N9Yys3ES5UwqSKjX+YYcVx4ShQCgKekY44jOQCQ6lACuvXbSCQtlXS3ZrJGNlrkzCshJTQeoNtWISX/ygHxBKBXJXWgXUhnL363PnCLEyFoUlzVSsqhs9vZ4+l4skCtB7bw5jjozcs1bo6J4RmB6VFQHDmm/QiHM3mSEqD5SSNHHf1hTwlQRKlrDALloO1Wqe7QyM4EpFXvUht7mOjLVAmrdnyFZQyASN2NzSh3rEZM0JWCtlVs+9nOhrR9tYPmyUqQkmlebKd7V1a48oQy8dLQrIpsxJ+cgHKlh81rEMNXFBE1RCDVYVMyaVqSc2blc9aEN0AicmcQpinKKu+XcsaE0p36ax8rGDMMiqjUCja8w7QESygQp6EOL0LhzvXpSIbSLpNj5eIQGTTNv+5/SJy1p1d4VYMJAcJD6kPXu+sOJcwFtCR9taOWwb0RIrFM823NA/wCvvBLbUJLufdoipF30r6ba3iThRxIty5buxsA1a9DUCMhxTjUuSsJmFQJSFDlUaF9h0MOOJJWqZNSCQkBIFFE/EqQXNBqln/M/aoS0JSl0LmOHcF2NXBfVwT5wKWNS7D48rx7RxrFcLIOYEEEAjsf1gb8KpQDNRxWhu7dTX6Q78Mj4pMpYKsoISR0LkPYtSh3NngviHBpclKULmEiYsMQ7pIrUa0Hq0E9SnxfYosdqzNzOHqCAsVSzsCHtV0u4sdNt4K4dwxZVLUXSlWZyTU0NQ2ndgGhxK4J8NC1l1pByuOru51DH1iU/AzROlqR8Rcg0HK3LZiyQHLVoPoYr6yerJUBrwaTiEkIUn+zlBSVHmTpcgAj/ABuNOp85GU1EMghKChNVEHWmXvRi1S/SLcaUqSEj5i+QXBYOU5hagNd23hTnyZo4snBUAYPFsWe8VYzGFBcFoqTg1rk/iJQKpL5SpjyqYEpUNCHHSKSRMGU3069InjT2M+opK0xfxLFqUpQChlJijhZQn4gmKJzJITsD02P3pFWKkFBOkDEPB0Bkr0zYcZSk4aTOCk5l5VEAuQwaoFmJMYifjss6YA+X4i8tGIGYsCOgg3C4+bLDIUQK027aitaQlnSIPCSFJ4mjufhQ/GwEkioyMbaEpP6+kezsKUDKvQu/en7Qh8IcZKcJJRLoAlIUMruRmC6bZi8O5s4DM9cznqHykdw1PKAyro6EWmGS+JAJyFwLOwetB5OzxmuM8OKiMqXc89AwLksCNSamm0XzZxzEGzN7Qy4LOYFX+SX9Lj19onHK+y2WHHoVYPFTJQTLNbkpLgs53u5ev8RHhWNMpSkkOXp3oPRiIpx+IT+MUUpJBoQQAQdW86+cRVMZSvIgtZgx7j9os47KKWqNhg1LsGALKq4y+UMZNS5L0uK3jLeGuJJV/qFIZId1FzWlLU++mhHEJbhKSOmgb7p6xK0UltjAja/enm7wPOXXVj1+97CPUT0gUDkdWHmIgsughTO7ZXqenQxxWgSeH5V1AALtlY706wDip6kkBNA238iJzMQVOW3YXZ2fS0TCEkDMHLVd6dLRC2wj9qOUcaKsNMSuWAlEpQz5UguCGBBArmS6am+tYO4rKXMlS1YchQJExAUkKB2YGw/xY3rDji+CQuUUEMgu7u7auS7igO9IyvhnDTJYnS8xSAoEObEsUFJFQSxGxZJ3hZNONrtFnCnXwx5w8qKFApARNlBWQliWbJmGgFz21gnw/hchKJrBQUo8wBYJKgG0DuDTQiK8LLVkM0qGZWZwAU5XdmY9B1rB8yYCkKBANQTqwDsKUqfeAt/BdQ+QvEKCa5SSTlLUJoSAW6wgSJq151D5SclC1al2Du6TvcQxTOBAzNmFlVcDY0cv620aPcOupCahJoaPetNmawvErRdrRrf6b4RaV4jKUiQogmWXJEwvmKdAk63r2hjxrwPImqzJSJR1yUB7pNPRoE/p3PBXOS5BZJCelXPqfeNjOScwLOlveNLElLEmxObccmmcg8U+GFyWzMoF2UPzDrsYw+JkZTH6L4tw5M+WZak3sdQd45H4m8LzZROZLjRQqP4PQwGeNxeuhvDmUlUuzEKED4jDqyfEYZc2V3FyCQGd7A1gybKKSQYW4+blEdELLo2XhNb4ShIyzFOrYhiG3oQe8aTBzM6EklyUpc9nEIP6XEzMLiJagQ8wLS9HBQEkg2ulMaHDYVSAG0LEeT2bd/sx04i8JpSIzpT1+7PBGHkqSi7Aj2MVJnEAuKj7H6REY10hFiLGtBetbP8AWKQ0EyWwdYQ6il8zVer/ACsX1LpOgg7hUhEwZyCsJdSkg1NAxB2f9LwtxkjKcxoCocwqCNwfJoLwZSgOkgub0ezfSC8wPpt9ClODKFlTG5cGw6MYY5iVBqNb+NoOKQoAZDZiHaooVMdYJ4fhkUIDkbxVzLLGG4DHEs5APalfK/XpFy1uLlw3l731iibMSmpYfWBMdxMJoKkC3etO0V5Nk8EmMZ6AhwLkuDu+wilSwksoub/MoftFOAx4KajUkHUEs4b0gpOHzOcw9hoN9faJRWel0ZCbiCrPlowewNaVfQPSApfD3S6RmU7ZXIduZL9Atg2oeJqXM1FVbBi2tTsWj5E4hAVspSS2rgPXbttCitBmi7A4JWQEgFVVDUu+wVUUN9/SjEf2QrKH5lAt+UuwLflBSQYZiSoBK0gpyKcWo9N6MNIhjJYWt0sEzAkf4ksEgkOekRy2SAS5ZUlKhTKKAUJrqHr/ACYu4fNATnNSSxvS1d+t4+EwpLUKUnKzOQbWpQP5ntFsiWkZlJUQGBemUXbLo9bXjnsiSN74cxiJcqSo5MqkrTnsr5yQN1Bq+TxqBNcApZQNmN45/wCFpxmSfhKTmKC4etFKNhdKQW9YMPHcsz4MhQUQcpCagKoCSG5Ugu5szXMbHjpSxriZuZuM3Zo8XxqWiYmUsq+IsEiWlJJYaqIokdSRAGKxhANg+iR7PdRitSRmUu61AZl0dTUHbtFKiBW5sIJKsceUikLyS4xM9xbwzKmuVDIr/Bg3d3D9qQHJ8L4eWXEpKlbqdZHrbyaNLMVAs1V4ysk3J2bGOHFUBpl5TmagG1O3SLPiqIURUfUVcdxHi0vR6bdo9Eoge/pFIz46+C2TFy2uxPxEHKWfSBJ0hTlnrqXtGhxGFYOzjzpsYFlzyIKkl0A5N9iybKX8BSCpLKIUkH5ndiw2I+hinDYY5gSsJfsG8nhxj55+EtTVptYbte7wPhOI5gyU8xGxVbcaCLlVQTygkBebya/UxUFzAcooen7wwTLmLukIGgHvXQdIIRhGur0GkQvwc5L7iuTgVFQKnPUxXNwqlKBapF9o0uGkIIPzKApRvc6aRRi8VKlDm5Tbm32CRcxNNFXNMqwnCglAK1ADYBzudY8/HSxTNTRzVurC/wD5CjGcQMygdPY+0Z3GcdkS1FKplRdg7dD1gTuTpbLxiluQfiJLEtYm7VAsRTc/SCBhWlgEsSSUlnFuw0gfDTkFYzUzLXfM1LVZiXNqWOzQfjPlLOp6BIq/7OAK9YXlpl+SPZqk/CSXLuyklyDQuHahDt6wH8ZCaElLsQFFmzE20/KCNs3aL1qISUh1kVIULBwGJ17+8UcT4e6UFRzOSTflCQV5bMRStb0EVW2Ucn8F8qclZIzHMk3Zwel6kXrs20WJlplylIASUtpQ3q/o/mIR8AUtQKkhKKZlbgbMajM3lDeThFqdqgigULkbh3IMdLTo55NBeBwq0hakqSgzJZlpITmyqmJICixctls3eH2BwScyVgqORPwyoklUxSWSVzFH5lJAKX6q2DLsPNQjKDKzqOVIBURlbte5jQJyJPw0EOlgoUo71J6sa9Oka/g5E40vgQ8i27Pklz6wJiFvX76QXIYLDH8ygf8Arf3pCrFnKGOlPSn8xPnPSoL4K9zsgZ2u0VmbWFQxzqOUZj7DvFGJM5KSeUv+Wob/ALfxGckanyP5Qf6x7gzmmBjT9Nvq3lC3w7jTMfQhn6Q7A+GsEfmSSBom1adRE8NnctNfISUAjd29IR8WlJSSXYPWjiG83b0+kIeN3JNjQ96ftE3RVQUnsqTkblqCXYVB3ZvpE5OPSgFg2/KQ3elIxU/FFKiASnsdrRdh/E8wzWSB8pBuXOigRVJ6VFT0ALG2L5MVdM1auMJNHUa3A9opxHFWah2GYt7XjnCvF+JqMyKGrAVajODbqK9YW+JfEipypMxCTLVKr8wU6qV+UU5bEakVgscbboA6js6zMxEwgZSEEuWenSlq0qQ9YXSkKWpXxamlSQUghWYMfzWBFmr1jGcF8UT8TMCOaWkMSUAFKGTTs6hq9zsGI434i+GpeGUkBaFqBVmoQCQKXSqlQbecRLFO6JjkilZd4l8TspUiSdWUurPYt0Faxk5omknmT0sH6jpBnxzhymZLmEFaTQoDMbhlBlUYuBqKxXPw0x/9NO/zIF66mt3et4axwUFSF8k3N2zrOIuBlChZizOLFj1Y+kW/ikperswdmTt3L0bzhaiaZiS9CJjgijfKQ23YUpHkicShOmaqutEluzxhyiuxqxnPm57klBLtuzkWYvV6bHeKUY4oSyi5ObKE/wCWnajwPwycpQcn5lEHpVdRsTlHqYV8emFMvOCXCAblv9RrdqRdxuolXL7BgxQzhSUgISecm7kBgDSlq2YdSx/DcSpYCSClSQ9soLDUuRWvt58/4Vj1zZ4Usv8AmZhldL5adGHWOiYBTSwoAAjOzABnSSWAYXJ9THZYcdMqp2ggzyKIupVbVJrZ6crVu3pDThfE6NMGZYDfEoMzGqVCmY0fNRwXrC/DYVJS51y9bjr3MJ8fjlyghSCHmLCDSydh3YVLnrHYMssc7X9ikkpLZusXiFMhUoOSVEgNmNE1D68pBF3PeFGPxKJhKQoCaTlUl3cijgjoC27EXFJ8NxBVmSWZ9OwMLsDgUoxUxQe9AWZL/NlpQFgSLUjXnOM8PKtFMUZLIkH4Xh6UcoH89THk/CN227wyasUT0110H36xnM1UwPByQhyKOXMFTZr3FQa9bX7x4oODAcyaWHVgfK0QpUW4cug+ZOHnpCjixCgQawQ/K+pJ9m/eEnFJh92ithIxMX4hxDBxcM436/fWA/B+OWnFoKVEFQWNGPKSMz0YKAPlBXi3EulLpS9Q9XoRq/8AEKPCcsKxSAag5vZJP6Q7jXtEfIl7iniCFTAqe3zE5kgfIxytSzcvqIVYadLTM5xRixyhaQ4IdSC2Zneho2sabi2FEmZipKCShOUhy5dSAo+/0EKPAKAvHSkqAUFZgQQCLVoXBg8V2K5H0WYCVMGXComoSiYokTUhYC/9qVWJqGAIo5hRiVsAF8y050qBdxVwoKFFXPp2MPUJSiRNnISkKRiVFIblGQoUkAbc3sIbcTwEqbOl55aeeZzEOknMgqNiNQIv0ylC/hExOMkCTNUxk5QkijoANOpHfUnSFONkiWrImespADEGhBDhgWKWBAIOoMdQ4Z4fkoTLQkMFyZuYsknlliYkh00UFAHMK8ojleDXmBJYkFttBtrEJkPS2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pic>
        <p:nvPicPr>
          <p:cNvPr id="19459" name="Picture 8" descr="http://www.wrc.org.za/News/PublishingImages/Water%20safety%20Plan%2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2262" y="2647950"/>
            <a:ext cx="865187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14" descr="http://images.dailyexpress.co.uk/img/dynamic/galleries/517x/2936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2263" y="3868738"/>
            <a:ext cx="838200" cy="120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16" descr="http://ak6.picdn.net/shutterstock/videos/2757743/preview/stock-footage-water-purification-on-industrial-sewage-treatment-plant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43388" y="2662238"/>
            <a:ext cx="811212" cy="106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2" name="AutoShape 18" descr="data:image/jpeg;base64,/9j/4AAQSkZJRgABAQAAAQABAAD/2wCEAAkGBxQTEhITExIWFRUSFRUUExYXFBQUFBQUFBQWFhQVFBQYHCggGBolHBQUITEhJSkrLi4uFx8zODMsNygtLisBCgoKDg0OGxAQGiwkHyQsLCwsLCwsLCwsLCwsLCwsLCwsLCwsLCwrLCwsLCwsLCwsLCwsKywsLCwrLCw3KysrK//AABEIANcAoAMBIgACEQEDEQH/xAAcAAABBQEBAQAAAAAAAAAAAAAEAAMFBgcCAQj/xAA6EAABAwMCBAQFAgQFBQEAAAABAAIDBBEhBTEGEkFREyJhcTKBkaGxB0IUI8HxM1JykvAWQ2LR4RX/xAAbAQACAwEBAQAAAAAAAAAAAAADBAACBQEGB//EACYRAAICAgMAAgMAAgMAAAAAAAABAgMRIQQSMQVREyJBMpEUcYH/2gAMAwEAAhEDEQA/ANcSSSUIJJJJQgkkklCCSXqjNX1pkAu5w9upXMoiWfCSJXnOO6zHVuPpL/y2gDv1CrtZxpUnPifRTKO4ZuBksh3V7BuR9VhP/XNQMF9x90I/iRz/AInH6rp1Ryb8zUYybBw+qKZOD1WBQVPMMOcD7qUotfqYctkJA6HZTJHH6NtSVQ4c4xZNZr/K897WKtsb7i6hXB0kkkoQSSSShDlJJJQgkkklCCXqQQmo1wiYXH5epXJPqsnUsgPEWtNp4zm7jssm1bU3SuJeb5xupLXq4yOcT/ZVWqf9t0FPs9B4RUNsHrJ7bKNlkK7e+5v06Lx8SItFAF4Q8jkXO1CyRq5R6DtK1Ag2VmZJcbqlU8fmKsWnzO2VZLReGw9ry1wO1uoWh8E8Wg/ypHZ6E/1VDO1iEK9/I4WwpF6LNI+imOuL3XqpnAvEYmZyO+Nv3VzBVgOBJJJKHDlJe2XihBJL2y8K4yIbmnDQSSqPrdcZCSdhgIviLVi55jb8LTb3UTVZFglb7M6Q1VXrZWqthN1BaiywyrZURiyr9ZB4jrWwEOuxpl5RyQkNNfJXb47KZkpbABDTwYRo25BuvCIGpZYXQpZYEnqpGZnM63QJqWO5smU00U65BaWn2PdTOmyWwUy2DYBGRUyo5o7GPUkn26IGqbfC7uW+y8dYgnsuJhJJejej6o6GQOabEG5C3XhrWW1MTXjf93uvnyuZazm9VPcG8TvppRk8hPmHoiLaFmb4kmKOqEjGuGQRhPqFRJWSSUIJBatU+HE89hdGqG4qZ/Id1XH4Wj6Z22YucSepuVJyzBrc9kBRUj7i7d0HqtWb8u1ki4ZY7B6HZ5OYWG5Shp7dFzQRCwJP9kbNMALIU8x8LkXUR9VFVLb/ANFNVEbn7YCGfBy5KvAnpBzwcgzuUy2nsLdeqkZW3Nz8l7FTZv3RuzA6TOKajsASixTotkdyB23Tj22uogjsUURboycBpJsgHUUrXfA6x3wr3wz4TSS/lFz19hlT9XVwj9zfojxi8CkrcmOTCwLXAg+qjC08w7K08YOa6QGIXuqy1xDs/NXh4V7Jn0DwG4Gkiz0VhCz79MKyQxcvL5QMFaCF05JCXL32XQTE0eea/wBVbKOYY9khA1UPiDl3HXp910NRYy4cUxJXA7A2+SC5rOjvSX0V7UXQlxiwPDeHFrW2AN+rzl6o+sRu8eVx6Ox7HZXDXKU+OZGNOd/dR9dTiTllNr/C4dz0/BVJvstDEP1eWV+nmLuilKemxzHopFmkuOzUPqDJI24sSemUr+OX0Fdtfo1Iw9MKKqpmtOMlEGkmf/iPt6BOQaWwZNyiRoae2BlepeIiIqdzjc9Uc2jI2ypbkHQJuYI2FErFSkRwYQvC0dSuqqoDRdQFZqLibNF89FIkcMk2Jox3v6IHVKppHwu/3WUQKhzclP0uo+KeU2wi5aJ+OH9Ijx/N5XEHpdEVVnsLnG0jCLp/UtNwHDdc02nOla5xIF8HdFTT8FbYdS1fphx3DG3wZzyE3s4nBytlY8EAg3BAI9l868I/p6a0SEycnKSBYXNxbK3rh6lfFBHG93M5jQ3m72VWXHXVTjtYflMOZfJyfVcfxPYXTE87j2CUdmRnBzVMwQTuPRdtqgQBy5+yCe6/7vohKmF3LdryEu54YdV5Wx+srbOGAD65VdirA2QsOzr27B3RSNDpIcTzPONv8xHcput4baRfncLEH6K8M+/w5KKSwSMfETHsbyA8zh8PUdMoaSIC75nhvZo3Krmr138DI1zcuqXYd2t8SKbPz2N7k9U07P1WBWNHeWGwiSqZ+0WCFlrWDqoqsq28xaD80K3lvnc7Ick2MdY1lhjqWnunnxki4QFG07AKwUkXlyhY2G8KJq18ApinprC9slTmv0Qc7yrzT2tuL7hHi8AE4yZXf4QucS8GwXMdD5wWtICuElKCcJNpQOi5/wAg463nRHtpbtIKGZSgRvHZymJiGjKEA5o3OOOYi3su8eeZMryYaJv9LgGukaB8WfTK0kNthVL9PKRrYecD4yc/ZW2yO3sWK9GLEn/mcpuolCi4XOMEJLrFzGk9/hCGdCDu5x+dgsvuzUUE0SJqGDchMSVrTtlNR0rLf4Y97kpo0rDtj06KnXLO+BYdY5NvZDVusxsafMSenuu6SliLbPFyN7uJ+yYrNIgBuGNz12RYr7OSksYIaambUtLJHEteOZp35HjYt98A/LsiKanLYywiz2jzf36rz+HawvY02DTdt/YbIqmqi9oL2Hy7u6EJ78MnHSM53wi/SBn0y5F8jqioNPsQWjZWMRDsLFGQU49EDs8DTipYkQsNM690VLUFrSPqj6qwx1ULWvzZc82VnNywkR1bSOI8S+Oo7oBkod1sQrfLCDFZULV4HRPJAwrUWZbTJbR+vaPpMxVBRDZyoiimJAsjPGduuuEMlFOxaZMU9E05kFwOnZOzUoksPhbgfXCh/wD9+No81yewQVRxC+V7LN5Ghzfc5TUesfECkpyeZGw6TRNhibG3YBFpmj+Bvtf65Ty4Uz/DLJdWFwwbAAD5CyIgqgqI7XGN25nH2s35lDTa/M7DXNaPbP1SCpeTUlNLw0wag0fu+6Ek1BoJyFn9NI5xu5xPzUxpsLXvcx3Ne2OyYp4itl1FOVy1RDtjJYnakz3unJXPlAt5W/f7qs6bE65Fvhyr3UsD4I3txbB+i0auHTXLHpkW/I32QfXCWAGGmaDc+Y9zlSUbgRbooxr9k+yVaUsLaMWFvV/sdwGzuQ7H4T/7Rty0gEhBTNDgbe491FVle/yttnr7d1j8vjQi+/8ADf4XMssj+P8A0StZNk2KipLueAu4rkZRdJS2Nysuc4vUTXrqlHcgl1U1uCdlS+KKq7sXtdXGTT2E3tlRs2lMc547HC5CWGMSjlFP015DgRe3W/dWKSxagJqdrCR2TcdcLkXRW8lE0lsArx5im2S5bbe4H3RWqx7O7obh2mMtREze7x9LpiAvYb/QD+Wy/wDlH4T65jbYAdsfRdIgo/T5WEt0VC26j2KWpG4VGNx2wuF3KpHSZAJxbYt/G6ALSB7qbGn+FHRS25Q8TZ6m0jAPyUxxNWLIl8ok+OwyjdaWWw5W4BcXXIvtjqrlooElKGhxdfmAJAGbhZ5WutKc4LQfmFovC0QbTR+o5v8Adt+E7yMJ5f2ZHC/df+Fb8SxIO4JB+ScfP5CR0TvEdPyS3GA8XHv1/Chr9+q0a32imjD5EpV2OJM0tWDjqV5XRdVENdZSdLUlws5UnUnFphePy5qUeumgulju0H6pyScN3NkNSy8j/Qpyu09sjhcnl9N15bncR0Wa8PccDmR5Va+0B1mshtw3JUTPrExNgy18XCMqdLc03Zn3QdX4hxyW9UvGUTWUEQOpRvGXOyVH6dSkyczjgKwu0xz8uXEtIG7BNKSxoWtWwmWQPZa2y64De1lbGTsbt+ZCjHyEIKSpLHAtNiDcHqD3V4Clnh9GtXqzLhv9SctjqQM7PH0ytHpKlsjQ5rg4HNxlEFmfK0RyFP0bMBQTBlT2nvxZVa0MRkHGPAFsnb39fsr/AMXaI9lDScu9Nl46nmsXD6qq8N0BnqYWdC67j2a2xK13XGAxOubC+/YWdkfQItT6yTFuUu1ckzFK2Jzi0tGdu4+q0rhKQGmYDu0chH+nb8rOKiQmMZ6Nv9FZ/wBPqjEkfs8fg/laHKjlGJ8ZYl+v1oneKKTmiDhe8Zv8vVU1wWjzR8zS07PHL8zss7njLXOad2m30RuBPK6/Qj8vS42KY0Cu2HKbeu2FPmNkkBMHCx/4UXRy38p3UO3p7qUZGTYjfuleVRC2OH6aXx/Mspn2Xn9/6DgxeeACu45eYBNSyWXkLK3CTiz6HVZGyClFglTHYFQNW+xN1KT1fRQ1eb3XYpstJaIiU9T8lESkkkn5KWrI7+yAkZ0TiFXHQGyQgrQOAeInRnlBJ7gnp6BZ+9ie0uYxSNkHex9Qr9sAZRz4B+EWm1lL6en62kF9kbwdopnqI4rGzj5vRg3UymTDRp/6daL4cPju+OUWb/4tG39VO8Uc38LOWu5S2MuB7W3UhBEGta1os1osPYYCar4eeKVh/cxzf9wsrR9QGazFmH0bDJEALbddh7qV4RqGQzs83MXXaTY8ue183vb0QMVL4YDb3NgbD22QtGHc12jLXA32Asc3dstudSnWm3/DzFM3XY0vs2B01yqjxVS8sokGzwc+oVqpWgsa697gHHrnfqg+JqYOgJG8fm+XUJLjS6WaNTn1K2h/7KIQkxt12Wpxg7LawzyA5BBnPRSkTkDGng+2SQB3OAgza/o5Q2vFkIJs4no7Hz7pqoGF0DfPT+q6c3C8n8jdGdzcT3vxdMq+Ou39ISop0M+BTFQ1Blt0rGxo0X9ETLTqIrIbFW4U2FA6tBY2Ro2bBvwh/Aum5KcjNlMwU+F0+EbWRfyFOhIGMONjujeD5/4auiLsNeSwn/VgIbks+6fjtLPFGAXOc9oFulje/wBlyDfZFbEurNkLbY7YSH/xI9xsdl4mRRJPTMSP+JLHytHhyObm9yPXKh68yGRzC422A2AB3wMK2cV6Y6Gtldby1B8SM9D/AJgPbCq2uwvEoc39wWt37Upnm/xyr5Uo492XXReKI4qaJj+Zz2+WwFxYHBR1ZxMyRj2xtJuLOJ8tvqs+hjfi/wBOqm9K0Gom+CM26udho+fVDqjVHbYW2zkzThFDoCdp4S42aC47WDT+VaNN4LtmaQuPUMwFZ6WjZGLMYGj2yfdMT+RUdJZFqPhZSf7squn8NSGxkIjHbcrnjLQWMpJPDB5gN7gk++LK5oTVoOeNze4WXdyLJ/03eLwaaGmlsy7h3UvEZYnb6qcAuqUymdS1D4zgXu0+nZWyCfAKyLKZ5yjdjOPXYzXXCGgF3WRdW/mFkDA0tN7q0OLdPxA3yKlpsl2RgbqE1am5ii5K0oWSQnqm6/jrJe6FZ8+qOvSPgisnjGF65esTtfx9cfXkWnz5PUUS01N6W7+qN4Jpeau5rYiY51/U4H5RGoHlHTKkv0+g8k0x3e8Nb/pbe/3ssqj9pNmhc9FuSCaklNsIU1BOCnBD+j9fRslbySNa5u+dwVV6vgGmc65klI7c1gFZC2/VNl1l1Sa8ZyVcZbZD0uh00JHLFe2xcb/NTUJQMxR0JXMlktaHw5dptoTihYS5c269uuHTAEBQhS+MuH/E/mR/G3PuqrptdcEOFnA2I63WtVEIIKzHjXSzE/x2Cw/7ltvdMUTw8ArY5On83dDuJQ9LV8wBvuiibp9iTWGcliHljTvMkSrFWCk2STr2JuyhxFk1d5I9laeB4wKKH15iffmXiS81xvWb9/8AiTZah5mL1JOCZwCuXhJJQgNK1EQbBJJQsgte8ySShBtwJ7LlkAG+6SShByyj9WoWysc0gG4sb7JJKJbyVl4ZDVU5p5nRXuAbtPW3ZHArxJadf+KEJ/5Hq8KSSMUZ4XLwL1JQ4j//2Q==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19463" name="TextBox 6"/>
          <p:cNvSpPr txBox="1">
            <a:spLocks noChangeArrowheads="1"/>
          </p:cNvSpPr>
          <p:nvPr/>
        </p:nvSpPr>
        <p:spPr bwMode="auto">
          <a:xfrm>
            <a:off x="1196975" y="2714625"/>
            <a:ext cx="280828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IE" b="1" dirty="0">
                <a:latin typeface="Calibri" pitchFamily="34" charset="0"/>
              </a:rPr>
              <a:t>Solutions </a:t>
            </a:r>
            <a:r>
              <a:rPr lang="en-IE" b="1" dirty="0" smtClean="0">
                <a:latin typeface="Calibri" pitchFamily="34" charset="0"/>
              </a:rPr>
              <a:t>for clean water:</a:t>
            </a:r>
          </a:p>
          <a:p>
            <a:r>
              <a:rPr lang="en-IE" dirty="0" smtClean="0">
                <a:latin typeface="Calibri" pitchFamily="34" charset="0"/>
              </a:rPr>
              <a:t>Public</a:t>
            </a:r>
          </a:p>
          <a:p>
            <a:r>
              <a:rPr lang="en-IE" dirty="0" smtClean="0">
                <a:latin typeface="Calibri" pitchFamily="34" charset="0"/>
              </a:rPr>
              <a:t>Agencies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19465" name="TextBox 19"/>
          <p:cNvSpPr txBox="1">
            <a:spLocks noChangeArrowheads="1"/>
          </p:cNvSpPr>
          <p:nvPr/>
        </p:nvSpPr>
        <p:spPr bwMode="auto">
          <a:xfrm>
            <a:off x="1231900" y="1496020"/>
            <a:ext cx="291623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IE" b="1" dirty="0">
                <a:latin typeface="Calibri" pitchFamily="34" charset="0"/>
              </a:rPr>
              <a:t>E</a:t>
            </a:r>
            <a:r>
              <a:rPr lang="en-IE" b="1" dirty="0" smtClean="0">
                <a:latin typeface="Calibri" pitchFamily="34" charset="0"/>
              </a:rPr>
              <a:t>nvironmental compliance:</a:t>
            </a:r>
          </a:p>
          <a:p>
            <a:endParaRPr lang="en-IE" dirty="0" smtClean="0">
              <a:latin typeface="Calibri" pitchFamily="34" charset="0"/>
            </a:endParaRPr>
          </a:p>
          <a:p>
            <a:r>
              <a:rPr lang="en-IE" dirty="0" smtClean="0">
                <a:latin typeface="Calibri" pitchFamily="34" charset="0"/>
              </a:rPr>
              <a:t>EPA, MI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19466" name="TextBox 20"/>
          <p:cNvSpPr txBox="1">
            <a:spLocks noChangeArrowheads="1"/>
          </p:cNvSpPr>
          <p:nvPr/>
        </p:nvSpPr>
        <p:spPr bwMode="auto">
          <a:xfrm>
            <a:off x="1231900" y="3879944"/>
            <a:ext cx="291623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IE" b="1" dirty="0">
                <a:latin typeface="Calibri" pitchFamily="34" charset="0"/>
              </a:rPr>
              <a:t>Decision support </a:t>
            </a:r>
            <a:r>
              <a:rPr lang="en-IE" b="1" dirty="0" smtClean="0">
                <a:latin typeface="Calibri" pitchFamily="34" charset="0"/>
              </a:rPr>
              <a:t>systems:</a:t>
            </a:r>
            <a:endParaRPr lang="en-IE" dirty="0">
              <a:latin typeface="Calibri" pitchFamily="34" charset="0"/>
            </a:endParaRPr>
          </a:p>
          <a:p>
            <a:r>
              <a:rPr lang="en-IE" dirty="0" smtClean="0">
                <a:latin typeface="Calibri" pitchFamily="34" charset="0"/>
              </a:rPr>
              <a:t>Industry </a:t>
            </a:r>
            <a:r>
              <a:rPr lang="en-IE" dirty="0" smtClean="0">
                <a:latin typeface="Calibri" pitchFamily="34" charset="0"/>
              </a:rPr>
              <a:t>(Data analysis)</a:t>
            </a:r>
            <a:endParaRPr lang="en-IE" dirty="0" smtClean="0">
              <a:latin typeface="Calibri" pitchFamily="34" charset="0"/>
            </a:endParaRPr>
          </a:p>
          <a:p>
            <a:r>
              <a:rPr lang="en-IE" dirty="0" smtClean="0">
                <a:latin typeface="Calibri" pitchFamily="34" charset="0"/>
              </a:rPr>
              <a:t>OPW, EPA, MI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19467" name="Picture 4" descr="http://www.naturalpigfarming.com/low%20res%2060/Slurry%20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2263" y="5262563"/>
            <a:ext cx="874712" cy="118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8" name="TextBox 22"/>
          <p:cNvSpPr txBox="1">
            <a:spLocks noChangeArrowheads="1"/>
          </p:cNvSpPr>
          <p:nvPr/>
        </p:nvSpPr>
        <p:spPr bwMode="auto">
          <a:xfrm>
            <a:off x="1196974" y="5256213"/>
            <a:ext cx="304641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IE" b="1" dirty="0">
                <a:latin typeface="Calibri" pitchFamily="34" charset="0"/>
              </a:rPr>
              <a:t>Solutions for environmental water </a:t>
            </a:r>
            <a:r>
              <a:rPr lang="en-IE" b="1" dirty="0" smtClean="0">
                <a:latin typeface="Calibri" pitchFamily="34" charset="0"/>
              </a:rPr>
              <a:t>pollution:</a:t>
            </a:r>
          </a:p>
          <a:p>
            <a:r>
              <a:rPr lang="en-IE" dirty="0" smtClean="0">
                <a:latin typeface="Calibri" pitchFamily="34" charset="0"/>
              </a:rPr>
              <a:t>Public</a:t>
            </a:r>
          </a:p>
          <a:p>
            <a:r>
              <a:rPr lang="en-IE" dirty="0" smtClean="0">
                <a:latin typeface="Calibri" pitchFamily="34" charset="0"/>
              </a:rPr>
              <a:t>Agencies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19469" name="TextBox 24"/>
          <p:cNvSpPr txBox="1">
            <a:spLocks noChangeArrowheads="1"/>
          </p:cNvSpPr>
          <p:nvPr/>
        </p:nvSpPr>
        <p:spPr bwMode="auto">
          <a:xfrm>
            <a:off x="5233246" y="1503363"/>
            <a:ext cx="333692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IE" b="1" dirty="0">
                <a:latin typeface="Calibri" pitchFamily="34" charset="0"/>
              </a:rPr>
              <a:t>T</a:t>
            </a:r>
            <a:r>
              <a:rPr lang="en-IE" b="1" dirty="0" smtClean="0">
                <a:latin typeface="Calibri" pitchFamily="34" charset="0"/>
              </a:rPr>
              <a:t>ransfer </a:t>
            </a:r>
            <a:r>
              <a:rPr lang="en-IE" b="1" dirty="0">
                <a:latin typeface="Calibri" pitchFamily="34" charset="0"/>
              </a:rPr>
              <a:t>of invasive </a:t>
            </a:r>
            <a:r>
              <a:rPr lang="en-IE" b="1" dirty="0" smtClean="0">
                <a:latin typeface="Calibri" pitchFamily="34" charset="0"/>
              </a:rPr>
              <a:t>species</a:t>
            </a:r>
            <a:r>
              <a:rPr lang="en-IE" dirty="0" smtClean="0">
                <a:latin typeface="Calibri" pitchFamily="34" charset="0"/>
              </a:rPr>
              <a:t>:</a:t>
            </a:r>
          </a:p>
          <a:p>
            <a:r>
              <a:rPr lang="en-IE" dirty="0" smtClean="0">
                <a:latin typeface="Calibri" pitchFamily="34" charset="0"/>
              </a:rPr>
              <a:t>Agencies </a:t>
            </a:r>
          </a:p>
          <a:p>
            <a:r>
              <a:rPr lang="en-IE" dirty="0" smtClean="0">
                <a:latin typeface="Calibri" pitchFamily="34" charset="0"/>
              </a:rPr>
              <a:t>Industry (aquaculture)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19470" name="TextBox 25"/>
          <p:cNvSpPr txBox="1">
            <a:spLocks noChangeArrowheads="1"/>
          </p:cNvSpPr>
          <p:nvPr/>
        </p:nvSpPr>
        <p:spPr bwMode="auto">
          <a:xfrm>
            <a:off x="5349875" y="2633663"/>
            <a:ext cx="379412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IE" b="1" dirty="0">
                <a:latin typeface="Calibri" pitchFamily="34" charset="0"/>
              </a:rPr>
              <a:t>M</a:t>
            </a:r>
            <a:r>
              <a:rPr lang="en-IE" b="1" dirty="0" smtClean="0">
                <a:latin typeface="Calibri" pitchFamily="34" charset="0"/>
              </a:rPr>
              <a:t>embrane </a:t>
            </a:r>
            <a:r>
              <a:rPr lang="en-IE" b="1" dirty="0">
                <a:latin typeface="Calibri" pitchFamily="34" charset="0"/>
              </a:rPr>
              <a:t>filtration technology and </a:t>
            </a:r>
            <a:r>
              <a:rPr lang="en-IE" b="1" dirty="0" smtClean="0">
                <a:latin typeface="Calibri" pitchFamily="34" charset="0"/>
              </a:rPr>
              <a:t>water treatment:</a:t>
            </a:r>
          </a:p>
          <a:p>
            <a:r>
              <a:rPr lang="en-IE" dirty="0" smtClean="0">
                <a:latin typeface="Calibri" pitchFamily="34" charset="0"/>
              </a:rPr>
              <a:t>Industry </a:t>
            </a:r>
          </a:p>
          <a:p>
            <a:endParaRPr lang="en-US" dirty="0">
              <a:latin typeface="Calibri" pitchFamily="34" charset="0"/>
            </a:endParaRPr>
          </a:p>
        </p:txBody>
      </p:sp>
      <p:sp>
        <p:nvSpPr>
          <p:cNvPr id="19471" name="TextBox 27"/>
          <p:cNvSpPr txBox="1">
            <a:spLocks noChangeArrowheads="1"/>
          </p:cNvSpPr>
          <p:nvPr/>
        </p:nvSpPr>
        <p:spPr bwMode="auto">
          <a:xfrm>
            <a:off x="5349875" y="4054475"/>
            <a:ext cx="333692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IE" b="1" dirty="0">
                <a:latin typeface="Calibri" pitchFamily="34" charset="0"/>
              </a:rPr>
              <a:t>L</a:t>
            </a:r>
            <a:r>
              <a:rPr lang="en-IE" b="1" dirty="0" smtClean="0">
                <a:latin typeface="Calibri" pitchFamily="34" charset="0"/>
              </a:rPr>
              <a:t>ong </a:t>
            </a:r>
            <a:r>
              <a:rPr lang="en-IE" b="1" dirty="0">
                <a:latin typeface="Calibri" pitchFamily="34" charset="0"/>
              </a:rPr>
              <a:t>term </a:t>
            </a:r>
            <a:r>
              <a:rPr lang="en-IE" b="1" dirty="0" smtClean="0">
                <a:latin typeface="Calibri" pitchFamily="34" charset="0"/>
              </a:rPr>
              <a:t>deployment:</a:t>
            </a:r>
          </a:p>
          <a:p>
            <a:r>
              <a:rPr lang="en-IE" dirty="0" smtClean="0">
                <a:latin typeface="Calibri" pitchFamily="34" charset="0"/>
              </a:rPr>
              <a:t>Aquaculture industry</a:t>
            </a:r>
          </a:p>
          <a:p>
            <a:r>
              <a:rPr lang="en-IE" dirty="0" smtClean="0">
                <a:latin typeface="Calibri" pitchFamily="34" charset="0"/>
              </a:rPr>
              <a:t>Ocean energy industry</a:t>
            </a:r>
          </a:p>
          <a:p>
            <a:r>
              <a:rPr lang="en-IE" dirty="0" smtClean="0">
                <a:latin typeface="Calibri" pitchFamily="34" charset="0"/>
              </a:rPr>
              <a:t>Sensor developers etc.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19472" name="Picture 23" descr="mussels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43388" y="3854450"/>
            <a:ext cx="814387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3" name="Picture 25" descr="spinywaterflea-med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43387" y="1422373"/>
            <a:ext cx="865187" cy="1146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74" name="Rectangle 26"/>
          <p:cNvSpPr>
            <a:spLocks noChangeArrowheads="1"/>
          </p:cNvSpPr>
          <p:nvPr/>
        </p:nvSpPr>
        <p:spPr bwMode="auto">
          <a:xfrm>
            <a:off x="5330825" y="5320947"/>
            <a:ext cx="358933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/>
            <a:r>
              <a:rPr lang="en-IE" b="1" dirty="0">
                <a:latin typeface="Calibri" pitchFamily="34" charset="0"/>
              </a:rPr>
              <a:t>A</a:t>
            </a:r>
            <a:r>
              <a:rPr lang="en-IE" b="1" dirty="0" smtClean="0">
                <a:latin typeface="Calibri" pitchFamily="34" charset="0"/>
              </a:rPr>
              <a:t>gricultural waste:</a:t>
            </a:r>
          </a:p>
          <a:p>
            <a:pPr defTabSz="914400"/>
            <a:r>
              <a:rPr lang="en-IE" dirty="0" smtClean="0">
                <a:latin typeface="Calibri" pitchFamily="34" charset="0"/>
              </a:rPr>
              <a:t>Industry (Dairy and Beef)</a:t>
            </a:r>
          </a:p>
          <a:p>
            <a:pPr defTabSz="914400"/>
            <a:r>
              <a:rPr lang="en-IE" dirty="0" smtClean="0">
                <a:latin typeface="Calibri" pitchFamily="34" charset="0"/>
              </a:rPr>
              <a:t>Aquaculture</a:t>
            </a:r>
          </a:p>
          <a:p>
            <a:pPr defTabSz="914400"/>
            <a:r>
              <a:rPr lang="en-IE" dirty="0" smtClean="0">
                <a:latin typeface="Calibri" pitchFamily="34" charset="0"/>
              </a:rPr>
              <a:t>Agency</a:t>
            </a:r>
            <a:endParaRPr lang="en-GB" dirty="0">
              <a:latin typeface="Calibri" pitchFamily="34" charset="0"/>
            </a:endParaRPr>
          </a:p>
        </p:txBody>
      </p:sp>
      <p:pic>
        <p:nvPicPr>
          <p:cNvPr id="19475" name="Picture 30" descr="Potomac_green_water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243388" y="5300663"/>
            <a:ext cx="865187" cy="118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Content Placeholder 3"/>
          <p:cNvPicPr>
            <a:picLocks noGrp="1" noChangeAspect="1"/>
          </p:cNvPicPr>
          <p:nvPr>
            <p:ph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62" y="1422373"/>
            <a:ext cx="879113" cy="1113633"/>
          </a:xfrm>
        </p:spPr>
      </p:pic>
      <p:pic>
        <p:nvPicPr>
          <p:cNvPr id="27" name="Picture 2" descr="http://news.bbcimg.co.uk/media/images/61218000/jpg/_61218905_jex_1449008_de27-1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2" y="3854450"/>
            <a:ext cx="900113" cy="126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07291" y="160339"/>
            <a:ext cx="1312872" cy="1257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50045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IE" dirty="0" smtClean="0"/>
              <a:t>And also…</a:t>
            </a:r>
            <a:endParaRPr lang="en-US" dirty="0" smtClean="0"/>
          </a:p>
        </p:txBody>
      </p:sp>
      <p:sp>
        <p:nvSpPr>
          <p:cNvPr id="20482" name="TextBox 3"/>
          <p:cNvSpPr txBox="1">
            <a:spLocks noChangeArrowheads="1"/>
          </p:cNvSpPr>
          <p:nvPr/>
        </p:nvSpPr>
        <p:spPr bwMode="auto">
          <a:xfrm>
            <a:off x="2382838" y="2894013"/>
            <a:ext cx="60991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IE" sz="2400" dirty="0">
                <a:latin typeface="Calibri" pitchFamily="34" charset="0"/>
              </a:rPr>
              <a:t>A pipeline of suitable qualified post-graduate professionals to address the needs of the water industry</a:t>
            </a:r>
            <a:endParaRPr lang="en-US" sz="2400" dirty="0">
              <a:latin typeface="Calibri" pitchFamily="34" charset="0"/>
            </a:endParaRPr>
          </a:p>
        </p:txBody>
      </p:sp>
      <p:pic>
        <p:nvPicPr>
          <p:cNvPr id="20483" name="Picture 22" descr="http://ckscience.co.uk/wp-content/uploads/2012/07/Chemical-17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92200" y="2651125"/>
            <a:ext cx="1038225" cy="126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2" descr="http://blogs.psychcentral.com/addiction-recovery/files/2012/05/policy_crp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92200" y="1417638"/>
            <a:ext cx="1038225" cy="1068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TextBox 6"/>
          <p:cNvSpPr txBox="1">
            <a:spLocks noChangeArrowheads="1"/>
          </p:cNvSpPr>
          <p:nvPr/>
        </p:nvSpPr>
        <p:spPr bwMode="auto">
          <a:xfrm>
            <a:off x="2382838" y="1628775"/>
            <a:ext cx="6303962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IE" sz="2400" dirty="0">
                <a:latin typeface="Calibri" pitchFamily="34" charset="0"/>
              </a:rPr>
              <a:t>An body of experts to contribute with information for government policy development</a:t>
            </a:r>
            <a:endParaRPr lang="en-US" sz="2400" dirty="0">
              <a:latin typeface="Calibri" pitchFamily="34" charset="0"/>
            </a:endParaRPr>
          </a:p>
        </p:txBody>
      </p:sp>
      <p:pic>
        <p:nvPicPr>
          <p:cNvPr id="20486" name="Picture 2" descr="http://wallpaperstag.net/download/microphone_blue-1024x76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79488" y="4149725"/>
            <a:ext cx="1150937" cy="134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7" name="TextBox 7"/>
          <p:cNvSpPr txBox="1">
            <a:spLocks noChangeArrowheads="1"/>
          </p:cNvSpPr>
          <p:nvPr/>
        </p:nvSpPr>
        <p:spPr bwMode="auto">
          <a:xfrm>
            <a:off x="2382838" y="4298950"/>
            <a:ext cx="5749925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IE" sz="2400">
                <a:latin typeface="Calibri" pitchFamily="34" charset="0"/>
              </a:rPr>
              <a:t>A expert forum to bring water news to the public </a:t>
            </a:r>
            <a:endParaRPr lang="en-US" sz="24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IE" dirty="0" smtClean="0"/>
              <a:t>Scientific and technical competencies at the WI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2286000" y="1585913"/>
            <a:ext cx="4814888" cy="46101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E" dirty="0" err="1"/>
              <a:t>Asso</a:t>
            </a:r>
            <a:endParaRPr lang="en-US" dirty="0"/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3145167" y="2441575"/>
            <a:ext cx="3110240" cy="3135825"/>
          </a:xfrm>
          <a:prstGeom prst="ellipse">
            <a:avLst/>
          </a:prstGeom>
          <a:solidFill>
            <a:srgbClr val="A3B953"/>
          </a:solidFill>
          <a:ln w="9525" algn="ctr">
            <a:solidFill>
              <a:srgbClr val="4A7EBB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E" dirty="0">
                <a:solidFill>
                  <a:schemeClr val="lt1"/>
                </a:solidFill>
                <a:latin typeface="+mn-lt"/>
                <a:cs typeface="+mn-cs"/>
              </a:rPr>
              <a:t>Core Water Science, Technology, and engineering expertise </a:t>
            </a: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21508" name="TextBox 6"/>
          <p:cNvSpPr txBox="1">
            <a:spLocks noChangeArrowheads="1"/>
          </p:cNvSpPr>
          <p:nvPr/>
        </p:nvSpPr>
        <p:spPr bwMode="auto">
          <a:xfrm>
            <a:off x="3145167" y="2073275"/>
            <a:ext cx="32527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IE" dirty="0">
                <a:latin typeface="Calibri" pitchFamily="34" charset="0"/>
              </a:rPr>
              <a:t>Associated Technology Platforms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774" y="5995384"/>
            <a:ext cx="3248678" cy="8055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 idx="4294967295"/>
          </p:nvPr>
        </p:nvSpPr>
        <p:spPr>
          <a:xfrm>
            <a:off x="457200" y="145058"/>
            <a:ext cx="8229600" cy="1143000"/>
          </a:xfrm>
        </p:spPr>
        <p:txBody>
          <a:bodyPr/>
          <a:lstStyle/>
          <a:p>
            <a:pPr eaLnBrk="1" hangingPunct="1"/>
            <a:r>
              <a:rPr lang="en-IE" sz="2800" dirty="0" smtClean="0"/>
              <a:t>SCIENTIFIC AND TECHNICAL COMPETENCIES AT THE WI</a:t>
            </a:r>
            <a:endParaRPr lang="en-US" sz="2800" dirty="0" smtClean="0"/>
          </a:p>
        </p:txBody>
      </p:sp>
      <p:sp>
        <p:nvSpPr>
          <p:cNvPr id="5" name="Oval 4"/>
          <p:cNvSpPr/>
          <p:nvPr/>
        </p:nvSpPr>
        <p:spPr>
          <a:xfrm>
            <a:off x="2286000" y="1585913"/>
            <a:ext cx="4814888" cy="46101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E" dirty="0" err="1"/>
              <a:t>Asso</a:t>
            </a:r>
            <a:endParaRPr lang="en-US" dirty="0"/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3037023" y="2788444"/>
            <a:ext cx="3429000" cy="2205038"/>
          </a:xfrm>
          <a:prstGeom prst="ellipse">
            <a:avLst/>
          </a:prstGeom>
          <a:solidFill>
            <a:srgbClr val="92D050"/>
          </a:solidFill>
          <a:ln w="9525" algn="ctr">
            <a:solidFill>
              <a:srgbClr val="4A7EBB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>
              <a:buFontTx/>
              <a:buChar char="•"/>
              <a:defRPr/>
            </a:pPr>
            <a:r>
              <a:rPr lang="en-IE" dirty="0">
                <a:solidFill>
                  <a:srgbClr val="FFFFFF"/>
                </a:solidFill>
                <a:latin typeface="Calibri" pitchFamily="34" charset="0"/>
              </a:rPr>
              <a:t> </a:t>
            </a:r>
            <a:endParaRPr lang="en-IE" dirty="0" smtClean="0">
              <a:solidFill>
                <a:srgbClr val="FFFFFF"/>
              </a:solidFill>
              <a:latin typeface="Calibri" pitchFamily="34" charset="0"/>
            </a:endParaRPr>
          </a:p>
          <a:p>
            <a:pPr algn="ctr">
              <a:defRPr/>
            </a:pPr>
            <a:r>
              <a:rPr lang="en-IE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Water </a:t>
            </a:r>
            <a:r>
              <a:rPr lang="en-IE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Science</a:t>
            </a:r>
          </a:p>
          <a:p>
            <a:pPr algn="ctr">
              <a:defRPr/>
            </a:pPr>
            <a:r>
              <a:rPr lang="en-IE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 Bio-technology</a:t>
            </a:r>
          </a:p>
          <a:p>
            <a:pPr algn="ctr">
              <a:defRPr/>
            </a:pPr>
            <a:r>
              <a:rPr lang="en-IE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 Environmental </a:t>
            </a:r>
            <a:r>
              <a:rPr lang="en-IE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  Science</a:t>
            </a:r>
            <a:endParaRPr lang="en-IE" dirty="0">
              <a:solidFill>
                <a:schemeClr val="tx2">
                  <a:lumMod val="50000"/>
                </a:schemeClr>
              </a:solidFill>
              <a:latin typeface="Calibri" pitchFamily="34" charset="0"/>
            </a:endParaRPr>
          </a:p>
          <a:p>
            <a:pPr algn="ctr">
              <a:defRPr/>
            </a:pPr>
            <a:r>
              <a:rPr lang="en-IE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 Science Policy</a:t>
            </a:r>
          </a:p>
          <a:p>
            <a:pPr algn="ctr">
              <a:defRPr/>
            </a:pPr>
            <a:r>
              <a:rPr lang="en-IE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Energy Efficiency</a:t>
            </a:r>
          </a:p>
          <a:p>
            <a:pPr algn="ctr">
              <a:defRPr/>
            </a:pPr>
            <a:endParaRPr lang="en-US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2532" name="Oval 6"/>
          <p:cNvSpPr>
            <a:spLocks noChangeArrowheads="1"/>
          </p:cNvSpPr>
          <p:nvPr/>
        </p:nvSpPr>
        <p:spPr bwMode="auto">
          <a:xfrm>
            <a:off x="5127625" y="1417638"/>
            <a:ext cx="1573213" cy="1619250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defTabSz="914400"/>
            <a:r>
              <a:rPr lang="en-IE" sz="1600"/>
              <a:t>Data </a:t>
            </a:r>
          </a:p>
          <a:p>
            <a:pPr algn="ctr" defTabSz="914400"/>
            <a:r>
              <a:rPr lang="en-IE" sz="1600"/>
              <a:t>Analytics</a:t>
            </a:r>
          </a:p>
          <a:p>
            <a:pPr algn="ctr" defTabSz="914400"/>
            <a:r>
              <a:rPr lang="en-IE" sz="1600"/>
              <a:t>&amp; Image </a:t>
            </a:r>
          </a:p>
          <a:p>
            <a:pPr algn="ctr" defTabSz="914400"/>
            <a:r>
              <a:rPr lang="en-IE" sz="1600"/>
              <a:t>processing</a:t>
            </a:r>
            <a:endParaRPr lang="en-GB" sz="1600"/>
          </a:p>
        </p:txBody>
      </p:sp>
      <p:sp>
        <p:nvSpPr>
          <p:cNvPr id="22533" name="Oval 7"/>
          <p:cNvSpPr>
            <a:spLocks noChangeArrowheads="1"/>
          </p:cNvSpPr>
          <p:nvPr/>
        </p:nvSpPr>
        <p:spPr bwMode="auto">
          <a:xfrm>
            <a:off x="5903119" y="3092450"/>
            <a:ext cx="1595438" cy="1560513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IE" sz="1600" dirty="0"/>
              <a:t>Autonomous </a:t>
            </a:r>
          </a:p>
          <a:p>
            <a:pPr algn="ctr"/>
            <a:r>
              <a:rPr lang="en-IE" sz="1600" dirty="0"/>
              <a:t>sensor </a:t>
            </a:r>
          </a:p>
          <a:p>
            <a:pPr algn="ctr"/>
            <a:r>
              <a:rPr lang="en-IE" sz="1600" dirty="0"/>
              <a:t>technology &amp; </a:t>
            </a:r>
          </a:p>
          <a:p>
            <a:pPr algn="ctr"/>
            <a:r>
              <a:rPr lang="en-IE" sz="1600" dirty="0"/>
              <a:t>Sensor </a:t>
            </a:r>
          </a:p>
          <a:p>
            <a:pPr algn="ctr"/>
            <a:r>
              <a:rPr lang="en-IE" sz="1600" dirty="0"/>
              <a:t>networks</a:t>
            </a:r>
            <a:endParaRPr lang="en-GB" sz="1600" dirty="0"/>
          </a:p>
        </p:txBody>
      </p:sp>
      <p:sp>
        <p:nvSpPr>
          <p:cNvPr id="22534" name="Oval 8"/>
          <p:cNvSpPr>
            <a:spLocks noChangeArrowheads="1"/>
          </p:cNvSpPr>
          <p:nvPr/>
        </p:nvSpPr>
        <p:spPr bwMode="auto">
          <a:xfrm>
            <a:off x="4891223" y="4654550"/>
            <a:ext cx="1574800" cy="1577975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IE" sz="1600" dirty="0"/>
              <a:t>Membrane </a:t>
            </a:r>
          </a:p>
          <a:p>
            <a:pPr algn="ctr"/>
            <a:r>
              <a:rPr lang="en-IE" sz="1600" dirty="0"/>
              <a:t>technology</a:t>
            </a:r>
            <a:endParaRPr lang="en-GB" sz="1600" dirty="0"/>
          </a:p>
        </p:txBody>
      </p:sp>
      <p:sp>
        <p:nvSpPr>
          <p:cNvPr id="22535" name="Oval 9"/>
          <p:cNvSpPr>
            <a:spLocks noChangeArrowheads="1"/>
          </p:cNvSpPr>
          <p:nvPr/>
        </p:nvSpPr>
        <p:spPr bwMode="auto">
          <a:xfrm>
            <a:off x="3037023" y="4654550"/>
            <a:ext cx="1546225" cy="1541463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IE" sz="1600"/>
              <a:t>Advanced </a:t>
            </a:r>
          </a:p>
          <a:p>
            <a:pPr algn="ctr"/>
            <a:r>
              <a:rPr lang="en-IE" sz="1600"/>
              <a:t>Analytical </a:t>
            </a:r>
          </a:p>
          <a:p>
            <a:pPr algn="ctr"/>
            <a:r>
              <a:rPr lang="en-IE" sz="1600"/>
              <a:t>Separations</a:t>
            </a:r>
            <a:endParaRPr lang="en-GB" sz="1600"/>
          </a:p>
        </p:txBody>
      </p:sp>
      <p:sp>
        <p:nvSpPr>
          <p:cNvPr id="22536" name="Oval 10"/>
          <p:cNvSpPr>
            <a:spLocks noChangeArrowheads="1"/>
          </p:cNvSpPr>
          <p:nvPr/>
        </p:nvSpPr>
        <p:spPr bwMode="auto">
          <a:xfrm>
            <a:off x="3159125" y="1392238"/>
            <a:ext cx="1546225" cy="1560512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IE" sz="1600" dirty="0"/>
              <a:t>Complex</a:t>
            </a:r>
          </a:p>
          <a:p>
            <a:pPr algn="ctr"/>
            <a:r>
              <a:rPr lang="en-IE" sz="1600" dirty="0"/>
              <a:t>Multi-flow </a:t>
            </a:r>
          </a:p>
          <a:p>
            <a:pPr algn="ctr"/>
            <a:r>
              <a:rPr lang="en-IE" sz="1600" dirty="0"/>
              <a:t>characterisation</a:t>
            </a:r>
            <a:endParaRPr lang="en-GB" sz="1600" dirty="0"/>
          </a:p>
        </p:txBody>
      </p:sp>
      <p:sp>
        <p:nvSpPr>
          <p:cNvPr id="22537" name="Oval 11"/>
          <p:cNvSpPr>
            <a:spLocks noChangeArrowheads="1"/>
          </p:cNvSpPr>
          <p:nvPr/>
        </p:nvSpPr>
        <p:spPr bwMode="auto">
          <a:xfrm>
            <a:off x="1828800" y="3036888"/>
            <a:ext cx="1635125" cy="1617662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GB" sz="1600" dirty="0" smtClean="0"/>
              <a:t>Nano-water</a:t>
            </a:r>
          </a:p>
          <a:p>
            <a:pPr algn="ctr"/>
            <a:r>
              <a:rPr lang="en-GB" sz="1600" dirty="0" smtClean="0"/>
              <a:t> technologies</a:t>
            </a:r>
            <a:endParaRPr lang="en-GB" sz="1600" dirty="0"/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2821021" y="1288058"/>
            <a:ext cx="1930502" cy="166469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IE" sz="1400" b="1" dirty="0" smtClean="0">
                <a:solidFill>
                  <a:schemeClr val="accent1">
                    <a:lumMod val="50000"/>
                  </a:schemeClr>
                </a:solidFill>
              </a:rPr>
              <a:t>Engineering</a:t>
            </a:r>
          </a:p>
          <a:p>
            <a:pPr algn="ctr"/>
            <a:r>
              <a:rPr lang="en-IE" sz="1400" dirty="0" err="1" smtClean="0">
                <a:solidFill>
                  <a:schemeClr val="tx2">
                    <a:lumMod val="50000"/>
                  </a:schemeClr>
                </a:solidFill>
              </a:rPr>
              <a:t>Dr.</a:t>
            </a:r>
            <a:r>
              <a:rPr lang="en-IE" sz="1400" dirty="0" smtClean="0">
                <a:solidFill>
                  <a:schemeClr val="tx2">
                    <a:lumMod val="50000"/>
                  </a:schemeClr>
                </a:solidFill>
              </a:rPr>
              <a:t> Yan Delaure, </a:t>
            </a:r>
          </a:p>
          <a:p>
            <a:pPr algn="ctr"/>
            <a:r>
              <a:rPr lang="en-IE" sz="1400" dirty="0" smtClean="0">
                <a:solidFill>
                  <a:schemeClr val="tx2">
                    <a:lumMod val="50000"/>
                  </a:schemeClr>
                </a:solidFill>
              </a:rPr>
              <a:t>Dr. Brian Corcoran</a:t>
            </a:r>
            <a:endParaRPr lang="en-GB" sz="1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2" name="Oval 6"/>
          <p:cNvSpPr>
            <a:spLocks noChangeArrowheads="1"/>
          </p:cNvSpPr>
          <p:nvPr/>
        </p:nvSpPr>
        <p:spPr bwMode="auto">
          <a:xfrm>
            <a:off x="5048655" y="1424647"/>
            <a:ext cx="1896894" cy="161925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 defTabSz="914400"/>
            <a:r>
              <a:rPr lang="en-IE" sz="1400" b="1" dirty="0" smtClean="0">
                <a:solidFill>
                  <a:schemeClr val="accent1">
                    <a:lumMod val="50000"/>
                  </a:schemeClr>
                </a:solidFill>
              </a:rPr>
              <a:t>Data Analytics</a:t>
            </a:r>
          </a:p>
          <a:p>
            <a:pPr algn="ctr" defTabSz="914400"/>
            <a:r>
              <a:rPr lang="en-IE" sz="1400" dirty="0" err="1" smtClean="0">
                <a:solidFill>
                  <a:schemeClr val="tx2">
                    <a:lumMod val="50000"/>
                  </a:schemeClr>
                </a:solidFill>
              </a:rPr>
              <a:t>Prof.</a:t>
            </a:r>
            <a:r>
              <a:rPr lang="en-IE" sz="1400" dirty="0" smtClean="0">
                <a:solidFill>
                  <a:schemeClr val="tx2">
                    <a:lumMod val="50000"/>
                  </a:schemeClr>
                </a:solidFill>
              </a:rPr>
              <a:t> Noel O’Connor, </a:t>
            </a:r>
          </a:p>
          <a:p>
            <a:pPr algn="ctr" defTabSz="914400"/>
            <a:r>
              <a:rPr lang="en-IE" sz="1400" dirty="0" smtClean="0">
                <a:solidFill>
                  <a:schemeClr val="tx2">
                    <a:lumMod val="50000"/>
                  </a:schemeClr>
                </a:solidFill>
              </a:rPr>
              <a:t>Prof. Alan Smeaton</a:t>
            </a:r>
            <a:endParaRPr lang="en-GB" sz="1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3" name="Oval 7"/>
          <p:cNvSpPr>
            <a:spLocks noChangeArrowheads="1"/>
          </p:cNvSpPr>
          <p:nvPr/>
        </p:nvSpPr>
        <p:spPr bwMode="auto">
          <a:xfrm>
            <a:off x="5837256" y="3094037"/>
            <a:ext cx="1917919" cy="156051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IE" sz="1400" b="1" dirty="0" smtClean="0">
                <a:solidFill>
                  <a:schemeClr val="accent1">
                    <a:lumMod val="50000"/>
                  </a:schemeClr>
                </a:solidFill>
              </a:rPr>
              <a:t>Environmental Sensing</a:t>
            </a:r>
          </a:p>
          <a:p>
            <a:pPr algn="ctr"/>
            <a:r>
              <a:rPr lang="en-IE" sz="1400" dirty="0" err="1" smtClean="0"/>
              <a:t>Prof.Fiona</a:t>
            </a:r>
            <a:r>
              <a:rPr lang="en-IE" sz="1400" dirty="0" smtClean="0"/>
              <a:t> Regan, </a:t>
            </a:r>
          </a:p>
          <a:p>
            <a:pPr algn="ctr"/>
            <a:r>
              <a:rPr lang="en-IE" sz="1400" dirty="0" smtClean="0"/>
              <a:t>Prof. Dermot Diamond</a:t>
            </a:r>
            <a:endParaRPr lang="en-GB" sz="1400" dirty="0"/>
          </a:p>
        </p:txBody>
      </p:sp>
      <p:sp>
        <p:nvSpPr>
          <p:cNvPr id="14" name="Oval 8"/>
          <p:cNvSpPr>
            <a:spLocks noChangeArrowheads="1"/>
          </p:cNvSpPr>
          <p:nvPr/>
        </p:nvSpPr>
        <p:spPr bwMode="auto">
          <a:xfrm>
            <a:off x="4822486" y="4646428"/>
            <a:ext cx="1878352" cy="157797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IE" sz="1400" b="1" dirty="0" smtClean="0">
                <a:solidFill>
                  <a:schemeClr val="accent1">
                    <a:lumMod val="50000"/>
                  </a:schemeClr>
                </a:solidFill>
              </a:rPr>
              <a:t>Membrane Technology</a:t>
            </a:r>
          </a:p>
          <a:p>
            <a:pPr algn="ctr"/>
            <a:r>
              <a:rPr lang="en-IE" sz="1400" dirty="0" err="1" smtClean="0">
                <a:solidFill>
                  <a:schemeClr val="accent1">
                    <a:lumMod val="50000"/>
                  </a:schemeClr>
                </a:solidFill>
              </a:rPr>
              <a:t>Dr.</a:t>
            </a:r>
            <a:r>
              <a:rPr lang="en-IE" sz="1400" dirty="0" smtClean="0">
                <a:solidFill>
                  <a:schemeClr val="accent1">
                    <a:lumMod val="50000"/>
                  </a:schemeClr>
                </a:solidFill>
              </a:rPr>
              <a:t> Jenny Lawler, </a:t>
            </a:r>
          </a:p>
          <a:p>
            <a:pPr algn="ctr"/>
            <a:r>
              <a:rPr lang="en-IE" sz="1400" dirty="0" smtClean="0">
                <a:solidFill>
                  <a:schemeClr val="accent1">
                    <a:lumMod val="50000"/>
                  </a:schemeClr>
                </a:solidFill>
              </a:rPr>
              <a:t>Dr. Greg Foley</a:t>
            </a:r>
            <a:endParaRPr lang="en-GB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5" name="Oval 9"/>
          <p:cNvSpPr>
            <a:spLocks noChangeArrowheads="1"/>
          </p:cNvSpPr>
          <p:nvPr/>
        </p:nvSpPr>
        <p:spPr bwMode="auto">
          <a:xfrm>
            <a:off x="2730365" y="4621609"/>
            <a:ext cx="1884329" cy="158273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IE" sz="1400" b="1" dirty="0" smtClean="0">
                <a:solidFill>
                  <a:schemeClr val="accent1">
                    <a:lumMod val="50000"/>
                  </a:schemeClr>
                </a:solidFill>
              </a:rPr>
              <a:t>Separations Science</a:t>
            </a:r>
          </a:p>
          <a:p>
            <a:pPr algn="ctr"/>
            <a:r>
              <a:rPr lang="en-IE" sz="1400" dirty="0" err="1" smtClean="0">
                <a:solidFill>
                  <a:schemeClr val="accent1">
                    <a:lumMod val="50000"/>
                  </a:schemeClr>
                </a:solidFill>
              </a:rPr>
              <a:t>Prof.</a:t>
            </a:r>
            <a:r>
              <a:rPr lang="en-IE" sz="1400" dirty="0" smtClean="0">
                <a:solidFill>
                  <a:schemeClr val="accent1">
                    <a:lumMod val="50000"/>
                  </a:schemeClr>
                </a:solidFill>
              </a:rPr>
              <a:t> Apryll Stalcup, </a:t>
            </a:r>
          </a:p>
          <a:p>
            <a:pPr algn="ctr"/>
            <a:r>
              <a:rPr lang="en-IE" sz="1400" dirty="0" smtClean="0">
                <a:solidFill>
                  <a:schemeClr val="accent1">
                    <a:lumMod val="50000"/>
                  </a:schemeClr>
                </a:solidFill>
              </a:rPr>
              <a:t>Prof. Dermot Brabazon</a:t>
            </a:r>
            <a:endParaRPr lang="en-GB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6" name="Oval 11"/>
          <p:cNvSpPr>
            <a:spLocks noChangeArrowheads="1"/>
          </p:cNvSpPr>
          <p:nvPr/>
        </p:nvSpPr>
        <p:spPr bwMode="auto">
          <a:xfrm>
            <a:off x="1741252" y="3049393"/>
            <a:ext cx="1887166" cy="161766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IE" sz="1400" b="1" dirty="0" err="1" smtClean="0">
                <a:solidFill>
                  <a:schemeClr val="accent1">
                    <a:lumMod val="50000"/>
                  </a:schemeClr>
                </a:solidFill>
              </a:rPr>
              <a:t>Nanowater</a:t>
            </a:r>
            <a:r>
              <a:rPr lang="en-IE" sz="1400" b="1" dirty="0" smtClean="0">
                <a:solidFill>
                  <a:schemeClr val="accent1">
                    <a:lumMod val="50000"/>
                  </a:schemeClr>
                </a:solidFill>
              </a:rPr>
              <a:t> Treatment</a:t>
            </a:r>
            <a:endParaRPr lang="en-IE" sz="14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en-IE" sz="1400" dirty="0" err="1" smtClean="0">
                <a:solidFill>
                  <a:schemeClr val="accent1">
                    <a:lumMod val="50000"/>
                  </a:schemeClr>
                </a:solidFill>
              </a:rPr>
              <a:t>Dr.</a:t>
            </a:r>
            <a:r>
              <a:rPr lang="en-IE" sz="1400" dirty="0" smtClean="0">
                <a:solidFill>
                  <a:schemeClr val="accent1">
                    <a:lumMod val="50000"/>
                  </a:schemeClr>
                </a:solidFill>
              </a:rPr>
              <a:t> Kieran Nolan, </a:t>
            </a:r>
          </a:p>
          <a:p>
            <a:pPr algn="ctr"/>
            <a:r>
              <a:rPr lang="en-IE" sz="1400" dirty="0" smtClean="0">
                <a:solidFill>
                  <a:schemeClr val="accent1">
                    <a:lumMod val="50000"/>
                  </a:schemeClr>
                </a:solidFill>
              </a:rPr>
              <a:t>Prof. Tia Keyes</a:t>
            </a:r>
            <a:endParaRPr lang="en-GB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612" y="6120810"/>
            <a:ext cx="2742839" cy="6801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19799</TotalTime>
  <Words>861</Words>
  <Application>Microsoft Macintosh PowerPoint</Application>
  <PresentationFormat>On-screen Show (4:3)</PresentationFormat>
  <Paragraphs>247</Paragraphs>
  <Slides>17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Elevator Pitch </vt:lpstr>
      <vt:lpstr>PowerPoint Presentation</vt:lpstr>
      <vt:lpstr>Who is interested in what the Water Institute has to offer?</vt:lpstr>
      <vt:lpstr>What is the offering of the WI? The WI working in partnership helps to provide solutions  to global water problems:</vt:lpstr>
      <vt:lpstr>Who is interested? </vt:lpstr>
      <vt:lpstr>And also…</vt:lpstr>
      <vt:lpstr>Scientific and technical competencies at the WI</vt:lpstr>
      <vt:lpstr>SCIENTIFIC AND TECHNICAL COMPETENCIES AT THE WI</vt:lpstr>
      <vt:lpstr>Current Position </vt:lpstr>
      <vt:lpstr>PowerPoint Presentation</vt:lpstr>
      <vt:lpstr>Developing Partnerships  for Research</vt:lpstr>
      <vt:lpstr>Collaborative International  Projects – a snapshot</vt:lpstr>
      <vt:lpstr>WI partnerships delivering solutions</vt:lpstr>
      <vt:lpstr>Partnerships delivering solutions</vt:lpstr>
      <vt:lpstr>PowerPoint Presentation</vt:lpstr>
      <vt:lpstr>PowerPoint Presentation</vt:lpstr>
    </vt:vector>
  </TitlesOfParts>
  <Company>DCU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DCU Water Institute</dc:title>
  <dc:creator>Fiona Regan</dc:creator>
  <cp:lastModifiedBy>Fiona Regan</cp:lastModifiedBy>
  <cp:revision>147</cp:revision>
  <cp:lastPrinted>2015-04-23T14:07:32Z</cp:lastPrinted>
  <dcterms:created xsi:type="dcterms:W3CDTF">2015-04-14T10:33:01Z</dcterms:created>
  <dcterms:modified xsi:type="dcterms:W3CDTF">2015-09-21T15:12:27Z</dcterms:modified>
</cp:coreProperties>
</file>