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8" r:id="rId4"/>
    <p:sldId id="259" r:id="rId5"/>
    <p:sldId id="266" r:id="rId6"/>
    <p:sldId id="261" r:id="rId7"/>
    <p:sldId id="262" r:id="rId8"/>
    <p:sldId id="260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F06B-F359-49F1-A3F2-6C6C2F1D5A24}" type="datetimeFigureOut">
              <a:rPr lang="en-US" smtClean="0"/>
              <a:pPr/>
              <a:t>11/25/2015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D9FA-1793-4C6D-A124-F4064D69EBC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F06B-F359-49F1-A3F2-6C6C2F1D5A24}" type="datetimeFigureOut">
              <a:rPr lang="en-US" smtClean="0"/>
              <a:pPr/>
              <a:t>11/25/2015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D9FA-1793-4C6D-A124-F4064D69EBC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F06B-F359-49F1-A3F2-6C6C2F1D5A24}" type="datetimeFigureOut">
              <a:rPr lang="en-US" smtClean="0"/>
              <a:pPr/>
              <a:t>11/25/2015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D9FA-1793-4C6D-A124-F4064D69EBC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F06B-F359-49F1-A3F2-6C6C2F1D5A24}" type="datetimeFigureOut">
              <a:rPr lang="en-US" smtClean="0"/>
              <a:pPr/>
              <a:t>11/25/2015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D9FA-1793-4C6D-A124-F4064D69EBC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F06B-F359-49F1-A3F2-6C6C2F1D5A24}" type="datetimeFigureOut">
              <a:rPr lang="en-US" smtClean="0"/>
              <a:pPr/>
              <a:t>11/25/2015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D9FA-1793-4C6D-A124-F4064D69EBC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F06B-F359-49F1-A3F2-6C6C2F1D5A24}" type="datetimeFigureOut">
              <a:rPr lang="en-US" smtClean="0"/>
              <a:pPr/>
              <a:t>11/25/2015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D9FA-1793-4C6D-A124-F4064D69EBC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F06B-F359-49F1-A3F2-6C6C2F1D5A24}" type="datetimeFigureOut">
              <a:rPr lang="en-US" smtClean="0"/>
              <a:pPr/>
              <a:t>11/25/2015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D9FA-1793-4C6D-A124-F4064D69EBC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F06B-F359-49F1-A3F2-6C6C2F1D5A24}" type="datetimeFigureOut">
              <a:rPr lang="en-US" smtClean="0"/>
              <a:pPr/>
              <a:t>11/25/2015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D9FA-1793-4C6D-A124-F4064D69EBC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F06B-F359-49F1-A3F2-6C6C2F1D5A24}" type="datetimeFigureOut">
              <a:rPr lang="en-US" smtClean="0"/>
              <a:pPr/>
              <a:t>11/25/2015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D9FA-1793-4C6D-A124-F4064D69EBC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F06B-F359-49F1-A3F2-6C6C2F1D5A24}" type="datetimeFigureOut">
              <a:rPr lang="en-US" smtClean="0"/>
              <a:pPr/>
              <a:t>11/25/2015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D9FA-1793-4C6D-A124-F4064D69EBC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F06B-F359-49F1-A3F2-6C6C2F1D5A24}" type="datetimeFigureOut">
              <a:rPr lang="en-US" smtClean="0"/>
              <a:pPr/>
              <a:t>11/25/2015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D9FA-1793-4C6D-A124-F4064D69EBC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AF06B-F359-49F1-A3F2-6C6C2F1D5A24}" type="datetimeFigureOut">
              <a:rPr lang="en-US" smtClean="0"/>
              <a:pPr/>
              <a:t>11/25/2015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2D9FA-1793-4C6D-A124-F4064D69EBC9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2571768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IE" sz="2200" b="1" dirty="0" smtClean="0"/>
              <a:t/>
            </a:r>
            <a:br>
              <a:rPr lang="en-IE" sz="2200" b="1" dirty="0" smtClean="0"/>
            </a:br>
            <a:r>
              <a:rPr lang="en-IE" sz="2200" b="1" dirty="0"/>
              <a:t/>
            </a:r>
            <a:br>
              <a:rPr lang="en-IE" sz="2200" b="1" dirty="0"/>
            </a:br>
            <a:r>
              <a:rPr lang="en-IE" sz="2200" b="1" dirty="0" smtClean="0"/>
              <a:t/>
            </a:r>
            <a:br>
              <a:rPr lang="en-IE" sz="2200" b="1" dirty="0" smtClean="0"/>
            </a:br>
            <a:r>
              <a:rPr lang="en-IE" sz="2200" b="1" dirty="0"/>
              <a:t/>
            </a:r>
            <a:br>
              <a:rPr lang="en-IE" sz="2200" b="1" dirty="0"/>
            </a:br>
            <a:r>
              <a:rPr lang="en-IE" sz="2200" b="1" dirty="0" smtClean="0"/>
              <a:t/>
            </a:r>
            <a:br>
              <a:rPr lang="en-IE" sz="2200" b="1" dirty="0" smtClean="0"/>
            </a:br>
            <a:r>
              <a:rPr lang="en-IE" sz="2200" b="1" dirty="0" smtClean="0"/>
              <a:t/>
            </a:r>
            <a:br>
              <a:rPr lang="en-IE" sz="2200" b="1" dirty="0" smtClean="0"/>
            </a:br>
            <a:r>
              <a:rPr lang="en-IE" sz="3100" b="1" dirty="0" smtClean="0"/>
              <a:t>What Does ‘Transformative Change’ Mean in</a:t>
            </a:r>
            <a:br>
              <a:rPr lang="en-IE" sz="3100" b="1" dirty="0" smtClean="0"/>
            </a:br>
            <a:r>
              <a:rPr lang="en-IE" sz="3100" b="1" dirty="0" smtClean="0"/>
              <a:t> Feminist Research and </a:t>
            </a:r>
            <a:br>
              <a:rPr lang="en-IE" sz="3100" b="1" dirty="0" smtClean="0"/>
            </a:br>
            <a:r>
              <a:rPr lang="en-IE" sz="3100" b="1" dirty="0" smtClean="0"/>
              <a:t>How might it be Achieved?</a:t>
            </a:r>
            <a:r>
              <a:rPr lang="en-IE" sz="3600" dirty="0" smtClean="0"/>
              <a:t/>
            </a:r>
            <a:br>
              <a:rPr lang="en-IE" sz="3600" dirty="0" smtClean="0"/>
            </a:br>
            <a:r>
              <a:rPr lang="en-IE" sz="3600" dirty="0" smtClean="0"/>
              <a:t/>
            </a:r>
            <a:br>
              <a:rPr lang="en-IE" sz="3600" dirty="0" smtClean="0"/>
            </a:br>
            <a:r>
              <a:rPr lang="en-IE" b="1" dirty="0" smtClean="0"/>
              <a:t/>
            </a:r>
            <a:br>
              <a:rPr lang="en-IE" b="1" dirty="0" smtClean="0"/>
            </a:br>
            <a:r>
              <a:rPr lang="en-IE" dirty="0"/>
              <a:t/>
            </a:r>
            <a:br>
              <a:rPr lang="en-IE" dirty="0"/>
            </a:b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71810"/>
            <a:ext cx="8229600" cy="305435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3000" dirty="0" smtClean="0"/>
          </a:p>
          <a:p>
            <a:pPr algn="ctr">
              <a:buNone/>
            </a:pPr>
            <a:r>
              <a:rPr lang="en-IE" sz="2400" b="1" dirty="0" smtClean="0"/>
              <a:t>A Presentation is based on </a:t>
            </a:r>
            <a:r>
              <a:rPr lang="en-IE" sz="2400" b="1" dirty="0" err="1" smtClean="0"/>
              <a:t>Ph.D</a:t>
            </a:r>
            <a:r>
              <a:rPr lang="en-IE" sz="2400" b="1" dirty="0" smtClean="0"/>
              <a:t> Research</a:t>
            </a:r>
            <a:endParaRPr lang="en-IE" sz="2400" dirty="0" smtClean="0"/>
          </a:p>
          <a:p>
            <a:pPr algn="ctr">
              <a:buNone/>
            </a:pPr>
            <a:endParaRPr lang="en-US" sz="2200" b="1" dirty="0" smtClean="0"/>
          </a:p>
          <a:p>
            <a:pPr algn="ctr">
              <a:buNone/>
            </a:pPr>
            <a:endParaRPr lang="en-US" sz="2200" b="1" dirty="0" smtClean="0"/>
          </a:p>
          <a:p>
            <a:pPr algn="ctr">
              <a:buNone/>
            </a:pPr>
            <a:r>
              <a:rPr lang="en-US" sz="2200" b="1" dirty="0" smtClean="0"/>
              <a:t>Clíonadh O’ Keeffe</a:t>
            </a:r>
          </a:p>
          <a:p>
            <a:pPr algn="ctr">
              <a:buNone/>
            </a:pPr>
            <a:r>
              <a:rPr lang="en-US" sz="2200" dirty="0" smtClean="0"/>
              <a:t>The School of Political Science and Sociology, NUIG.</a:t>
            </a:r>
          </a:p>
          <a:p>
            <a:pPr algn="ctr">
              <a:buNone/>
            </a:pPr>
            <a:r>
              <a:rPr lang="en-IE" sz="1600" dirty="0" smtClean="0"/>
              <a:t>DSAI  Conference</a:t>
            </a:r>
            <a:r>
              <a:rPr lang="en-IE" sz="1600" dirty="0"/>
              <a:t> </a:t>
            </a:r>
            <a:r>
              <a:rPr lang="en-IE" sz="1600" i="1" dirty="0" smtClean="0"/>
              <a:t>2015</a:t>
            </a:r>
            <a:endParaRPr lang="en-IE" sz="1600" dirty="0" smtClean="0"/>
          </a:p>
          <a:p>
            <a:endParaRPr lang="en-I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en-IE" sz="3300" b="1" dirty="0" smtClean="0"/>
              <a:t/>
            </a:r>
            <a:br>
              <a:rPr lang="en-IE" sz="3300" b="1" dirty="0" smtClean="0"/>
            </a:br>
            <a:r>
              <a:rPr lang="en-IE" sz="3300" b="1" dirty="0" smtClean="0"/>
              <a:t>GENDER EQUALITY AND THE POST 2015 AGENDA</a:t>
            </a:r>
            <a:r>
              <a:rPr lang="en-IE" dirty="0" smtClean="0"/>
              <a:t/>
            </a:r>
            <a:br>
              <a:rPr lang="en-IE" dirty="0" smtClean="0"/>
            </a:b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47500" lnSpcReduction="20000"/>
          </a:bodyPr>
          <a:lstStyle/>
          <a:p>
            <a:r>
              <a:rPr lang="en-IE" sz="3800" dirty="0" smtClean="0"/>
              <a:t>Post 2015 Development Agenda has the potential to bring about lasting change in the power and choices women</a:t>
            </a:r>
          </a:p>
          <a:p>
            <a:endParaRPr lang="en-IE" sz="3800" dirty="0"/>
          </a:p>
          <a:p>
            <a:r>
              <a:rPr lang="en-IE" sz="3800" dirty="0" smtClean="0"/>
              <a:t>We know that the concept of gender equality informing the targets now moved beyond a focus on the public sphere and now includes the household and the community. </a:t>
            </a:r>
          </a:p>
          <a:p>
            <a:endParaRPr lang="en-IE" sz="3800" dirty="0"/>
          </a:p>
          <a:p>
            <a:r>
              <a:rPr lang="en-IE" sz="3800" dirty="0" smtClean="0"/>
              <a:t>Critically the gender goal and its targets consider a range of important factors that shape women's daily lives and their ability to realise their rights. These include: </a:t>
            </a:r>
          </a:p>
          <a:p>
            <a:endParaRPr lang="en-IE" sz="3800" dirty="0" smtClean="0"/>
          </a:p>
          <a:p>
            <a:pPr>
              <a:buFont typeface="Wingdings" pitchFamily="2" charset="2"/>
              <a:buChar char="v"/>
            </a:pPr>
            <a:r>
              <a:rPr lang="en-IE" sz="3800" dirty="0" smtClean="0"/>
              <a:t>the conditions and type of work in paid employment</a:t>
            </a:r>
          </a:p>
          <a:p>
            <a:pPr>
              <a:buNone/>
            </a:pPr>
            <a:r>
              <a:rPr lang="en-IE" sz="3800" dirty="0" smtClean="0"/>
              <a:t> </a:t>
            </a:r>
          </a:p>
          <a:p>
            <a:pPr>
              <a:buFont typeface="Wingdings" pitchFamily="2" charset="2"/>
              <a:buChar char="v"/>
            </a:pPr>
            <a:r>
              <a:rPr lang="en-IE" sz="3800" dirty="0" smtClean="0"/>
              <a:t>the burden of unpaid caring labour, </a:t>
            </a:r>
          </a:p>
          <a:p>
            <a:pPr>
              <a:buNone/>
            </a:pPr>
            <a:endParaRPr lang="en-IE" sz="3800" dirty="0" smtClean="0"/>
          </a:p>
          <a:p>
            <a:pPr>
              <a:buFont typeface="Wingdings" pitchFamily="2" charset="2"/>
              <a:buChar char="v"/>
            </a:pPr>
            <a:r>
              <a:rPr lang="en-IE" sz="3800" dirty="0" smtClean="0"/>
              <a:t>the impact of violence and conflict and </a:t>
            </a:r>
          </a:p>
          <a:p>
            <a:pPr>
              <a:buNone/>
            </a:pPr>
            <a:endParaRPr lang="en-IE" sz="3800" dirty="0" smtClean="0"/>
          </a:p>
          <a:p>
            <a:pPr>
              <a:buFont typeface="Wingdings" pitchFamily="2" charset="2"/>
              <a:buChar char="v"/>
            </a:pPr>
            <a:r>
              <a:rPr lang="en-IE" sz="3800" dirty="0" smtClean="0"/>
              <a:t>whether women have control over their own resources and incomes.</a:t>
            </a:r>
          </a:p>
          <a:p>
            <a:pPr>
              <a:buNone/>
            </a:pPr>
            <a:r>
              <a:rPr lang="en-IE" dirty="0" smtClean="0"/>
              <a:t/>
            </a:r>
            <a:br>
              <a:rPr lang="en-IE" dirty="0" smtClean="0"/>
            </a:br>
            <a:endParaRPr lang="en-IE" dirty="0" smtClean="0"/>
          </a:p>
          <a:p>
            <a:endParaRPr lang="en-I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3000" b="1" dirty="0" smtClean="0"/>
              <a:t>Presentation Focus and Overview</a:t>
            </a:r>
            <a:endParaRPr lang="en-IE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Focus: </a:t>
            </a:r>
          </a:p>
          <a:p>
            <a:pPr>
              <a:buNone/>
            </a:pPr>
            <a:r>
              <a:rPr lang="en-US" sz="2000" dirty="0" smtClean="0"/>
              <a:t>‘Transformative' aspect of the research questions and the methodology used in the analysis of gender relations and women's experiences of gender, poverty and violence in post independent Timor-Leste.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b="1" dirty="0" smtClean="0"/>
              <a:t>Presentation  Overview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err="1" smtClean="0"/>
              <a:t>i</a:t>
            </a:r>
            <a:r>
              <a:rPr lang="en-US" sz="2000" dirty="0" smtClean="0"/>
              <a:t>) Critiquing Gender Mainstreaming</a:t>
            </a:r>
          </a:p>
          <a:p>
            <a:pPr>
              <a:buNone/>
            </a:pPr>
            <a:r>
              <a:rPr lang="en-US" sz="2000" dirty="0" smtClean="0"/>
              <a:t>ii) A Transformative Methodology</a:t>
            </a:r>
          </a:p>
          <a:p>
            <a:pPr>
              <a:buNone/>
            </a:pPr>
            <a:r>
              <a:rPr lang="en-US" sz="2000" dirty="0" smtClean="0"/>
              <a:t>iii) </a:t>
            </a:r>
            <a:r>
              <a:rPr lang="en-US" sz="2000" dirty="0" err="1" smtClean="0"/>
              <a:t>Theorising</a:t>
            </a:r>
            <a:r>
              <a:rPr lang="en-US" sz="2000" dirty="0" smtClean="0"/>
              <a:t> for Transformation: Connell's </a:t>
            </a:r>
            <a:r>
              <a:rPr lang="en-US" sz="2000" i="1" dirty="0" smtClean="0"/>
              <a:t>Theory of Gender and Power</a:t>
            </a:r>
            <a:endParaRPr lang="en-IE" sz="2000" dirty="0" smtClean="0"/>
          </a:p>
          <a:p>
            <a:pPr>
              <a:buNone/>
            </a:pPr>
            <a:endParaRPr lang="en-IE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3300" b="1" dirty="0" smtClean="0"/>
              <a:t/>
            </a:r>
            <a:br>
              <a:rPr lang="en-IE" sz="3300" b="1" dirty="0" smtClean="0"/>
            </a:br>
            <a:r>
              <a:rPr lang="en-IE" sz="3300" b="1" dirty="0" smtClean="0"/>
              <a:t>PROMOTING GENDER EQUALITY IN POST CONFLICT CONTEXTS</a:t>
            </a:r>
            <a:r>
              <a:rPr lang="en-IE" dirty="0" smtClean="0"/>
              <a:t/>
            </a:r>
            <a:br>
              <a:rPr lang="en-IE" dirty="0" smtClean="0"/>
            </a:b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IE" dirty="0" smtClean="0"/>
          </a:p>
          <a:p>
            <a:pPr>
              <a:buNone/>
            </a:pPr>
            <a:endParaRPr lang="en-IE" dirty="0" smtClean="0"/>
          </a:p>
          <a:p>
            <a:r>
              <a:rPr lang="en-IE" dirty="0" smtClean="0"/>
              <a:t>Global strategies such as gender mainstreaming have been unable to successfully address gender inequality;</a:t>
            </a:r>
          </a:p>
          <a:p>
            <a:endParaRPr lang="en-IE" dirty="0" smtClean="0"/>
          </a:p>
          <a:p>
            <a:r>
              <a:rPr lang="en-IE" dirty="0" smtClean="0"/>
              <a:t>Failure of to recognise and address gender and power dynamics embedded within unequal social and economic structures that give rise to women's everyday hardships;</a:t>
            </a:r>
          </a:p>
          <a:p>
            <a:endParaRPr lang="en-IE" dirty="0" smtClean="0"/>
          </a:p>
          <a:p>
            <a:r>
              <a:rPr lang="en-IE" dirty="0" smtClean="0"/>
              <a:t>Understanding what a gender actually means has to be clarified if development and </a:t>
            </a:r>
            <a:r>
              <a:rPr lang="en-IE" dirty="0" err="1" smtClean="0"/>
              <a:t>peacebuilding</a:t>
            </a:r>
            <a:r>
              <a:rPr lang="en-IE" dirty="0" smtClean="0"/>
              <a:t> interventions are to successfully implement 'transformative' gender mainstreaming policies (True, 2013). </a:t>
            </a:r>
          </a:p>
          <a:p>
            <a:endParaRPr lang="en-IE" dirty="0" smtClean="0"/>
          </a:p>
          <a:p>
            <a:endParaRPr lang="en-I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3000" b="1" dirty="0" smtClean="0"/>
              <a:t>Gender Mainstreaming </a:t>
            </a:r>
            <a:br>
              <a:rPr lang="en-IE" sz="3000" b="1" dirty="0" smtClean="0"/>
            </a:br>
            <a:r>
              <a:rPr lang="en-IE" sz="3000" b="1" dirty="0" smtClean="0"/>
              <a:t>A Transformative Strategy?</a:t>
            </a:r>
            <a:endParaRPr lang="en-IE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IE" b="1" dirty="0" smtClean="0"/>
              <a:t>Empirically: </a:t>
            </a:r>
            <a:endParaRPr lang="en-IE" dirty="0" smtClean="0"/>
          </a:p>
          <a:p>
            <a:pPr>
              <a:buNone/>
            </a:pPr>
            <a:r>
              <a:rPr lang="en-IE" dirty="0" smtClean="0"/>
              <a:t>Unable to challenge structures and practices that reproduce gender inequality. </a:t>
            </a:r>
          </a:p>
          <a:p>
            <a:pPr>
              <a:buNone/>
            </a:pPr>
            <a:endParaRPr lang="en-IE" dirty="0" smtClean="0"/>
          </a:p>
          <a:p>
            <a:pPr>
              <a:buNone/>
            </a:pPr>
            <a:r>
              <a:rPr lang="en-IE" b="1" dirty="0" smtClean="0"/>
              <a:t>Theoretical deficits: </a:t>
            </a:r>
          </a:p>
          <a:p>
            <a:pPr>
              <a:buNone/>
            </a:pPr>
            <a:r>
              <a:rPr lang="en-IE" dirty="0" smtClean="0"/>
              <a:t>lack of understanding of gender</a:t>
            </a:r>
          </a:p>
          <a:p>
            <a:pPr>
              <a:buNone/>
            </a:pPr>
            <a:r>
              <a:rPr lang="en-IE" dirty="0" smtClean="0"/>
              <a:t>processes leading to gender inequality, </a:t>
            </a:r>
          </a:p>
          <a:p>
            <a:pPr>
              <a:buNone/>
            </a:pPr>
            <a:r>
              <a:rPr lang="en-IE" dirty="0" smtClean="0"/>
              <a:t>context and specifically</a:t>
            </a:r>
          </a:p>
          <a:p>
            <a:endParaRPr lang="en-IE" dirty="0" smtClean="0"/>
          </a:p>
          <a:p>
            <a:endParaRPr lang="en-IE" dirty="0" smtClean="0"/>
          </a:p>
          <a:p>
            <a:endParaRPr lang="en-I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Research Questions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IE" dirty="0" smtClean="0"/>
              <a:t/>
            </a:r>
            <a:br>
              <a:rPr lang="en-IE" dirty="0" smtClean="0"/>
            </a:br>
            <a:endParaRPr lang="en-IE" dirty="0" smtClean="0"/>
          </a:p>
          <a:p>
            <a:r>
              <a:rPr lang="en-IE" dirty="0" smtClean="0"/>
              <a:t>What are the various dimensions of women's experiences of structural inequality? </a:t>
            </a:r>
          </a:p>
          <a:p>
            <a:endParaRPr lang="en-IE" dirty="0" smtClean="0"/>
          </a:p>
          <a:p>
            <a:r>
              <a:rPr lang="en-IE" dirty="0" smtClean="0"/>
              <a:t>How are gender, poverty and violence interacting in ways that shape the lives of women and reproduce gender inequality? </a:t>
            </a:r>
          </a:p>
          <a:p>
            <a:endParaRPr lang="en-IE" dirty="0" smtClean="0"/>
          </a:p>
          <a:p>
            <a:r>
              <a:rPr lang="en-IE" dirty="0" smtClean="0"/>
              <a:t>How might post-conflict dynamics be breaking up or exacerbating this mutually constitutive relationship?</a:t>
            </a:r>
          </a:p>
          <a:p>
            <a:pPr>
              <a:buNone/>
            </a:pPr>
            <a:r>
              <a:rPr lang="en-IE" dirty="0" smtClean="0"/>
              <a:t/>
            </a:r>
            <a:br>
              <a:rPr lang="en-IE" dirty="0" smtClean="0"/>
            </a:br>
            <a:endParaRPr lang="en-IE" dirty="0" smtClean="0"/>
          </a:p>
          <a:p>
            <a:endParaRPr lang="en-I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57256"/>
          </a:xfrm>
        </p:spPr>
        <p:txBody>
          <a:bodyPr>
            <a:normAutofit fontScale="90000"/>
          </a:bodyPr>
          <a:lstStyle/>
          <a:p>
            <a:r>
              <a:rPr lang="en-IE" b="1" dirty="0" smtClean="0"/>
              <a:t/>
            </a:r>
            <a:br>
              <a:rPr lang="en-IE" b="1" dirty="0" smtClean="0"/>
            </a:br>
            <a:r>
              <a:rPr lang="en-IE" sz="3100" b="1" dirty="0" smtClean="0"/>
              <a:t>Research Methodology and Methods </a:t>
            </a:r>
            <a:r>
              <a:rPr lang="en-IE" b="1" dirty="0" smtClean="0"/>
              <a:t/>
            </a:r>
            <a:br>
              <a:rPr lang="en-IE" b="1" dirty="0" smtClean="0"/>
            </a:b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IE" sz="1800" dirty="0" smtClean="0"/>
              <a:t>Qualitative, Feminist Standpoint:</a:t>
            </a:r>
          </a:p>
          <a:p>
            <a:pPr>
              <a:lnSpc>
                <a:spcPct val="150000"/>
              </a:lnSpc>
            </a:pPr>
            <a:r>
              <a:rPr lang="en-IE" sz="1800" dirty="0" smtClean="0"/>
              <a:t>Intersectional approach - FGD and Unstructured interviews </a:t>
            </a:r>
          </a:p>
          <a:p>
            <a:pPr>
              <a:lnSpc>
                <a:spcPct val="150000"/>
              </a:lnSpc>
            </a:pPr>
            <a:r>
              <a:rPr lang="en-IE" sz="1800" dirty="0" smtClean="0"/>
              <a:t>Four villages: two urban and two rural</a:t>
            </a:r>
          </a:p>
          <a:p>
            <a:pPr>
              <a:lnSpc>
                <a:spcPct val="150000"/>
              </a:lnSpc>
            </a:pPr>
            <a:r>
              <a:rPr lang="en-IE" sz="1800" dirty="0" smtClean="0"/>
              <a:t>Grounded Approach: focus on the private domain. </a:t>
            </a:r>
          </a:p>
          <a:p>
            <a:pPr>
              <a:lnSpc>
                <a:spcPct val="150000"/>
              </a:lnSpc>
            </a:pPr>
            <a:r>
              <a:rPr lang="en-IE" sz="1800" dirty="0" smtClean="0"/>
              <a:t>Iterative theorising: thematic analysis is followed by theoretical analysis</a:t>
            </a:r>
          </a:p>
          <a:p>
            <a:pPr>
              <a:lnSpc>
                <a:spcPct val="150000"/>
              </a:lnSpc>
              <a:buNone/>
            </a:pPr>
            <a:r>
              <a:rPr lang="en-IE" sz="1800" b="1" dirty="0" smtClean="0"/>
              <a:t>3 themes from within the data namely: </a:t>
            </a:r>
          </a:p>
          <a:p>
            <a:pPr>
              <a:lnSpc>
                <a:spcPct val="150000"/>
              </a:lnSpc>
              <a:buNone/>
            </a:pPr>
            <a:r>
              <a:rPr lang="en-IE" sz="1800" dirty="0" smtClean="0"/>
              <a:t>Gendered Poverty and Standards of Living (motherhood)</a:t>
            </a:r>
          </a:p>
          <a:p>
            <a:pPr>
              <a:lnSpc>
                <a:spcPct val="150000"/>
              </a:lnSpc>
              <a:buNone/>
            </a:pPr>
            <a:r>
              <a:rPr lang="en-IE" sz="1800" dirty="0" smtClean="0"/>
              <a:t>Gender-based  Violence in the Family (Marriage)</a:t>
            </a:r>
          </a:p>
          <a:p>
            <a:pPr>
              <a:lnSpc>
                <a:spcPct val="150000"/>
              </a:lnSpc>
              <a:buNone/>
            </a:pPr>
            <a:r>
              <a:rPr lang="en-IE" sz="1800" dirty="0" smtClean="0"/>
              <a:t>Gendered Politics in the village council</a:t>
            </a:r>
          </a:p>
          <a:p>
            <a:pPr>
              <a:lnSpc>
                <a:spcPct val="150000"/>
              </a:lnSpc>
            </a:pPr>
            <a:endParaRPr lang="en-IE" sz="1800" dirty="0" smtClean="0"/>
          </a:p>
          <a:p>
            <a:pPr>
              <a:lnSpc>
                <a:spcPct val="150000"/>
              </a:lnSpc>
              <a:buNone/>
            </a:pPr>
            <a:endParaRPr lang="en-IE" sz="1800" dirty="0" smtClean="0"/>
          </a:p>
          <a:p>
            <a:endParaRPr lang="en-IE" sz="16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143008"/>
          </a:xfrm>
        </p:spPr>
        <p:txBody>
          <a:bodyPr>
            <a:normAutofit fontScale="90000"/>
          </a:bodyPr>
          <a:lstStyle/>
          <a:p>
            <a:r>
              <a:rPr lang="en-IE" sz="3000" b="1" dirty="0" smtClean="0"/>
              <a:t/>
            </a:r>
            <a:br>
              <a:rPr lang="en-IE" sz="3000" b="1" dirty="0" smtClean="0"/>
            </a:br>
            <a:r>
              <a:rPr lang="en-IE" sz="3000" b="1" dirty="0" smtClean="0"/>
              <a:t/>
            </a:r>
            <a:br>
              <a:rPr lang="en-IE" sz="3000" b="1" dirty="0" smtClean="0"/>
            </a:br>
            <a:r>
              <a:rPr lang="en-IE" sz="2700" b="1" dirty="0" smtClean="0"/>
              <a:t>Gender Analysis</a:t>
            </a:r>
            <a:br>
              <a:rPr lang="en-IE" sz="2700" b="1" dirty="0" smtClean="0"/>
            </a:br>
            <a:r>
              <a:rPr lang="en-IE" sz="2700" b="1" dirty="0" smtClean="0"/>
              <a:t>Theorising Gender, Poverty and Violence</a:t>
            </a:r>
            <a:br>
              <a:rPr lang="en-IE" sz="2700" b="1" dirty="0" smtClean="0"/>
            </a:br>
            <a:r>
              <a:rPr lang="en-IE" sz="2700" b="1" dirty="0" smtClean="0"/>
              <a:t>Connell and Beyond </a:t>
            </a:r>
            <a:r>
              <a:rPr lang="en-IE" sz="3000" b="1" dirty="0" smtClean="0"/>
              <a:t/>
            </a:r>
            <a:br>
              <a:rPr lang="en-IE" sz="3000" b="1" dirty="0" smtClean="0"/>
            </a:br>
            <a:r>
              <a:rPr lang="en-IE" sz="3200" dirty="0" smtClean="0"/>
              <a:t/>
            </a:r>
            <a:br>
              <a:rPr lang="en-IE" sz="3200" dirty="0" smtClean="0"/>
            </a:br>
            <a:endParaRPr lang="en-IE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483113"/>
          </a:xfrm>
        </p:spPr>
        <p:txBody>
          <a:bodyPr>
            <a:normAutofit fontScale="47500" lnSpcReduction="20000"/>
          </a:bodyPr>
          <a:lstStyle/>
          <a:p>
            <a:endParaRPr lang="en-IE" sz="2000" b="1" dirty="0" smtClean="0"/>
          </a:p>
          <a:p>
            <a:pPr>
              <a:buNone/>
            </a:pPr>
            <a:r>
              <a:rPr lang="en-IE" sz="4500" b="1" u="sng" dirty="0" smtClean="0"/>
              <a:t>Connell’s Theory of Gender and Power:</a:t>
            </a:r>
          </a:p>
          <a:p>
            <a:pPr>
              <a:buNone/>
            </a:pPr>
            <a:r>
              <a:rPr lang="en-IE" sz="4500" dirty="0" smtClean="0"/>
              <a:t>Understanding the meaning of gender in post-conflict context;</a:t>
            </a:r>
            <a:endParaRPr lang="en-IE" sz="4500" dirty="0"/>
          </a:p>
          <a:p>
            <a:pPr>
              <a:buNone/>
            </a:pPr>
            <a:r>
              <a:rPr lang="en-IE" sz="4500" dirty="0" smtClean="0"/>
              <a:t>Labour, Power, Cathexis</a:t>
            </a:r>
          </a:p>
          <a:p>
            <a:endParaRPr lang="en-IE" sz="4500" b="1" dirty="0" smtClean="0"/>
          </a:p>
          <a:p>
            <a:pPr>
              <a:buNone/>
            </a:pPr>
            <a:r>
              <a:rPr lang="en-IE" sz="4500" b="1" u="sng" dirty="0" smtClean="0"/>
              <a:t>Substantive theories</a:t>
            </a:r>
          </a:p>
          <a:p>
            <a:pPr>
              <a:buNone/>
            </a:pPr>
            <a:r>
              <a:rPr lang="en-IE" sz="4500" b="1" dirty="0" smtClean="0"/>
              <a:t>GBV: </a:t>
            </a:r>
            <a:r>
              <a:rPr lang="en-IE" sz="4500" dirty="0" smtClean="0"/>
              <a:t>substantive theory of violence in post-conflict context</a:t>
            </a:r>
            <a:endParaRPr lang="en-IE" sz="4500" b="1" dirty="0" smtClean="0"/>
          </a:p>
          <a:p>
            <a:endParaRPr lang="en-IE" sz="4500" b="1" dirty="0" smtClean="0"/>
          </a:p>
          <a:p>
            <a:pPr>
              <a:buNone/>
            </a:pPr>
            <a:r>
              <a:rPr lang="en-IE" sz="4500" b="1" dirty="0" smtClean="0"/>
              <a:t>Poverty:</a:t>
            </a:r>
            <a:r>
              <a:rPr lang="en-IE" sz="4500" dirty="0" smtClean="0"/>
              <a:t> Multiple dimensions of poverty: Chant and </a:t>
            </a:r>
            <a:r>
              <a:rPr lang="en-IE" sz="4500" dirty="0" err="1" smtClean="0"/>
              <a:t>Kabeer</a:t>
            </a:r>
            <a:r>
              <a:rPr lang="en-IE" sz="4500" dirty="0" smtClean="0"/>
              <a:t>, Lynch</a:t>
            </a:r>
          </a:p>
          <a:p>
            <a:pPr>
              <a:buNone/>
            </a:pPr>
            <a:endParaRPr lang="en-IE" sz="4500" b="1" dirty="0" smtClean="0"/>
          </a:p>
          <a:p>
            <a:pPr>
              <a:buNone/>
            </a:pPr>
            <a:r>
              <a:rPr lang="en-IE" sz="4500" b="1" dirty="0" smtClean="0"/>
              <a:t>Conflict dimension:</a:t>
            </a:r>
            <a:r>
              <a:rPr lang="en-IE" sz="4500" dirty="0" smtClean="0"/>
              <a:t> </a:t>
            </a:r>
          </a:p>
          <a:p>
            <a:pPr>
              <a:buNone/>
            </a:pPr>
            <a:r>
              <a:rPr lang="en-IE" sz="4500" dirty="0" smtClean="0"/>
              <a:t>The back-lash: Being sensitive to the post-conflict context: </a:t>
            </a:r>
          </a:p>
          <a:p>
            <a:pPr>
              <a:buNone/>
            </a:pPr>
            <a:r>
              <a:rPr lang="en-IE" sz="4500" dirty="0" smtClean="0"/>
              <a:t>Militarised and violent masculinities, maternal femininities</a:t>
            </a:r>
            <a:endParaRPr lang="en-IE" sz="45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Conclusion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What does ‘transformative </a:t>
            </a:r>
            <a:r>
              <a:rPr lang="en-IE" dirty="0"/>
              <a:t>change’ mean and how might it be achieved</a:t>
            </a:r>
            <a:r>
              <a:rPr lang="en-IE" dirty="0" smtClean="0"/>
              <a:t>?</a:t>
            </a:r>
          </a:p>
          <a:p>
            <a:endParaRPr lang="en-IE" dirty="0"/>
          </a:p>
          <a:p>
            <a:pPr>
              <a:buNone/>
            </a:pPr>
            <a:r>
              <a:rPr lang="en-IE" dirty="0" smtClean="0"/>
              <a:t>Gender relations: unpacking gender and poverty and violence (back to the research question);</a:t>
            </a:r>
          </a:p>
          <a:p>
            <a:pPr>
              <a:buNone/>
            </a:pPr>
            <a:r>
              <a:rPr lang="en-IE" dirty="0" smtClean="0"/>
              <a:t>What have the women’s told me: </a:t>
            </a:r>
          </a:p>
          <a:p>
            <a:pPr>
              <a:buNone/>
            </a:pPr>
            <a:r>
              <a:rPr lang="en-IE" dirty="0" smtClean="0"/>
              <a:t>The complex dynamics and role of power and norms in their everyday lives;</a:t>
            </a:r>
            <a:endParaRPr lang="en-IE" dirty="0"/>
          </a:p>
          <a:p>
            <a:endParaRPr lang="en-I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852</TotalTime>
  <Words>486</Words>
  <Application>Microsoft Office PowerPoint</Application>
  <PresentationFormat>On-screen Show (4:3)</PresentationFormat>
  <Paragraphs>88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      What Does ‘Transformative Change’ Mean in  Feminist Research and  How might it be Achieved?    </vt:lpstr>
      <vt:lpstr> GENDER EQUALITY AND THE POST 2015 AGENDA </vt:lpstr>
      <vt:lpstr>Presentation Focus and Overview</vt:lpstr>
      <vt:lpstr> PROMOTING GENDER EQUALITY IN POST CONFLICT CONTEXTS </vt:lpstr>
      <vt:lpstr>Gender Mainstreaming  A Transformative Strategy?</vt:lpstr>
      <vt:lpstr>Research Questions</vt:lpstr>
      <vt:lpstr> Research Methodology and Methods  </vt:lpstr>
      <vt:lpstr>  Gender Analysis Theorising Gender, Poverty and Violence Connell and Beyond   </vt:lpstr>
      <vt:lpstr>Conclusion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dcu</cp:lastModifiedBy>
  <cp:revision>25</cp:revision>
  <dcterms:created xsi:type="dcterms:W3CDTF">2015-11-12T17:58:16Z</dcterms:created>
  <dcterms:modified xsi:type="dcterms:W3CDTF">2015-11-25T11:39:56Z</dcterms:modified>
</cp:coreProperties>
</file>