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89FA5-0A26-4ADC-8188-93FA2A478FCB}" type="datetimeFigureOut">
              <a:rPr lang="en-IE" smtClean="0"/>
              <a:t>21/09/2015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FE94-AB49-4BDD-A8B1-EB1D2DFC735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70213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89FA5-0A26-4ADC-8188-93FA2A478FCB}" type="datetimeFigureOut">
              <a:rPr lang="en-IE" smtClean="0"/>
              <a:t>21/09/2015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FE94-AB49-4BDD-A8B1-EB1D2DFC735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69279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89FA5-0A26-4ADC-8188-93FA2A478FCB}" type="datetimeFigureOut">
              <a:rPr lang="en-IE" smtClean="0"/>
              <a:t>21/09/2015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FE94-AB49-4BDD-A8B1-EB1D2DFC735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71639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89FA5-0A26-4ADC-8188-93FA2A478FCB}" type="datetimeFigureOut">
              <a:rPr lang="en-IE" smtClean="0"/>
              <a:t>21/09/2015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FE94-AB49-4BDD-A8B1-EB1D2DFC735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57096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89FA5-0A26-4ADC-8188-93FA2A478FCB}" type="datetimeFigureOut">
              <a:rPr lang="en-IE" smtClean="0"/>
              <a:t>21/09/2015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FE94-AB49-4BDD-A8B1-EB1D2DFC735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07488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89FA5-0A26-4ADC-8188-93FA2A478FCB}" type="datetimeFigureOut">
              <a:rPr lang="en-IE" smtClean="0"/>
              <a:t>21/09/2015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FE94-AB49-4BDD-A8B1-EB1D2DFC735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73253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89FA5-0A26-4ADC-8188-93FA2A478FCB}" type="datetimeFigureOut">
              <a:rPr lang="en-IE" smtClean="0"/>
              <a:t>21/09/2015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FE94-AB49-4BDD-A8B1-EB1D2DFC735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42653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89FA5-0A26-4ADC-8188-93FA2A478FCB}" type="datetimeFigureOut">
              <a:rPr lang="en-IE" smtClean="0"/>
              <a:t>21/09/2015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FE94-AB49-4BDD-A8B1-EB1D2DFC735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91760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89FA5-0A26-4ADC-8188-93FA2A478FCB}" type="datetimeFigureOut">
              <a:rPr lang="en-IE" smtClean="0"/>
              <a:t>21/09/2015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FE94-AB49-4BDD-A8B1-EB1D2DFC735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78678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89FA5-0A26-4ADC-8188-93FA2A478FCB}" type="datetimeFigureOut">
              <a:rPr lang="en-IE" smtClean="0"/>
              <a:t>21/09/2015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FE94-AB49-4BDD-A8B1-EB1D2DFC735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5131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89FA5-0A26-4ADC-8188-93FA2A478FCB}" type="datetimeFigureOut">
              <a:rPr lang="en-IE" smtClean="0"/>
              <a:t>21/09/2015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FE94-AB49-4BDD-A8B1-EB1D2DFC735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35594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89FA5-0A26-4ADC-8188-93FA2A478FCB}" type="datetimeFigureOut">
              <a:rPr lang="en-IE" smtClean="0"/>
              <a:t>21/09/2015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0FE94-AB49-4BDD-A8B1-EB1D2DFC735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48816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 dirty="0"/>
          </a:p>
        </p:txBody>
      </p:sp>
      <p:pic>
        <p:nvPicPr>
          <p:cNvPr id="4" name="Picture 3" descr="C:\Users\Maire\AppData\Local\Microsoft\Windows\INetCache\Content.Outlook\J3A7VPLX\Traidlinks_logo (high res)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353643"/>
            <a:ext cx="3977640" cy="889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1668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IE" dirty="0" smtClean="0"/>
          </a:p>
          <a:p>
            <a:pPr marL="0" indent="0" algn="ctr">
              <a:buNone/>
            </a:pPr>
            <a:r>
              <a:rPr lang="en-IE" sz="6000" dirty="0" smtClean="0"/>
              <a:t>The old man asks the development worker “why am I poor?”</a:t>
            </a:r>
          </a:p>
        </p:txBody>
      </p:sp>
      <p:pic>
        <p:nvPicPr>
          <p:cNvPr id="4" name="Picture 3" descr="C:\Users\Maire\AppData\Local\Microsoft\Windows\INetCache\Content.Outlook\J3A7VPLX\Traidlinks_logo (high res)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9438" y="332656"/>
            <a:ext cx="3977640" cy="889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85260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E" dirty="0" smtClean="0"/>
              <a:t>The development workers answers:</a:t>
            </a:r>
          </a:p>
          <a:p>
            <a:r>
              <a:rPr lang="en-IE" dirty="0" smtClean="0">
                <a:solidFill>
                  <a:srgbClr val="7030A0"/>
                </a:solidFill>
              </a:rPr>
              <a:t>Historical and colonial factors</a:t>
            </a:r>
          </a:p>
          <a:p>
            <a:r>
              <a:rPr lang="en-IE" dirty="0" smtClean="0">
                <a:solidFill>
                  <a:srgbClr val="7030A0"/>
                </a:solidFill>
              </a:rPr>
              <a:t>Lack of education and opportunity</a:t>
            </a:r>
          </a:p>
          <a:p>
            <a:r>
              <a:rPr lang="en-IE" dirty="0" smtClean="0">
                <a:solidFill>
                  <a:srgbClr val="7030A0"/>
                </a:solidFill>
              </a:rPr>
              <a:t>Climatic factors</a:t>
            </a:r>
          </a:p>
          <a:p>
            <a:r>
              <a:rPr lang="en-IE" dirty="0" smtClean="0">
                <a:solidFill>
                  <a:srgbClr val="7030A0"/>
                </a:solidFill>
              </a:rPr>
              <a:t>Traditional and cultural mind sets</a:t>
            </a:r>
          </a:p>
          <a:p>
            <a:r>
              <a:rPr lang="en-IE" dirty="0" smtClean="0">
                <a:solidFill>
                  <a:srgbClr val="7030A0"/>
                </a:solidFill>
              </a:rPr>
              <a:t>Failure of land distribution</a:t>
            </a:r>
          </a:p>
          <a:p>
            <a:r>
              <a:rPr lang="en-IE" dirty="0" smtClean="0">
                <a:solidFill>
                  <a:srgbClr val="7030A0"/>
                </a:solidFill>
              </a:rPr>
              <a:t>Exploitation by multi-nationals</a:t>
            </a:r>
          </a:p>
          <a:p>
            <a:r>
              <a:rPr lang="en-IE" dirty="0" smtClean="0">
                <a:solidFill>
                  <a:srgbClr val="7030A0"/>
                </a:solidFill>
              </a:rPr>
              <a:t>Corruption</a:t>
            </a:r>
          </a:p>
          <a:p>
            <a:endParaRPr lang="en-IE" dirty="0"/>
          </a:p>
        </p:txBody>
      </p:sp>
      <p:pic>
        <p:nvPicPr>
          <p:cNvPr id="4" name="Picture 3" descr="C:\Users\Maire\AppData\Local\Microsoft\Windows\INetCache\Content.Outlook\J3A7VPLX\Traidlinks_logo (high res)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32656"/>
            <a:ext cx="3977640" cy="889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28786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IE" dirty="0" smtClean="0"/>
          </a:p>
          <a:p>
            <a:pPr marL="0" indent="0" algn="ctr">
              <a:buNone/>
            </a:pPr>
            <a:r>
              <a:rPr lang="en-IE" sz="4800" dirty="0" smtClean="0"/>
              <a:t>The old man thinks for a while </a:t>
            </a:r>
            <a:r>
              <a:rPr lang="en-IE" sz="4800" smtClean="0"/>
              <a:t>and responds….. </a:t>
            </a:r>
            <a:endParaRPr lang="en-IE" sz="4800" dirty="0" smtClean="0"/>
          </a:p>
          <a:p>
            <a:pPr marL="0" indent="0" algn="ctr">
              <a:buNone/>
            </a:pPr>
            <a:r>
              <a:rPr lang="en-IE" sz="4800" dirty="0" smtClean="0"/>
              <a:t>“I am poor, young man, because I have no money in my pocket”</a:t>
            </a:r>
            <a:endParaRPr lang="en-IE" sz="4800" dirty="0"/>
          </a:p>
        </p:txBody>
      </p:sp>
      <p:pic>
        <p:nvPicPr>
          <p:cNvPr id="4" name="Picture 3" descr="C:\Users\Maire\AppData\Local\Microsoft\Windows\INetCache\Content.Outlook\J3A7VPLX\Traidlinks_logo (high res)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396" y="404664"/>
            <a:ext cx="3977640" cy="889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02720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IE" dirty="0" smtClean="0"/>
          </a:p>
          <a:p>
            <a:r>
              <a:rPr lang="en-IE" sz="4000" dirty="0" smtClean="0"/>
              <a:t>Enterprise Development and Enhancement</a:t>
            </a:r>
          </a:p>
          <a:p>
            <a:endParaRPr lang="en-IE" sz="4000" dirty="0" smtClean="0"/>
          </a:p>
          <a:p>
            <a:r>
              <a:rPr lang="en-IE" sz="4000" dirty="0" smtClean="0"/>
              <a:t>Agricultural Value and Supply Chain</a:t>
            </a:r>
          </a:p>
          <a:p>
            <a:endParaRPr lang="en-IE" sz="4000" dirty="0" smtClean="0"/>
          </a:p>
          <a:p>
            <a:r>
              <a:rPr lang="en-IE" sz="4000" dirty="0" smtClean="0"/>
              <a:t>Institutional Capacity Building </a:t>
            </a:r>
            <a:endParaRPr lang="en-IE" sz="4000" dirty="0"/>
          </a:p>
        </p:txBody>
      </p:sp>
      <p:pic>
        <p:nvPicPr>
          <p:cNvPr id="4" name="Picture 3" descr="C:\Users\Maire\AppData\Local\Microsoft\Windows\INetCache\Content.Outlook\J3A7VPLX\Traidlinks_logo (high res)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04664"/>
            <a:ext cx="3977640" cy="889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45140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 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dirty="0" smtClean="0"/>
          </a:p>
          <a:p>
            <a:endParaRPr lang="en-IE" dirty="0" smtClean="0"/>
          </a:p>
          <a:p>
            <a:pPr marL="0" indent="0" algn="ctr">
              <a:buNone/>
            </a:pPr>
            <a:r>
              <a:rPr lang="en-IE" sz="4800" b="1" dirty="0" smtClean="0"/>
              <a:t>Enlightened Self Interest!</a:t>
            </a:r>
            <a:endParaRPr lang="en-IE" sz="4800" b="1" dirty="0"/>
          </a:p>
        </p:txBody>
      </p:sp>
      <p:pic>
        <p:nvPicPr>
          <p:cNvPr id="4" name="Picture 3" descr="C:\Users\Maire\AppData\Local\Microsoft\Windows\INetCache\Content.Outlook\J3A7VPLX\Traidlinks_logo (high res)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04664"/>
            <a:ext cx="3977640" cy="889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773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IE" sz="4000" b="1" dirty="0" smtClean="0"/>
              <a:t>The Gin Factory</a:t>
            </a:r>
          </a:p>
          <a:p>
            <a:pPr algn="ctr"/>
            <a:endParaRPr lang="en-IE" sz="2200" b="1" dirty="0"/>
          </a:p>
          <a:p>
            <a:pPr algn="ctr"/>
            <a:r>
              <a:rPr lang="en-IE" sz="3600" b="1" dirty="0" smtClean="0"/>
              <a:t>Devenish Nutrition </a:t>
            </a:r>
          </a:p>
          <a:p>
            <a:pPr algn="ctr"/>
            <a:endParaRPr lang="en-IE" sz="2200" b="1" dirty="0"/>
          </a:p>
          <a:p>
            <a:pPr algn="ctr"/>
            <a:r>
              <a:rPr lang="en-IE" sz="3600" b="1" dirty="0" smtClean="0"/>
              <a:t>Antibiotics in Uganda</a:t>
            </a:r>
          </a:p>
          <a:p>
            <a:pPr marL="0" indent="0" algn="ctr">
              <a:buNone/>
            </a:pPr>
            <a:endParaRPr lang="en-IE" sz="2200" b="1" dirty="0" smtClean="0"/>
          </a:p>
          <a:p>
            <a:pPr algn="ctr"/>
            <a:r>
              <a:rPr lang="en-IE" sz="3600" b="1" dirty="0" smtClean="0"/>
              <a:t>Tullow Oil </a:t>
            </a:r>
          </a:p>
          <a:p>
            <a:pPr algn="ctr"/>
            <a:endParaRPr lang="en-IE" sz="2000" b="1" dirty="0"/>
          </a:p>
          <a:p>
            <a:pPr algn="ctr"/>
            <a:r>
              <a:rPr lang="en-IE" sz="3600" b="1" dirty="0" smtClean="0"/>
              <a:t>82 companies now exporting</a:t>
            </a:r>
            <a:endParaRPr lang="en-IE" sz="3600" b="1" dirty="0"/>
          </a:p>
        </p:txBody>
      </p:sp>
      <p:pic>
        <p:nvPicPr>
          <p:cNvPr id="4" name="Picture 3" descr="C:\Users\Maire\AppData\Local\Microsoft\Windows\INetCache\Content.Outlook\J3A7VPLX\Traidlinks_logo (high res)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3180" y="404664"/>
            <a:ext cx="3977640" cy="889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1263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dirty="0" smtClean="0"/>
          </a:p>
          <a:p>
            <a:endParaRPr lang="en-IE" dirty="0"/>
          </a:p>
          <a:p>
            <a:endParaRPr lang="en-IE" dirty="0" smtClean="0"/>
          </a:p>
          <a:p>
            <a:pPr marL="0" indent="0" algn="ctr">
              <a:buNone/>
            </a:pPr>
            <a:r>
              <a:rPr lang="en-IE" sz="4400" b="1" dirty="0" smtClean="0"/>
              <a:t>Thank You!</a:t>
            </a:r>
            <a:endParaRPr lang="en-IE" sz="4400" b="1" dirty="0"/>
          </a:p>
        </p:txBody>
      </p:sp>
      <p:pic>
        <p:nvPicPr>
          <p:cNvPr id="4" name="Picture 3" descr="C:\Users\Maire\AppData\Local\Microsoft\Windows\INetCache\Content.Outlook\J3A7VPLX\Traidlinks_logo (high res)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3180" y="332656"/>
            <a:ext cx="3977640" cy="889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687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103</Words>
  <Application>Microsoft Office PowerPoint</Application>
  <PresentationFormat>On-screen Show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Maire</dc:creator>
  <cp:lastModifiedBy>Maire</cp:lastModifiedBy>
  <cp:revision>4</cp:revision>
  <dcterms:created xsi:type="dcterms:W3CDTF">2015-09-21T08:57:27Z</dcterms:created>
  <dcterms:modified xsi:type="dcterms:W3CDTF">2015-09-21T09:20:57Z</dcterms:modified>
</cp:coreProperties>
</file>