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134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6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4471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375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1691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00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722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55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59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78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43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48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08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92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70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61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81C85-F451-4C8B-B269-1E1BE5CDCC0C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62BDBD0-6994-46A9-9677-E444F366BE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25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809584" y="462699"/>
            <a:ext cx="1129187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geopolitics and economics resource </a:t>
            </a:r>
            <a:br>
              <a:rPr kumimoji="0" lang="en-GB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GB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 market access in Southern Africa: </a:t>
            </a:r>
            <a:br>
              <a:rPr kumimoji="0" lang="en-GB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GB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BRICS (trans)national capital </a:t>
            </a:r>
            <a:br>
              <a:rPr kumimoji="0" lang="en-GB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en-GB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 underdevelopment in Zambia</a:t>
            </a:r>
            <a:endParaRPr kumimoji="0" lang="en-GB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Pádraig</a:t>
            </a:r>
            <a:r>
              <a:rPr lang="en-GB" dirty="0" smtClean="0"/>
              <a:t> Carmody, </a:t>
            </a:r>
          </a:p>
          <a:p>
            <a:r>
              <a:rPr lang="en-GB" dirty="0" smtClean="0"/>
              <a:t>Trinity College Dublin and University of Johannesburg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60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6554"/>
            <a:ext cx="4734476" cy="554134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6148" name="Picture 4" descr="http://static01.nyt.com/images/2011/04/10/business/FRONT/FRONT-jumb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67946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4.bp.blogspot.com/_iRZSu8mP6T4/TNO4KxIBzxI/AAAAAAAAABw/JRTEtVya-8E/s1600/beer+in+zamb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460" y="0"/>
            <a:ext cx="2512540" cy="311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806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“Commodity power” – important element of geo-governance.</a:t>
            </a:r>
          </a:p>
          <a:p>
            <a:r>
              <a:rPr lang="en-GB" dirty="0" smtClean="0"/>
              <a:t>Coordination effected through private sector.</a:t>
            </a:r>
          </a:p>
          <a:p>
            <a:r>
              <a:rPr lang="en-GB" dirty="0" smtClean="0"/>
              <a:t>Some neo-</a:t>
            </a:r>
            <a:r>
              <a:rPr lang="en-GB" dirty="0" err="1" smtClean="0"/>
              <a:t>developmentalism</a:t>
            </a:r>
            <a:r>
              <a:rPr lang="en-GB" dirty="0" smtClean="0"/>
              <a:t> in Zambia – </a:t>
            </a:r>
            <a:r>
              <a:rPr lang="en-GB" dirty="0" err="1" smtClean="0"/>
              <a:t>Zamtel</a:t>
            </a:r>
            <a:r>
              <a:rPr lang="en-GB" dirty="0" smtClean="0"/>
              <a:t> and railways. </a:t>
            </a:r>
          </a:p>
          <a:p>
            <a:r>
              <a:rPr lang="en-GB" dirty="0" smtClean="0"/>
              <a:t>Promotion of mixed economy paradoxically serves commodity power of (trans)national capital. </a:t>
            </a:r>
          </a:p>
          <a:p>
            <a:r>
              <a:rPr lang="en-GB" dirty="0" smtClean="0"/>
              <a:t>Regional commodity and </a:t>
            </a:r>
            <a:r>
              <a:rPr lang="en-GB" i="1" dirty="0" smtClean="0"/>
              <a:t>trade economy </a:t>
            </a:r>
            <a:r>
              <a:rPr lang="en-GB" dirty="0" smtClean="0"/>
              <a:t>being created reinforcing dependence.</a:t>
            </a:r>
          </a:p>
          <a:p>
            <a:r>
              <a:rPr lang="en-GB" dirty="0" smtClean="0"/>
              <a:t>In </a:t>
            </a:r>
            <a:r>
              <a:rPr lang="en-GB" dirty="0"/>
              <a:t>the context of the dramatic drop in the copper price in 2014/5 Zambia was running a fiscal deficit equivalent to 6.5% of its GDP and a “very sharp and sudden trade deficit which currently stands at K1.2 billion” (Centre for Trade Policy and Development, </a:t>
            </a:r>
            <a:r>
              <a:rPr lang="en-GB" dirty="0" err="1"/>
              <a:t>ActionAid</a:t>
            </a:r>
            <a:r>
              <a:rPr lang="en-GB" dirty="0"/>
              <a:t> Zambia et al. 2015)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77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Impact of BRICS on development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Have </a:t>
            </a:r>
            <a:r>
              <a:rPr lang="en-GB" dirty="0"/>
              <a:t>they allowed for the creation of development space and, potentially, the emergence of developmental states or has their influence reinforced the neoliberal nature of most African economies?  </a:t>
            </a:r>
          </a:p>
          <a:p>
            <a:r>
              <a:rPr lang="en-GB" dirty="0" smtClean="0">
                <a:effectLst/>
              </a:rPr>
              <a:t>Based on key informant interviews in SA and case studies from Zambia.  </a:t>
            </a: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417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BRICS in Africa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“</a:t>
            </a:r>
            <a:r>
              <a:rPr lang="en-GB" dirty="0"/>
              <a:t>South-South economic relations are, generally, not purely or primarily market-driven, and relations between Southern states and firms hold out the potential for more constructive integration”. </a:t>
            </a:r>
            <a:r>
              <a:rPr lang="en-GB" dirty="0" smtClean="0"/>
              <a:t>(United Nations Conference on Trade and Development 2011).</a:t>
            </a:r>
          </a:p>
          <a:p>
            <a:r>
              <a:rPr lang="en-GB" dirty="0" smtClean="0"/>
              <a:t>“Expansive accumulation”? (C.K Lee, 2014).</a:t>
            </a:r>
          </a:p>
          <a:p>
            <a:r>
              <a:rPr lang="en-GB" dirty="0" smtClean="0"/>
              <a:t>South Africa joins BRICS in 2010 at China’s invitation.</a:t>
            </a:r>
          </a:p>
          <a:p>
            <a:r>
              <a:rPr lang="en-GB" dirty="0" smtClean="0"/>
              <a:t>“</a:t>
            </a:r>
            <a:r>
              <a:rPr lang="en-GB" dirty="0"/>
              <a:t>South Africa is the country which matters in Africa” (interview with Indian Consul General, Johannesburg, 2014</a:t>
            </a:r>
            <a:r>
              <a:rPr lang="en-GB" dirty="0" smtClean="0"/>
              <a:t>).</a:t>
            </a:r>
            <a:endParaRPr lang="en-GB" dirty="0"/>
          </a:p>
          <a:p>
            <a:r>
              <a:rPr lang="en-GB" dirty="0" smtClean="0"/>
              <a:t>There are “many more important countries” [economically] than South Africa as trade “not very impressive” US $3.5bn with Brazil (interview with Brazilian ambassador, Pretoria, 2014). </a:t>
            </a:r>
          </a:p>
          <a:p>
            <a:r>
              <a:rPr lang="en-GB" dirty="0" smtClean="0"/>
              <a:t>Different representations and meaning of BRICS.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49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Operation of BRICS in Africa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“Specifically </a:t>
            </a:r>
            <a:r>
              <a:rPr lang="en-GB" dirty="0"/>
              <a:t>regarding the BRICS, actors from those states are in Africa not because of some notional love of Africa or Africans, but for reasons based on capitalist logics</a:t>
            </a:r>
            <a:r>
              <a:rPr lang="en-GB" dirty="0" smtClean="0"/>
              <a:t>” </a:t>
            </a:r>
            <a:r>
              <a:rPr lang="en-GB" dirty="0" smtClean="0"/>
              <a:t>(Davies and Taylor 2015).</a:t>
            </a:r>
          </a:p>
          <a:p>
            <a:r>
              <a:rPr lang="en-GB" dirty="0" smtClean="0"/>
              <a:t>China now SA’s biggest trade partner – gateway state to Africa. </a:t>
            </a:r>
          </a:p>
          <a:p>
            <a:r>
              <a:rPr lang="en-GB" dirty="0" smtClean="0"/>
              <a:t>South </a:t>
            </a:r>
            <a:r>
              <a:rPr lang="en-GB" dirty="0"/>
              <a:t>Africa’s neighbours feel that South Africa cares more about the BRICS than it does about them (interview with Chris Wood and Elizabeth </a:t>
            </a:r>
            <a:r>
              <a:rPr lang="en-GB" dirty="0" err="1" smtClean="0"/>
              <a:t>Sidaropoulos</a:t>
            </a:r>
            <a:r>
              <a:rPr lang="en-GB" dirty="0" smtClean="0"/>
              <a:t>, SAIIA, Johannesburg, 2014).</a:t>
            </a:r>
          </a:p>
          <a:p>
            <a:r>
              <a:rPr lang="en-GB" dirty="0" smtClean="0"/>
              <a:t>All </a:t>
            </a:r>
            <a:r>
              <a:rPr lang="en-GB" dirty="0"/>
              <a:t>of the BRICS countries have an interest in the African market (interview with </a:t>
            </a:r>
            <a:r>
              <a:rPr lang="en-GB" dirty="0" err="1"/>
              <a:t>Dr.</a:t>
            </a:r>
            <a:r>
              <a:rPr lang="en-GB" dirty="0"/>
              <a:t> </a:t>
            </a:r>
            <a:r>
              <a:rPr lang="en-GB" dirty="0" err="1" smtClean="0"/>
              <a:t>Sookal</a:t>
            </a:r>
            <a:r>
              <a:rPr lang="en-GB" dirty="0" smtClean="0"/>
              <a:t>, </a:t>
            </a:r>
            <a:r>
              <a:rPr lang="en-GB" dirty="0" err="1" smtClean="0"/>
              <a:t>DIRCO,Pretoria</a:t>
            </a:r>
            <a:r>
              <a:rPr lang="en-GB" dirty="0" smtClean="0"/>
              <a:t>, 2014). </a:t>
            </a:r>
            <a:r>
              <a:rPr lang="en-GB" dirty="0"/>
              <a:t>R</a:t>
            </a:r>
            <a:r>
              <a:rPr lang="en-GB" dirty="0" smtClean="0"/>
              <a:t>oom </a:t>
            </a:r>
            <a:r>
              <a:rPr lang="en-GB" dirty="0"/>
              <a:t>for all to “come in in a coordinated way. We shouldn’t be trampling each other</a:t>
            </a:r>
            <a:r>
              <a:rPr lang="en-GB" dirty="0" smtClean="0"/>
              <a:t>”. </a:t>
            </a:r>
          </a:p>
          <a:p>
            <a:r>
              <a:rPr lang="en-GB" dirty="0" err="1" smtClean="0"/>
              <a:t>Kautsky’s</a:t>
            </a:r>
            <a:r>
              <a:rPr lang="en-GB" dirty="0" smtClean="0"/>
              <a:t> </a:t>
            </a:r>
            <a:r>
              <a:rPr lang="en-GB" dirty="0"/>
              <a:t>theory of “ultra-imperialism</a:t>
            </a:r>
            <a:r>
              <a:rPr lang="en-GB" dirty="0" smtClean="0"/>
              <a:t>”?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32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Geopolitics of China-SA axis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ANC looking to Chinese model and accusing US of trying to undermine China and Russia.</a:t>
            </a:r>
          </a:p>
          <a:p>
            <a:r>
              <a:rPr lang="en-GB" dirty="0" smtClean="0"/>
              <a:t>US set to revoke AGOA privileges unless it achieves better market access in SA (poultry).</a:t>
            </a:r>
          </a:p>
          <a:p>
            <a:r>
              <a:rPr lang="en-GB" dirty="0" smtClean="0"/>
              <a:t>Intermingling of Chinese and SA capital – ICBC (world’s largest company) share in Standard Bank, 2007. </a:t>
            </a:r>
          </a:p>
          <a:p>
            <a:r>
              <a:rPr lang="en-GB" dirty="0" smtClean="0"/>
              <a:t>“Capitalist geopolitics” (Woodley, 2015) but origin of capital important – hence (trans)national. </a:t>
            </a:r>
          </a:p>
          <a:p>
            <a:r>
              <a:rPr lang="en-GB" dirty="0" smtClean="0"/>
              <a:t>China playing two level game in IR. External </a:t>
            </a:r>
            <a:r>
              <a:rPr lang="en-GB" dirty="0" err="1" smtClean="0"/>
              <a:t>neoliberalisation</a:t>
            </a:r>
            <a:r>
              <a:rPr lang="en-GB" dirty="0" smtClean="0"/>
              <a:t> through WTO but discourse of mixed economy in bilateral relations. </a:t>
            </a:r>
          </a:p>
          <a:p>
            <a:r>
              <a:rPr lang="en-GB" dirty="0" smtClean="0"/>
              <a:t>South </a:t>
            </a:r>
            <a:r>
              <a:rPr lang="en-GB" dirty="0"/>
              <a:t>Africa feels that there should be more “equal exchange” in terms of trade between the different members of the BRICS grouping (Phone interview with </a:t>
            </a:r>
            <a:r>
              <a:rPr lang="en-GB" dirty="0" err="1"/>
              <a:t>Dr.</a:t>
            </a:r>
            <a:r>
              <a:rPr lang="en-GB" dirty="0"/>
              <a:t> Jaya Josie, BRICS Programme at Human Sciences Research </a:t>
            </a:r>
            <a:r>
              <a:rPr lang="en-GB" dirty="0" smtClean="0"/>
              <a:t>Council, 2014).</a:t>
            </a:r>
          </a:p>
          <a:p>
            <a:r>
              <a:rPr lang="en-GB" dirty="0" smtClean="0"/>
              <a:t>Durban port being expanded to accommodate 15,000 container carrying cargo ships.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54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		Livingstone case study</a:t>
            </a:r>
            <a:endParaRPr lang="en-GB" dirty="0"/>
          </a:p>
        </p:txBody>
      </p:sp>
      <p:pic>
        <p:nvPicPr>
          <p:cNvPr id="5122" name="Picture 2" descr="http://i.infopls.com/images/mzambia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65167" y="2133600"/>
            <a:ext cx="3763491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95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Zambia and Livingstone’s economy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Raw and refined copper </a:t>
            </a:r>
            <a:r>
              <a:rPr lang="en-GB" dirty="0" smtClean="0"/>
              <a:t>and </a:t>
            </a:r>
            <a:r>
              <a:rPr lang="en-GB" dirty="0"/>
              <a:t>the associated mineral cobalt account for 75% of Zambia’s </a:t>
            </a:r>
            <a:r>
              <a:rPr lang="en-GB" dirty="0" smtClean="0"/>
              <a:t>exports.</a:t>
            </a:r>
          </a:p>
          <a:p>
            <a:r>
              <a:rPr lang="en-GB" dirty="0" smtClean="0"/>
              <a:t>China </a:t>
            </a:r>
            <a:r>
              <a:rPr lang="en-GB" dirty="0"/>
              <a:t>takes 48% of Zambia’s </a:t>
            </a:r>
            <a:r>
              <a:rPr lang="en-GB" dirty="0" smtClean="0"/>
              <a:t>exports.</a:t>
            </a:r>
          </a:p>
          <a:p>
            <a:r>
              <a:rPr lang="en-GB" dirty="0" smtClean="0"/>
              <a:t>Imports 57</a:t>
            </a:r>
            <a:r>
              <a:rPr lang="en-GB" dirty="0"/>
              <a:t>% of these come from South Africa and 14% from </a:t>
            </a:r>
            <a:r>
              <a:rPr lang="en-GB" dirty="0" smtClean="0"/>
              <a:t>China.</a:t>
            </a:r>
          </a:p>
          <a:p>
            <a:r>
              <a:rPr lang="en-GB" dirty="0" smtClean="0"/>
              <a:t>South African and Chinese firms dominate different regions in country. </a:t>
            </a:r>
          </a:p>
          <a:p>
            <a:r>
              <a:rPr lang="en-GB" i="1" dirty="0" smtClean="0"/>
              <a:t>Zambia’s ‘“Manchester</a:t>
            </a:r>
            <a:r>
              <a:rPr lang="en-GB" i="1" dirty="0"/>
              <a:t>” city. </a:t>
            </a:r>
            <a:r>
              <a:rPr lang="en-GB" dirty="0"/>
              <a:t>[However, in]…</a:t>
            </a:r>
            <a:r>
              <a:rPr lang="en-GB" i="1" dirty="0"/>
              <a:t> the 1990s the local manufacturing economy was in decline; the motor assembly plant closed and of the 43 textile and clothing factories in 1990s, only two were left in operation in 2002</a:t>
            </a:r>
            <a:r>
              <a:rPr lang="en-GB" dirty="0"/>
              <a:t>’ (Rogerson </a:t>
            </a:r>
            <a:r>
              <a:rPr lang="en-GB" dirty="0" smtClean="0"/>
              <a:t>2004). SAPs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41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3611"/>
            <a:ext cx="12192000" cy="7121611"/>
          </a:xfrm>
        </p:spPr>
      </p:pic>
    </p:spTree>
    <p:extLst>
      <p:ext uri="{BB962C8B-B14F-4D97-AF65-F5344CB8AC3E}">
        <p14:creationId xmlns:p14="http://schemas.microsoft.com/office/powerpoint/2010/main" val="1708714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SA-China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Hungry Lion – “dominating the market”. Economy of Livingstone “not viable”. </a:t>
            </a:r>
          </a:p>
          <a:p>
            <a:r>
              <a:rPr lang="en-GB" dirty="0" smtClean="0"/>
              <a:t>Everything in Shoprite imported from South Africa or China except some veg and poultry. 25 in Zambia, 2 in Livingstone and opening twice as many stores in Africa. “No barriers to expansion”. </a:t>
            </a:r>
          </a:p>
          <a:p>
            <a:r>
              <a:rPr lang="en-GB" dirty="0" smtClean="0"/>
              <a:t>Local retailer – Shoprite can sell </a:t>
            </a:r>
            <a:r>
              <a:rPr lang="en-GB" dirty="0" err="1" smtClean="0"/>
              <a:t>mealie</a:t>
            </a:r>
            <a:r>
              <a:rPr lang="en-GB" dirty="0" smtClean="0"/>
              <a:t> meal cheaper than he can buy it from the miller. </a:t>
            </a:r>
          </a:p>
          <a:p>
            <a:r>
              <a:rPr lang="en-GB" dirty="0" err="1" smtClean="0"/>
              <a:t>Protea</a:t>
            </a:r>
            <a:r>
              <a:rPr lang="en-GB" dirty="0" smtClean="0"/>
              <a:t> hotel – aside from tours and food, nothing purchased locally.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05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230</TotalTime>
  <Words>765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Wisp</vt:lpstr>
      <vt:lpstr>The geopolitics and economics resource  and market access in Southern Africa:  BRICS (trans)national capital  and underdevelopment in Zambia</vt:lpstr>
      <vt:lpstr>Impact of BRICS on development outcomes</vt:lpstr>
      <vt:lpstr>BRICS in Africa</vt:lpstr>
      <vt:lpstr>Operation of BRICS in Africa</vt:lpstr>
      <vt:lpstr>Geopolitics of China-SA axis</vt:lpstr>
      <vt:lpstr>  Livingstone case study</vt:lpstr>
      <vt:lpstr>Zambia and Livingstone’s economy</vt:lpstr>
      <vt:lpstr>PowerPoint Presentation</vt:lpstr>
      <vt:lpstr>Impact of SA-China</vt:lpstr>
      <vt:lpstr>PowerPoint Presentation</vt:lpstr>
      <vt:lpstr>Implications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Padraig Carmody</dc:creator>
  <cp:lastModifiedBy>Padraig Carmody</cp:lastModifiedBy>
  <cp:revision>16</cp:revision>
  <dcterms:created xsi:type="dcterms:W3CDTF">2015-11-18T10:50:04Z</dcterms:created>
  <dcterms:modified xsi:type="dcterms:W3CDTF">2015-11-18T14:41:00Z</dcterms:modified>
</cp:coreProperties>
</file>