
<file path=[Content_Types].xml><?xml version="1.0" encoding="utf-8"?>
<Types xmlns="http://schemas.openxmlformats.org/package/2006/content-types">
  <Default Extension="xml" ContentType="application/xml"/>
  <Default Extension="jpeg" ContentType="image/jpeg"/>
  <Default Extension="xlsx" ContentType="application/vnd.openxmlformats-officedocument.spreadsheetml.sheet"/>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notesSlides/notesSlide8.xml" ContentType="application/vnd.openxmlformats-officedocument.presentationml.notesSlide+xml"/>
  <Override PartName="/ppt/charts/chart2.xml" ContentType="application/vnd.openxmlformats-officedocument.drawingml.chart+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6" r:id="rId2"/>
    <p:sldId id="257" r:id="rId3"/>
    <p:sldId id="258" r:id="rId4"/>
    <p:sldId id="259" r:id="rId5"/>
    <p:sldId id="266" r:id="rId6"/>
    <p:sldId id="264" r:id="rId7"/>
    <p:sldId id="265" r:id="rId8"/>
    <p:sldId id="263" r:id="rId9"/>
    <p:sldId id="267" r:id="rId10"/>
    <p:sldId id="269" r:id="rId11"/>
    <p:sldId id="268" r:id="rId12"/>
    <p:sldId id="270" r:id="rId13"/>
    <p:sldId id="271"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958"/>
    <p:restoredTop sz="85976"/>
  </p:normalViewPr>
  <p:slideViewPr>
    <p:cSldViewPr snapToGrid="0" snapToObjects="1">
      <p:cViewPr varScale="1">
        <p:scale>
          <a:sx n="88" d="100"/>
          <a:sy n="88" d="100"/>
        </p:scale>
        <p:origin x="176" y="368"/>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600">
                <a:latin typeface="Arial"/>
                <a:cs typeface="Arial"/>
              </a:rPr>
              <a:t>Attendance at Women's Society Meetings</a:t>
            </a:r>
          </a:p>
        </c:rich>
      </c:tx>
      <c:layout/>
      <c:overlay val="0"/>
    </c:title>
    <c:autoTitleDeleted val="0"/>
    <c:plotArea>
      <c:layout/>
      <c:barChart>
        <c:barDir val="col"/>
        <c:grouping val="clustered"/>
        <c:varyColors val="0"/>
        <c:ser>
          <c:idx val="0"/>
          <c:order val="0"/>
          <c:tx>
            <c:strRef>
              <c:f>Sheet1!$B$1</c:f>
              <c:strCache>
                <c:ptCount val="1"/>
                <c:pt idx="0">
                  <c:v>Pupuressa Upper Division</c:v>
                </c:pt>
              </c:strCache>
            </c:strRef>
          </c:tx>
          <c:spPr>
            <a:solidFill>
              <a:schemeClr val="accent4"/>
            </a:solidFill>
          </c:spPr>
          <c:invertIfNegative val="0"/>
          <c:cat>
            <c:numRef>
              <c:f>Sheet1!$A$2:$A$31</c:f>
              <c:numCache>
                <c:formatCode>mmm\-yy</c:formatCode>
                <c:ptCount val="30"/>
                <c:pt idx="0">
                  <c:v>40725.0</c:v>
                </c:pt>
                <c:pt idx="1">
                  <c:v>40756.0</c:v>
                </c:pt>
                <c:pt idx="2">
                  <c:v>40787.0</c:v>
                </c:pt>
                <c:pt idx="3">
                  <c:v>40817.0</c:v>
                </c:pt>
                <c:pt idx="4">
                  <c:v>40848.0</c:v>
                </c:pt>
                <c:pt idx="5">
                  <c:v>40878.0</c:v>
                </c:pt>
                <c:pt idx="6">
                  <c:v>40909.0</c:v>
                </c:pt>
                <c:pt idx="7">
                  <c:v>40940.0</c:v>
                </c:pt>
                <c:pt idx="8">
                  <c:v>40969.0</c:v>
                </c:pt>
                <c:pt idx="9">
                  <c:v>41000.0</c:v>
                </c:pt>
                <c:pt idx="10">
                  <c:v>41030.0</c:v>
                </c:pt>
                <c:pt idx="11">
                  <c:v>41061.0</c:v>
                </c:pt>
                <c:pt idx="12">
                  <c:v>41091.0</c:v>
                </c:pt>
                <c:pt idx="13">
                  <c:v>41122.0</c:v>
                </c:pt>
                <c:pt idx="14">
                  <c:v>41153.0</c:v>
                </c:pt>
                <c:pt idx="15">
                  <c:v>41183.0</c:v>
                </c:pt>
                <c:pt idx="16">
                  <c:v>41214.0</c:v>
                </c:pt>
                <c:pt idx="17">
                  <c:v>41244.0</c:v>
                </c:pt>
                <c:pt idx="18">
                  <c:v>41275.0</c:v>
                </c:pt>
                <c:pt idx="19">
                  <c:v>41306.0</c:v>
                </c:pt>
                <c:pt idx="20">
                  <c:v>41334.0</c:v>
                </c:pt>
                <c:pt idx="21">
                  <c:v>41365.0</c:v>
                </c:pt>
                <c:pt idx="22">
                  <c:v>41395.0</c:v>
                </c:pt>
                <c:pt idx="23">
                  <c:v>41426.0</c:v>
                </c:pt>
                <c:pt idx="24">
                  <c:v>41456.0</c:v>
                </c:pt>
                <c:pt idx="25">
                  <c:v>41487.0</c:v>
                </c:pt>
                <c:pt idx="26">
                  <c:v>41518.0</c:v>
                </c:pt>
                <c:pt idx="27">
                  <c:v>41548.0</c:v>
                </c:pt>
                <c:pt idx="28">
                  <c:v>41579.0</c:v>
                </c:pt>
                <c:pt idx="29">
                  <c:v>41609.0</c:v>
                </c:pt>
              </c:numCache>
            </c:numRef>
          </c:cat>
          <c:val>
            <c:numRef>
              <c:f>Sheet1!$B$2:$B$31</c:f>
              <c:numCache>
                <c:formatCode>General</c:formatCode>
                <c:ptCount val="30"/>
                <c:pt idx="1">
                  <c:v>22.0</c:v>
                </c:pt>
                <c:pt idx="3">
                  <c:v>37.0</c:v>
                </c:pt>
                <c:pt idx="4">
                  <c:v>27.0</c:v>
                </c:pt>
                <c:pt idx="6">
                  <c:v>30.0</c:v>
                </c:pt>
                <c:pt idx="7">
                  <c:v>30.0</c:v>
                </c:pt>
                <c:pt idx="9">
                  <c:v>22.0</c:v>
                </c:pt>
                <c:pt idx="12">
                  <c:v>14.0</c:v>
                </c:pt>
                <c:pt idx="14" formatCode="0">
                  <c:v>18.0</c:v>
                </c:pt>
                <c:pt idx="15" formatCode="0">
                  <c:v>30.0</c:v>
                </c:pt>
                <c:pt idx="17" formatCode="0">
                  <c:v>24.0</c:v>
                </c:pt>
                <c:pt idx="18" formatCode="0">
                  <c:v>21.0</c:v>
                </c:pt>
                <c:pt idx="19" formatCode="0">
                  <c:v>20.0</c:v>
                </c:pt>
                <c:pt idx="20" formatCode="0">
                  <c:v>18.0</c:v>
                </c:pt>
                <c:pt idx="23" formatCode="0">
                  <c:v>13.0</c:v>
                </c:pt>
                <c:pt idx="24" formatCode="0">
                  <c:v>28.0</c:v>
                </c:pt>
                <c:pt idx="27" formatCode="0">
                  <c:v>38.0</c:v>
                </c:pt>
                <c:pt idx="28" formatCode="0">
                  <c:v>30.0</c:v>
                </c:pt>
              </c:numCache>
            </c:numRef>
          </c:val>
        </c:ser>
        <c:ser>
          <c:idx val="1"/>
          <c:order val="1"/>
          <c:tx>
            <c:strRef>
              <c:f>Sheet1!$C$1</c:f>
              <c:strCache>
                <c:ptCount val="1"/>
                <c:pt idx="0">
                  <c:v>Pupuressa Lower Division</c:v>
                </c:pt>
              </c:strCache>
            </c:strRef>
          </c:tx>
          <c:spPr>
            <a:solidFill>
              <a:schemeClr val="tx2">
                <a:lumMod val="60000"/>
                <a:lumOff val="40000"/>
              </a:schemeClr>
            </a:solidFill>
            <a:ln>
              <a:solidFill>
                <a:schemeClr val="tx2"/>
              </a:solidFill>
            </a:ln>
          </c:spPr>
          <c:invertIfNegative val="0"/>
          <c:cat>
            <c:numRef>
              <c:f>Sheet1!$A$2:$A$31</c:f>
              <c:numCache>
                <c:formatCode>mmm\-yy</c:formatCode>
                <c:ptCount val="30"/>
                <c:pt idx="0">
                  <c:v>40725.0</c:v>
                </c:pt>
                <c:pt idx="1">
                  <c:v>40756.0</c:v>
                </c:pt>
                <c:pt idx="2">
                  <c:v>40787.0</c:v>
                </c:pt>
                <c:pt idx="3">
                  <c:v>40817.0</c:v>
                </c:pt>
                <c:pt idx="4">
                  <c:v>40848.0</c:v>
                </c:pt>
                <c:pt idx="5">
                  <c:v>40878.0</c:v>
                </c:pt>
                <c:pt idx="6">
                  <c:v>40909.0</c:v>
                </c:pt>
                <c:pt idx="7">
                  <c:v>40940.0</c:v>
                </c:pt>
                <c:pt idx="8">
                  <c:v>40969.0</c:v>
                </c:pt>
                <c:pt idx="9">
                  <c:v>41000.0</c:v>
                </c:pt>
                <c:pt idx="10">
                  <c:v>41030.0</c:v>
                </c:pt>
                <c:pt idx="11">
                  <c:v>41061.0</c:v>
                </c:pt>
                <c:pt idx="12">
                  <c:v>41091.0</c:v>
                </c:pt>
                <c:pt idx="13">
                  <c:v>41122.0</c:v>
                </c:pt>
                <c:pt idx="14">
                  <c:v>41153.0</c:v>
                </c:pt>
                <c:pt idx="15">
                  <c:v>41183.0</c:v>
                </c:pt>
                <c:pt idx="16">
                  <c:v>41214.0</c:v>
                </c:pt>
                <c:pt idx="17">
                  <c:v>41244.0</c:v>
                </c:pt>
                <c:pt idx="18">
                  <c:v>41275.0</c:v>
                </c:pt>
                <c:pt idx="19">
                  <c:v>41306.0</c:v>
                </c:pt>
                <c:pt idx="20">
                  <c:v>41334.0</c:v>
                </c:pt>
                <c:pt idx="21">
                  <c:v>41365.0</c:v>
                </c:pt>
                <c:pt idx="22">
                  <c:v>41395.0</c:v>
                </c:pt>
                <c:pt idx="23">
                  <c:v>41426.0</c:v>
                </c:pt>
                <c:pt idx="24">
                  <c:v>41456.0</c:v>
                </c:pt>
                <c:pt idx="25">
                  <c:v>41487.0</c:v>
                </c:pt>
                <c:pt idx="26">
                  <c:v>41518.0</c:v>
                </c:pt>
                <c:pt idx="27">
                  <c:v>41548.0</c:v>
                </c:pt>
                <c:pt idx="28">
                  <c:v>41579.0</c:v>
                </c:pt>
                <c:pt idx="29">
                  <c:v>41609.0</c:v>
                </c:pt>
              </c:numCache>
            </c:numRef>
          </c:cat>
          <c:val>
            <c:numRef>
              <c:f>Sheet1!$C$2:$C$31</c:f>
              <c:numCache>
                <c:formatCode>General</c:formatCode>
                <c:ptCount val="30"/>
                <c:pt idx="1">
                  <c:v>28.0</c:v>
                </c:pt>
                <c:pt idx="4">
                  <c:v>35.0</c:v>
                </c:pt>
                <c:pt idx="5">
                  <c:v>24.0</c:v>
                </c:pt>
                <c:pt idx="7">
                  <c:v>21.0</c:v>
                </c:pt>
                <c:pt idx="9">
                  <c:v>23.0</c:v>
                </c:pt>
                <c:pt idx="14" formatCode="0">
                  <c:v>20.0</c:v>
                </c:pt>
                <c:pt idx="15" formatCode="0">
                  <c:v>19.0</c:v>
                </c:pt>
                <c:pt idx="16" formatCode="0">
                  <c:v>26.0</c:v>
                </c:pt>
                <c:pt idx="17" formatCode="0">
                  <c:v>24.0</c:v>
                </c:pt>
                <c:pt idx="19" formatCode="0">
                  <c:v>30.0</c:v>
                </c:pt>
                <c:pt idx="21" formatCode="0">
                  <c:v>16.0</c:v>
                </c:pt>
                <c:pt idx="23" formatCode="0">
                  <c:v>13.0</c:v>
                </c:pt>
                <c:pt idx="25" formatCode="0">
                  <c:v>16.0</c:v>
                </c:pt>
                <c:pt idx="27" formatCode="0">
                  <c:v>22.0</c:v>
                </c:pt>
              </c:numCache>
            </c:numRef>
          </c:val>
        </c:ser>
        <c:dLbls>
          <c:showLegendKey val="0"/>
          <c:showVal val="0"/>
          <c:showCatName val="0"/>
          <c:showSerName val="0"/>
          <c:showPercent val="0"/>
          <c:showBubbleSize val="0"/>
        </c:dLbls>
        <c:gapWidth val="150"/>
        <c:axId val="-2127740720"/>
        <c:axId val="-2104278464"/>
      </c:barChart>
      <c:dateAx>
        <c:axId val="-2127740720"/>
        <c:scaling>
          <c:orientation val="minMax"/>
        </c:scaling>
        <c:delete val="0"/>
        <c:axPos val="b"/>
        <c:numFmt formatCode="mmm\-yy" sourceLinked="1"/>
        <c:majorTickMark val="out"/>
        <c:minorTickMark val="none"/>
        <c:tickLblPos val="nextTo"/>
        <c:txPr>
          <a:bodyPr/>
          <a:lstStyle/>
          <a:p>
            <a:pPr>
              <a:defRPr>
                <a:latin typeface="Arial"/>
                <a:cs typeface="Arial"/>
              </a:defRPr>
            </a:pPr>
            <a:endParaRPr lang="en-US"/>
          </a:p>
        </c:txPr>
        <c:crossAx val="-2104278464"/>
        <c:crosses val="autoZero"/>
        <c:auto val="1"/>
        <c:lblOffset val="100"/>
        <c:baseTimeUnit val="months"/>
      </c:dateAx>
      <c:valAx>
        <c:axId val="-2104278464"/>
        <c:scaling>
          <c:orientation val="minMax"/>
        </c:scaling>
        <c:delete val="0"/>
        <c:axPos val="l"/>
        <c:majorGridlines/>
        <c:numFmt formatCode="General" sourceLinked="1"/>
        <c:majorTickMark val="out"/>
        <c:minorTickMark val="none"/>
        <c:tickLblPos val="nextTo"/>
        <c:crossAx val="-2127740720"/>
        <c:crosses val="autoZero"/>
        <c:crossBetween val="between"/>
      </c:valAx>
      <c:spPr>
        <a:ln>
          <a:solidFill>
            <a:schemeClr val="accent3"/>
          </a:solidFill>
        </a:ln>
      </c:spPr>
    </c:plotArea>
    <c:legend>
      <c:legendPos val="r"/>
      <c:layout>
        <c:manualLayout>
          <c:xMode val="edge"/>
          <c:yMode val="edge"/>
          <c:x val="0.790733165571468"/>
          <c:y val="0.417011792282085"/>
          <c:w val="0.197447812503781"/>
          <c:h val="0.193460823916503"/>
        </c:manualLayout>
      </c:layout>
      <c:overlay val="0"/>
      <c:txPr>
        <a:bodyPr/>
        <a:lstStyle/>
        <a:p>
          <a:pPr>
            <a:defRPr sz="1100">
              <a:latin typeface="Arial"/>
              <a:cs typeface="Arial"/>
            </a:defRPr>
          </a:pPr>
          <a:endParaRPr lang="en-US"/>
        </a:p>
      </c:txPr>
    </c:legend>
    <c:plotVisOnly val="1"/>
    <c:dispBlanksAs val="gap"/>
    <c:showDLblsOverMax val="0"/>
  </c:chart>
  <c:spPr>
    <a:ln>
      <a:solidFill>
        <a:schemeClr val="tx1"/>
      </a:solid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59990339749198"/>
          <c:y val="0.107549681289839"/>
          <c:w val="0.70800032808399"/>
          <c:h val="0.720056867891514"/>
        </c:manualLayout>
      </c:layout>
      <c:barChart>
        <c:barDir val="col"/>
        <c:grouping val="clustered"/>
        <c:varyColors val="0"/>
        <c:ser>
          <c:idx val="0"/>
          <c:order val="0"/>
          <c:tx>
            <c:strRef>
              <c:f>'C:\Users\SLCT\Documents\SLCT\Projects\Rikillagaskada\Monitoring and Evaluation\Sustainability Report\Data\[WS Data.xlsx]Sheet1'!$B$3</c:f>
              <c:strCache>
                <c:ptCount val="1"/>
                <c:pt idx="0">
                  <c:v>Katukele and Rutland</c:v>
                </c:pt>
              </c:strCache>
            </c:strRef>
          </c:tx>
          <c:spPr>
            <a:solidFill>
              <a:schemeClr val="accent5">
                <a:lumMod val="50000"/>
              </a:schemeClr>
            </a:solidFill>
          </c:spPr>
          <c:invertIfNegative val="0"/>
          <c:cat>
            <c:numRef>
              <c:f>'C:\Users\SLCT\Documents\SLCT\Projects\Rikillagaskada\Monitoring and Evaluation\Sustainability Report\Data\[WS Data.xlsx]Sheet1'!$A$4:$A$27</c:f>
              <c:numCache>
                <c:formatCode>mmm\-yy</c:formatCode>
                <c:ptCount val="24"/>
                <c:pt idx="0">
                  <c:v>39995.0</c:v>
                </c:pt>
                <c:pt idx="1">
                  <c:v>40026.0</c:v>
                </c:pt>
                <c:pt idx="2">
                  <c:v>40057.0</c:v>
                </c:pt>
                <c:pt idx="3">
                  <c:v>40087.0</c:v>
                </c:pt>
                <c:pt idx="4">
                  <c:v>40118.0</c:v>
                </c:pt>
                <c:pt idx="5">
                  <c:v>40148.0</c:v>
                </c:pt>
                <c:pt idx="6">
                  <c:v>40179.0</c:v>
                </c:pt>
                <c:pt idx="7">
                  <c:v>40210.0</c:v>
                </c:pt>
                <c:pt idx="8">
                  <c:v>40238.0</c:v>
                </c:pt>
                <c:pt idx="9">
                  <c:v>40269.0</c:v>
                </c:pt>
                <c:pt idx="10">
                  <c:v>40299.0</c:v>
                </c:pt>
                <c:pt idx="11">
                  <c:v>40330.0</c:v>
                </c:pt>
                <c:pt idx="12">
                  <c:v>40360.0</c:v>
                </c:pt>
                <c:pt idx="13">
                  <c:v>40391.0</c:v>
                </c:pt>
                <c:pt idx="14">
                  <c:v>40422.0</c:v>
                </c:pt>
                <c:pt idx="15">
                  <c:v>40452.0</c:v>
                </c:pt>
                <c:pt idx="16">
                  <c:v>40483.0</c:v>
                </c:pt>
                <c:pt idx="17">
                  <c:v>40513.0</c:v>
                </c:pt>
                <c:pt idx="18">
                  <c:v>40544.0</c:v>
                </c:pt>
                <c:pt idx="19">
                  <c:v>40575.0</c:v>
                </c:pt>
                <c:pt idx="20">
                  <c:v>40603.0</c:v>
                </c:pt>
                <c:pt idx="21">
                  <c:v>40634.0</c:v>
                </c:pt>
                <c:pt idx="22">
                  <c:v>40664.0</c:v>
                </c:pt>
                <c:pt idx="23">
                  <c:v>40695.0</c:v>
                </c:pt>
              </c:numCache>
            </c:numRef>
          </c:cat>
          <c:val>
            <c:numRef>
              <c:f>'C:\Users\SLCT\Documents\SLCT\Projects\Rikillagaskada\Monitoring and Evaluation\Sustainability Report\Data\[WS Data.xlsx]Sheet1'!$B$4:$B$27</c:f>
              <c:numCache>
                <c:formatCode>General</c:formatCode>
                <c:ptCount val="24"/>
                <c:pt idx="0">
                  <c:v>38.0</c:v>
                </c:pt>
                <c:pt idx="1">
                  <c:v>34.0</c:v>
                </c:pt>
                <c:pt idx="2">
                  <c:v>38.0</c:v>
                </c:pt>
                <c:pt idx="3">
                  <c:v>26.0</c:v>
                </c:pt>
                <c:pt idx="4">
                  <c:v>46.0</c:v>
                </c:pt>
                <c:pt idx="5">
                  <c:v>44.0</c:v>
                </c:pt>
                <c:pt idx="6">
                  <c:v>33.0</c:v>
                </c:pt>
                <c:pt idx="7">
                  <c:v>29.0</c:v>
                </c:pt>
                <c:pt idx="8">
                  <c:v>23.0</c:v>
                </c:pt>
                <c:pt idx="9">
                  <c:v>32.0</c:v>
                </c:pt>
                <c:pt idx="10">
                  <c:v>33.0</c:v>
                </c:pt>
                <c:pt idx="11">
                  <c:v>31.0</c:v>
                </c:pt>
                <c:pt idx="12">
                  <c:v>37.0</c:v>
                </c:pt>
                <c:pt idx="13">
                  <c:v>35.0</c:v>
                </c:pt>
                <c:pt idx="14">
                  <c:v>37.0</c:v>
                </c:pt>
                <c:pt idx="15">
                  <c:v>35.0</c:v>
                </c:pt>
                <c:pt idx="16">
                  <c:v>31.0</c:v>
                </c:pt>
                <c:pt idx="17">
                  <c:v>33.0</c:v>
                </c:pt>
                <c:pt idx="18">
                  <c:v>22.0</c:v>
                </c:pt>
                <c:pt idx="19">
                  <c:v>33.0</c:v>
                </c:pt>
                <c:pt idx="20">
                  <c:v>32.0</c:v>
                </c:pt>
              </c:numCache>
            </c:numRef>
          </c:val>
        </c:ser>
        <c:ser>
          <c:idx val="1"/>
          <c:order val="1"/>
          <c:tx>
            <c:strRef>
              <c:f>'C:\Users\SLCT\Documents\SLCT\Projects\Rikillagaskada\Monitoring and Evaluation\Sustainability Report\Data\[WS Data.xlsx]Sheet1'!$C$3</c:f>
              <c:strCache>
                <c:ptCount val="1"/>
                <c:pt idx="0">
                  <c:v>Riverdale</c:v>
                </c:pt>
              </c:strCache>
            </c:strRef>
          </c:tx>
          <c:invertIfNegative val="0"/>
          <c:cat>
            <c:numRef>
              <c:f>'C:\Users\SLCT\Documents\SLCT\Projects\Rikillagaskada\Monitoring and Evaluation\Sustainability Report\Data\[WS Data.xlsx]Sheet1'!$A$4:$A$27</c:f>
              <c:numCache>
                <c:formatCode>mmm\-yy</c:formatCode>
                <c:ptCount val="24"/>
                <c:pt idx="0">
                  <c:v>39995.0</c:v>
                </c:pt>
                <c:pt idx="1">
                  <c:v>40026.0</c:v>
                </c:pt>
                <c:pt idx="2">
                  <c:v>40057.0</c:v>
                </c:pt>
                <c:pt idx="3">
                  <c:v>40087.0</c:v>
                </c:pt>
                <c:pt idx="4">
                  <c:v>40118.0</c:v>
                </c:pt>
                <c:pt idx="5">
                  <c:v>40148.0</c:v>
                </c:pt>
                <c:pt idx="6">
                  <c:v>40179.0</c:v>
                </c:pt>
                <c:pt idx="7">
                  <c:v>40210.0</c:v>
                </c:pt>
                <c:pt idx="8">
                  <c:v>40238.0</c:v>
                </c:pt>
                <c:pt idx="9">
                  <c:v>40269.0</c:v>
                </c:pt>
                <c:pt idx="10">
                  <c:v>40299.0</c:v>
                </c:pt>
                <c:pt idx="11">
                  <c:v>40330.0</c:v>
                </c:pt>
                <c:pt idx="12">
                  <c:v>40360.0</c:v>
                </c:pt>
                <c:pt idx="13">
                  <c:v>40391.0</c:v>
                </c:pt>
                <c:pt idx="14">
                  <c:v>40422.0</c:v>
                </c:pt>
                <c:pt idx="15">
                  <c:v>40452.0</c:v>
                </c:pt>
                <c:pt idx="16">
                  <c:v>40483.0</c:v>
                </c:pt>
                <c:pt idx="17">
                  <c:v>40513.0</c:v>
                </c:pt>
                <c:pt idx="18">
                  <c:v>40544.0</c:v>
                </c:pt>
                <c:pt idx="19">
                  <c:v>40575.0</c:v>
                </c:pt>
                <c:pt idx="20">
                  <c:v>40603.0</c:v>
                </c:pt>
                <c:pt idx="21">
                  <c:v>40634.0</c:v>
                </c:pt>
                <c:pt idx="22">
                  <c:v>40664.0</c:v>
                </c:pt>
                <c:pt idx="23">
                  <c:v>40695.0</c:v>
                </c:pt>
              </c:numCache>
            </c:numRef>
          </c:cat>
          <c:val>
            <c:numRef>
              <c:f>'C:\Users\SLCT\Documents\SLCT\Projects\Rikillagaskada\Monitoring and Evaluation\Sustainability Report\Data\[WS Data.xlsx]Sheet1'!$C$4:$C$27</c:f>
              <c:numCache>
                <c:formatCode>General</c:formatCode>
                <c:ptCount val="24"/>
                <c:pt idx="0">
                  <c:v>18.0</c:v>
                </c:pt>
                <c:pt idx="1">
                  <c:v>19.0</c:v>
                </c:pt>
                <c:pt idx="2">
                  <c:v>14.0</c:v>
                </c:pt>
                <c:pt idx="3">
                  <c:v>19.0</c:v>
                </c:pt>
                <c:pt idx="4">
                  <c:v>20.0</c:v>
                </c:pt>
                <c:pt idx="5">
                  <c:v>20.0</c:v>
                </c:pt>
                <c:pt idx="6">
                  <c:v>19.0</c:v>
                </c:pt>
                <c:pt idx="7">
                  <c:v>20.0</c:v>
                </c:pt>
                <c:pt idx="8">
                  <c:v>16.0</c:v>
                </c:pt>
                <c:pt idx="9">
                  <c:v>19.0</c:v>
                </c:pt>
                <c:pt idx="10">
                  <c:v>20.0</c:v>
                </c:pt>
                <c:pt idx="11">
                  <c:v>20.0</c:v>
                </c:pt>
                <c:pt idx="12">
                  <c:v>22.0</c:v>
                </c:pt>
                <c:pt idx="13">
                  <c:v>19.0</c:v>
                </c:pt>
                <c:pt idx="14">
                  <c:v>23.0</c:v>
                </c:pt>
                <c:pt idx="15">
                  <c:v>19.0</c:v>
                </c:pt>
                <c:pt idx="16">
                  <c:v>18.0</c:v>
                </c:pt>
                <c:pt idx="17">
                  <c:v>16.0</c:v>
                </c:pt>
                <c:pt idx="18">
                  <c:v>16.0</c:v>
                </c:pt>
                <c:pt idx="19">
                  <c:v>19.0</c:v>
                </c:pt>
                <c:pt idx="20">
                  <c:v>21.0</c:v>
                </c:pt>
              </c:numCache>
            </c:numRef>
          </c:val>
        </c:ser>
        <c:ser>
          <c:idx val="2"/>
          <c:order val="2"/>
          <c:tx>
            <c:strRef>
              <c:f>'C:\Users\SLCT\Documents\SLCT\Projects\Rikillagaskada\Monitoring and Evaluation\Sustainability Report\Data\[WS Data.xlsx]Sheet1'!$D$3</c:f>
              <c:strCache>
                <c:ptCount val="1"/>
                <c:pt idx="0">
                  <c:v>Mookoloya</c:v>
                </c:pt>
              </c:strCache>
            </c:strRef>
          </c:tx>
          <c:invertIfNegative val="0"/>
          <c:cat>
            <c:numRef>
              <c:f>'C:\Users\SLCT\Documents\SLCT\Projects\Rikillagaskada\Monitoring and Evaluation\Sustainability Report\Data\[WS Data.xlsx]Sheet1'!$A$4:$A$27</c:f>
              <c:numCache>
                <c:formatCode>mmm\-yy</c:formatCode>
                <c:ptCount val="24"/>
                <c:pt idx="0">
                  <c:v>39995.0</c:v>
                </c:pt>
                <c:pt idx="1">
                  <c:v>40026.0</c:v>
                </c:pt>
                <c:pt idx="2">
                  <c:v>40057.0</c:v>
                </c:pt>
                <c:pt idx="3">
                  <c:v>40087.0</c:v>
                </c:pt>
                <c:pt idx="4">
                  <c:v>40118.0</c:v>
                </c:pt>
                <c:pt idx="5">
                  <c:v>40148.0</c:v>
                </c:pt>
                <c:pt idx="6">
                  <c:v>40179.0</c:v>
                </c:pt>
                <c:pt idx="7">
                  <c:v>40210.0</c:v>
                </c:pt>
                <c:pt idx="8">
                  <c:v>40238.0</c:v>
                </c:pt>
                <c:pt idx="9">
                  <c:v>40269.0</c:v>
                </c:pt>
                <c:pt idx="10">
                  <c:v>40299.0</c:v>
                </c:pt>
                <c:pt idx="11">
                  <c:v>40330.0</c:v>
                </c:pt>
                <c:pt idx="12">
                  <c:v>40360.0</c:v>
                </c:pt>
                <c:pt idx="13">
                  <c:v>40391.0</c:v>
                </c:pt>
                <c:pt idx="14">
                  <c:v>40422.0</c:v>
                </c:pt>
                <c:pt idx="15">
                  <c:v>40452.0</c:v>
                </c:pt>
                <c:pt idx="16">
                  <c:v>40483.0</c:v>
                </c:pt>
                <c:pt idx="17">
                  <c:v>40513.0</c:v>
                </c:pt>
                <c:pt idx="18">
                  <c:v>40544.0</c:v>
                </c:pt>
                <c:pt idx="19">
                  <c:v>40575.0</c:v>
                </c:pt>
                <c:pt idx="20">
                  <c:v>40603.0</c:v>
                </c:pt>
                <c:pt idx="21">
                  <c:v>40634.0</c:v>
                </c:pt>
                <c:pt idx="22">
                  <c:v>40664.0</c:v>
                </c:pt>
                <c:pt idx="23">
                  <c:v>40695.0</c:v>
                </c:pt>
              </c:numCache>
            </c:numRef>
          </c:cat>
          <c:val>
            <c:numRef>
              <c:f>'C:\Users\SLCT\Documents\SLCT\Projects\Rikillagaskada\Monitoring and Evaluation\Sustainability Report\Data\[WS Data.xlsx]Sheet1'!$D$4:$D$27</c:f>
              <c:numCache>
                <c:formatCode>General</c:formatCode>
                <c:ptCount val="24"/>
                <c:pt idx="0">
                  <c:v>19.0</c:v>
                </c:pt>
                <c:pt idx="1">
                  <c:v>18.0</c:v>
                </c:pt>
                <c:pt idx="2">
                  <c:v>13.0</c:v>
                </c:pt>
                <c:pt idx="3">
                  <c:v>14.0</c:v>
                </c:pt>
                <c:pt idx="4">
                  <c:v>25.0</c:v>
                </c:pt>
                <c:pt idx="5">
                  <c:v>18.0</c:v>
                </c:pt>
                <c:pt idx="6">
                  <c:v>11.0</c:v>
                </c:pt>
                <c:pt idx="7">
                  <c:v>11.0</c:v>
                </c:pt>
                <c:pt idx="8">
                  <c:v>9.0</c:v>
                </c:pt>
                <c:pt idx="9">
                  <c:v>15.0</c:v>
                </c:pt>
                <c:pt idx="10">
                  <c:v>19.0</c:v>
                </c:pt>
                <c:pt idx="11">
                  <c:v>19.0</c:v>
                </c:pt>
                <c:pt idx="12">
                  <c:v>15.0</c:v>
                </c:pt>
                <c:pt idx="13">
                  <c:v>17.0</c:v>
                </c:pt>
                <c:pt idx="14">
                  <c:v>19.0</c:v>
                </c:pt>
                <c:pt idx="15">
                  <c:v>12.0</c:v>
                </c:pt>
                <c:pt idx="16">
                  <c:v>15.0</c:v>
                </c:pt>
                <c:pt idx="17">
                  <c:v>16.0</c:v>
                </c:pt>
                <c:pt idx="18">
                  <c:v>17.0</c:v>
                </c:pt>
                <c:pt idx="19">
                  <c:v>16.0</c:v>
                </c:pt>
                <c:pt idx="20">
                  <c:v>18.0</c:v>
                </c:pt>
              </c:numCache>
            </c:numRef>
          </c:val>
        </c:ser>
        <c:ser>
          <c:idx val="3"/>
          <c:order val="3"/>
          <c:tx>
            <c:strRef>
              <c:f>'C:\Users\SLCT\Documents\SLCT\Projects\Rikillagaskada\Monitoring and Evaluation\Sustainability Report\Data\[WS Data.xlsx]Sheet1'!$E$3</c:f>
              <c:strCache>
                <c:ptCount val="1"/>
                <c:pt idx="0">
                  <c:v>Rahatungoda</c:v>
                </c:pt>
              </c:strCache>
            </c:strRef>
          </c:tx>
          <c:invertIfNegative val="0"/>
          <c:cat>
            <c:numRef>
              <c:f>'C:\Users\SLCT\Documents\SLCT\Projects\Rikillagaskada\Monitoring and Evaluation\Sustainability Report\Data\[WS Data.xlsx]Sheet1'!$A$4:$A$27</c:f>
              <c:numCache>
                <c:formatCode>mmm\-yy</c:formatCode>
                <c:ptCount val="24"/>
                <c:pt idx="0">
                  <c:v>39995.0</c:v>
                </c:pt>
                <c:pt idx="1">
                  <c:v>40026.0</c:v>
                </c:pt>
                <c:pt idx="2">
                  <c:v>40057.0</c:v>
                </c:pt>
                <c:pt idx="3">
                  <c:v>40087.0</c:v>
                </c:pt>
                <c:pt idx="4">
                  <c:v>40118.0</c:v>
                </c:pt>
                <c:pt idx="5">
                  <c:v>40148.0</c:v>
                </c:pt>
                <c:pt idx="6">
                  <c:v>40179.0</c:v>
                </c:pt>
                <c:pt idx="7">
                  <c:v>40210.0</c:v>
                </c:pt>
                <c:pt idx="8">
                  <c:v>40238.0</c:v>
                </c:pt>
                <c:pt idx="9">
                  <c:v>40269.0</c:v>
                </c:pt>
                <c:pt idx="10">
                  <c:v>40299.0</c:v>
                </c:pt>
                <c:pt idx="11">
                  <c:v>40330.0</c:v>
                </c:pt>
                <c:pt idx="12">
                  <c:v>40360.0</c:v>
                </c:pt>
                <c:pt idx="13">
                  <c:v>40391.0</c:v>
                </c:pt>
                <c:pt idx="14">
                  <c:v>40422.0</c:v>
                </c:pt>
                <c:pt idx="15">
                  <c:v>40452.0</c:v>
                </c:pt>
                <c:pt idx="16">
                  <c:v>40483.0</c:v>
                </c:pt>
                <c:pt idx="17">
                  <c:v>40513.0</c:v>
                </c:pt>
                <c:pt idx="18">
                  <c:v>40544.0</c:v>
                </c:pt>
                <c:pt idx="19">
                  <c:v>40575.0</c:v>
                </c:pt>
                <c:pt idx="20">
                  <c:v>40603.0</c:v>
                </c:pt>
                <c:pt idx="21">
                  <c:v>40634.0</c:v>
                </c:pt>
                <c:pt idx="22">
                  <c:v>40664.0</c:v>
                </c:pt>
                <c:pt idx="23">
                  <c:v>40695.0</c:v>
                </c:pt>
              </c:numCache>
            </c:numRef>
          </c:cat>
          <c:val>
            <c:numRef>
              <c:f>'C:\Users\SLCT\Documents\SLCT\Projects\Rikillagaskada\Monitoring and Evaluation\Sustainability Report\Data\[WS Data.xlsx]Sheet1'!$E$4:$E$27</c:f>
              <c:numCache>
                <c:formatCode>General</c:formatCode>
                <c:ptCount val="24"/>
                <c:pt idx="0">
                  <c:v>20.0</c:v>
                </c:pt>
                <c:pt idx="1">
                  <c:v>18.0</c:v>
                </c:pt>
                <c:pt idx="2">
                  <c:v>12.0</c:v>
                </c:pt>
                <c:pt idx="3">
                  <c:v>15.0</c:v>
                </c:pt>
                <c:pt idx="4">
                  <c:v>19.0</c:v>
                </c:pt>
                <c:pt idx="5">
                  <c:v>23.0</c:v>
                </c:pt>
                <c:pt idx="6">
                  <c:v>11.0</c:v>
                </c:pt>
                <c:pt idx="7">
                  <c:v>12.0</c:v>
                </c:pt>
                <c:pt idx="8">
                  <c:v>12.0</c:v>
                </c:pt>
                <c:pt idx="9">
                  <c:v>27.0</c:v>
                </c:pt>
                <c:pt idx="10">
                  <c:v>29.0</c:v>
                </c:pt>
                <c:pt idx="11">
                  <c:v>26.0</c:v>
                </c:pt>
                <c:pt idx="12">
                  <c:v>23.0</c:v>
                </c:pt>
                <c:pt idx="13">
                  <c:v>24.0</c:v>
                </c:pt>
                <c:pt idx="14">
                  <c:v>26.0</c:v>
                </c:pt>
                <c:pt idx="15">
                  <c:v>18.0</c:v>
                </c:pt>
                <c:pt idx="16">
                  <c:v>20.0</c:v>
                </c:pt>
                <c:pt idx="17">
                  <c:v>20.0</c:v>
                </c:pt>
                <c:pt idx="18">
                  <c:v>23.0</c:v>
                </c:pt>
                <c:pt idx="19">
                  <c:v>22.0</c:v>
                </c:pt>
                <c:pt idx="20">
                  <c:v>23.0</c:v>
                </c:pt>
              </c:numCache>
            </c:numRef>
          </c:val>
        </c:ser>
        <c:dLbls>
          <c:showLegendKey val="0"/>
          <c:showVal val="0"/>
          <c:showCatName val="0"/>
          <c:showSerName val="0"/>
          <c:showPercent val="0"/>
          <c:showBubbleSize val="0"/>
        </c:dLbls>
        <c:gapWidth val="150"/>
        <c:axId val="-2034767824"/>
        <c:axId val="-2036983568"/>
      </c:barChart>
      <c:dateAx>
        <c:axId val="-2034767824"/>
        <c:scaling>
          <c:orientation val="minMax"/>
        </c:scaling>
        <c:delete val="0"/>
        <c:axPos val="b"/>
        <c:numFmt formatCode="mmm\-yy" sourceLinked="1"/>
        <c:majorTickMark val="out"/>
        <c:minorTickMark val="none"/>
        <c:tickLblPos val="nextTo"/>
        <c:crossAx val="-2036983568"/>
        <c:crosses val="autoZero"/>
        <c:auto val="1"/>
        <c:lblOffset val="100"/>
        <c:baseTimeUnit val="months"/>
      </c:dateAx>
      <c:valAx>
        <c:axId val="-2036983568"/>
        <c:scaling>
          <c:orientation val="minMax"/>
        </c:scaling>
        <c:delete val="0"/>
        <c:axPos val="l"/>
        <c:majorGridlines/>
        <c:numFmt formatCode="General" sourceLinked="1"/>
        <c:majorTickMark val="out"/>
        <c:minorTickMark val="none"/>
        <c:tickLblPos val="nextTo"/>
        <c:crossAx val="-2034767824"/>
        <c:crosses val="autoZero"/>
        <c:crossBetween val="between"/>
      </c:valAx>
      <c:spPr>
        <a:ln>
          <a:solidFill>
            <a:schemeClr val="tx1"/>
          </a:solidFill>
        </a:ln>
      </c:spPr>
    </c:plotArea>
    <c:legend>
      <c:legendPos val="r"/>
      <c:layout>
        <c:manualLayout>
          <c:xMode val="edge"/>
          <c:yMode val="edge"/>
          <c:x val="0.771225758238554"/>
          <c:y val="0.319309832930433"/>
          <c:w val="0.228774241761446"/>
          <c:h val="0.367856286215646"/>
        </c:manualLayout>
      </c:layout>
      <c:overlay val="0"/>
      <c:txPr>
        <a:bodyPr/>
        <a:lstStyle/>
        <a:p>
          <a:pPr>
            <a:defRPr sz="1100">
              <a:latin typeface="Arial" charset="0"/>
              <a:ea typeface="Arial" charset="0"/>
              <a:cs typeface="Arial" charset="0"/>
            </a:defRPr>
          </a:pPr>
          <a:endParaRPr lang="en-US"/>
        </a:p>
      </c:txPr>
    </c:legend>
    <c:plotVisOnly val="1"/>
    <c:dispBlanksAs val="gap"/>
    <c:showDLblsOverMax val="0"/>
  </c:chart>
  <c:spPr>
    <a:ln>
      <a:solidFill>
        <a:schemeClr val="tx1"/>
      </a:solidFill>
    </a:ln>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805F49-4922-DC47-8D01-BBEA888A5E88}" type="datetimeFigureOut">
              <a:rPr lang="en-US" smtClean="0"/>
              <a:t>11/16/15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IE" smtClean="0"/>
              <a:t>Click to edit Master text styles</a:t>
            </a:r>
          </a:p>
          <a:p>
            <a:pPr lvl="1"/>
            <a:r>
              <a:rPr lang="en-IE" smtClean="0"/>
              <a:t>Second level</a:t>
            </a:r>
          </a:p>
          <a:p>
            <a:pPr lvl="2"/>
            <a:r>
              <a:rPr lang="en-IE" smtClean="0"/>
              <a:t>Third level</a:t>
            </a:r>
          </a:p>
          <a:p>
            <a:pPr lvl="3"/>
            <a:r>
              <a:rPr lang="en-IE" smtClean="0"/>
              <a:t>Fourth level</a:t>
            </a:r>
          </a:p>
          <a:p>
            <a:pPr lvl="4"/>
            <a:r>
              <a:rPr lang="en-IE"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7A6EC3-D139-B64E-936C-F7A8379CF95A}" type="slidenum">
              <a:rPr lang="en-US" smtClean="0"/>
              <a:t>‹#›</a:t>
            </a:fld>
            <a:endParaRPr lang="en-US"/>
          </a:p>
        </p:txBody>
      </p:sp>
    </p:spTree>
    <p:extLst>
      <p:ext uri="{BB962C8B-B14F-4D97-AF65-F5344CB8AC3E}">
        <p14:creationId xmlns:p14="http://schemas.microsoft.com/office/powerpoint/2010/main" val="13861134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History of plantation sector</a:t>
            </a:r>
          </a:p>
          <a:p>
            <a:r>
              <a:rPr lang="en-US" dirty="0" smtClean="0"/>
              <a:t>- Development indicators on Sri Lanka’s tea Estates</a:t>
            </a:r>
          </a:p>
          <a:p>
            <a:pPr marL="171450" indent="-171450">
              <a:buFontTx/>
              <a:buChar char="-"/>
            </a:pPr>
            <a:r>
              <a:rPr lang="en-US" dirty="0" smtClean="0"/>
              <a:t>Work of SLCT</a:t>
            </a:r>
          </a:p>
          <a:p>
            <a:pPr marL="171450" indent="-171450">
              <a:buFontTx/>
              <a:buChar char="-"/>
            </a:pPr>
            <a:r>
              <a:rPr lang="en-US" dirty="0" smtClean="0"/>
              <a:t>ECKD and RED</a:t>
            </a:r>
            <a:r>
              <a:rPr lang="en-US" baseline="0" dirty="0" smtClean="0"/>
              <a:t> Projects and focus on Capacity Building and potential for transformative change- Comparative analysis of engagement with Estate Management</a:t>
            </a:r>
            <a:endParaRPr lang="en-US" dirty="0"/>
          </a:p>
        </p:txBody>
      </p:sp>
      <p:sp>
        <p:nvSpPr>
          <p:cNvPr id="4" name="Slide Number Placeholder 3"/>
          <p:cNvSpPr>
            <a:spLocks noGrp="1"/>
          </p:cNvSpPr>
          <p:nvPr>
            <p:ph type="sldNum" sz="quarter" idx="10"/>
          </p:nvPr>
        </p:nvSpPr>
        <p:spPr/>
        <p:txBody>
          <a:bodyPr/>
          <a:lstStyle/>
          <a:p>
            <a:fld id="{CF7A6EC3-D139-B64E-936C-F7A8379CF95A}" type="slidenum">
              <a:rPr lang="en-US" smtClean="0"/>
              <a:t>1</a:t>
            </a:fld>
            <a:endParaRPr lang="en-US"/>
          </a:p>
        </p:txBody>
      </p:sp>
    </p:spTree>
    <p:extLst>
      <p:ext uri="{BB962C8B-B14F-4D97-AF65-F5344CB8AC3E}">
        <p14:creationId xmlns:p14="http://schemas.microsoft.com/office/powerpoint/2010/main" val="797121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7A6EC3-D139-B64E-936C-F7A8379CF95A}" type="slidenum">
              <a:rPr lang="en-US" smtClean="0"/>
              <a:t>2</a:t>
            </a:fld>
            <a:endParaRPr lang="en-US"/>
          </a:p>
        </p:txBody>
      </p:sp>
    </p:spTree>
    <p:extLst>
      <p:ext uri="{BB962C8B-B14F-4D97-AF65-F5344CB8AC3E}">
        <p14:creationId xmlns:p14="http://schemas.microsoft.com/office/powerpoint/2010/main" val="1482727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Arial" charset="0"/>
                <a:ea typeface="Arial" charset="0"/>
                <a:cs typeface="Arial" charset="0"/>
              </a:rPr>
              <a:t>Limited opportunities for out migration</a:t>
            </a:r>
          </a:p>
          <a:p>
            <a:pPr lvl="1"/>
            <a:r>
              <a:rPr lang="en-US" dirty="0" smtClean="0">
                <a:latin typeface="Arial" charset="0"/>
                <a:ea typeface="Arial" charset="0"/>
                <a:cs typeface="Arial" charset="0"/>
              </a:rPr>
              <a:t>Migration to urban areas or overseas can provide important livelihood diversification</a:t>
            </a:r>
          </a:p>
          <a:p>
            <a:pPr lvl="1"/>
            <a:r>
              <a:rPr lang="en-US" dirty="0" smtClean="0">
                <a:latin typeface="Arial" charset="0"/>
                <a:ea typeface="Arial" charset="0"/>
                <a:cs typeface="Arial" charset="0"/>
              </a:rPr>
              <a:t>Poor education contributes to lower out migration rates in estates</a:t>
            </a:r>
          </a:p>
          <a:p>
            <a:r>
              <a:rPr lang="en-US" dirty="0" smtClean="0">
                <a:latin typeface="Arial" charset="0"/>
                <a:ea typeface="Arial" charset="0"/>
                <a:cs typeface="Arial" charset="0"/>
              </a:rPr>
              <a:t>Low opportunities for self employment and employment in other sectors</a:t>
            </a:r>
          </a:p>
          <a:p>
            <a:pPr lvl="1"/>
            <a:r>
              <a:rPr lang="en-US" dirty="0" smtClean="0">
                <a:latin typeface="Arial" charset="0"/>
                <a:ea typeface="Arial" charset="0"/>
                <a:cs typeface="Arial" charset="0"/>
              </a:rPr>
              <a:t>Poor education limits better paid opportunities for Estate residents</a:t>
            </a:r>
          </a:p>
          <a:p>
            <a:r>
              <a:rPr lang="en-US" dirty="0" smtClean="0">
                <a:latin typeface="Arial" charset="0"/>
                <a:ea typeface="Arial" charset="0"/>
                <a:cs typeface="Arial" charset="0"/>
              </a:rPr>
              <a:t>Low education indicators</a:t>
            </a:r>
          </a:p>
          <a:p>
            <a:pPr lvl="1"/>
            <a:r>
              <a:rPr lang="en-US" dirty="0" smtClean="0">
                <a:latin typeface="Arial" charset="0"/>
                <a:ea typeface="Arial" charset="0"/>
                <a:cs typeface="Arial" charset="0"/>
              </a:rPr>
              <a:t>Literacy rate (2003-4) in rural areas: 92.8%; Estates: 83.1%</a:t>
            </a:r>
          </a:p>
          <a:p>
            <a:pPr lvl="1"/>
            <a:r>
              <a:rPr lang="en-US" dirty="0" smtClean="0">
                <a:latin typeface="Arial" charset="0"/>
                <a:ea typeface="Arial" charset="0"/>
                <a:cs typeface="Arial" charset="0"/>
              </a:rPr>
              <a:t>Female literacy rate (2003-4) in rural areas: 91.1%; Estates: 74.7%</a:t>
            </a:r>
          </a:p>
          <a:p>
            <a:pPr lvl="1"/>
            <a:r>
              <a:rPr lang="en-US" dirty="0" smtClean="0">
                <a:latin typeface="Arial" charset="0"/>
                <a:ea typeface="Arial" charset="0"/>
                <a:cs typeface="Arial" charset="0"/>
              </a:rPr>
              <a:t>Poorly resourced schools and difficulties in recruiting staff</a:t>
            </a:r>
          </a:p>
          <a:p>
            <a:pPr lvl="1"/>
            <a:r>
              <a:rPr lang="en-US" dirty="0" smtClean="0">
                <a:latin typeface="Arial" charset="0"/>
                <a:ea typeface="Arial" charset="0"/>
                <a:cs typeface="Arial" charset="0"/>
              </a:rPr>
              <a:t>Perceptions that education may not improve employment opportunities for estate workers (p92)</a:t>
            </a:r>
          </a:p>
          <a:p>
            <a:r>
              <a:rPr lang="en-GB" dirty="0" smtClean="0">
                <a:latin typeface="Arial" charset="0"/>
                <a:ea typeface="Arial" charset="0"/>
                <a:cs typeface="Arial" charset="0"/>
              </a:rPr>
              <a:t>Low health indicators</a:t>
            </a:r>
          </a:p>
          <a:p>
            <a:pPr lvl="1"/>
            <a:r>
              <a:rPr lang="en-GB" dirty="0" smtClean="0">
                <a:latin typeface="Arial" charset="0"/>
                <a:ea typeface="Arial" charset="0"/>
                <a:cs typeface="Arial" charset="0"/>
              </a:rPr>
              <a:t>Low birth weight (2003-4) in rural areas: 17% and in estates: 30%</a:t>
            </a:r>
          </a:p>
          <a:p>
            <a:pPr lvl="1"/>
            <a:r>
              <a:rPr lang="en-GB" dirty="0" smtClean="0">
                <a:latin typeface="Arial" charset="0"/>
                <a:ea typeface="Arial" charset="0"/>
                <a:cs typeface="Arial" charset="0"/>
              </a:rPr>
              <a:t>Remoteness of estates reduces access to healthcare</a:t>
            </a:r>
          </a:p>
          <a:p>
            <a:r>
              <a:rPr lang="en-GB" dirty="0" smtClean="0">
                <a:latin typeface="Arial" charset="0"/>
                <a:ea typeface="Arial" charset="0"/>
                <a:cs typeface="Arial" charset="0"/>
              </a:rPr>
              <a:t>Poor housing and sanitation</a:t>
            </a:r>
          </a:p>
          <a:p>
            <a:pPr lvl="1"/>
            <a:r>
              <a:rPr lang="en-GB" dirty="0" smtClean="0">
                <a:latin typeface="Arial" charset="0"/>
                <a:ea typeface="Arial" charset="0"/>
                <a:cs typeface="Arial" charset="0"/>
              </a:rPr>
              <a:t>Estate workers live in estate owned line rooms and houses</a:t>
            </a:r>
          </a:p>
          <a:p>
            <a:pPr lvl="1"/>
            <a:r>
              <a:rPr lang="en-GB" dirty="0" smtClean="0">
                <a:latin typeface="Arial" charset="0"/>
                <a:ea typeface="Arial" charset="0"/>
                <a:cs typeface="Arial" charset="0"/>
              </a:rPr>
              <a:t>Social programmes to improve housing and sanitation have not had widespread coverage</a:t>
            </a:r>
          </a:p>
          <a:p>
            <a:r>
              <a:rPr lang="en-GB" dirty="0" smtClean="0">
                <a:latin typeface="Arial" charset="0"/>
                <a:ea typeface="Arial" charset="0"/>
                <a:cs typeface="Arial" charset="0"/>
              </a:rPr>
              <a:t>Alcoholism</a:t>
            </a:r>
            <a:endParaRPr lang="en-GB" sz="1600" dirty="0" smtClean="0">
              <a:latin typeface="Arial" charset="0"/>
              <a:ea typeface="Arial" charset="0"/>
              <a:cs typeface="Arial" charset="0"/>
            </a:endParaRPr>
          </a:p>
          <a:p>
            <a:pPr lvl="1"/>
            <a:r>
              <a:rPr lang="en-GB" dirty="0" smtClean="0">
                <a:latin typeface="Arial" charset="0"/>
                <a:ea typeface="Arial" charset="0"/>
                <a:cs typeface="Arial" charset="0"/>
              </a:rPr>
              <a:t>High levels of alcohol use, mainly by men but also by women</a:t>
            </a:r>
          </a:p>
          <a:p>
            <a:pPr lvl="0"/>
            <a:r>
              <a:rPr lang="en-GB" dirty="0" smtClean="0">
                <a:latin typeface="Arial" charset="0"/>
                <a:ea typeface="Arial" charset="0"/>
                <a:cs typeface="Arial" charset="0"/>
              </a:rPr>
              <a:t>Marginalisation of estate residents from mainstream society</a:t>
            </a:r>
          </a:p>
          <a:p>
            <a:pPr lvl="1"/>
            <a:r>
              <a:rPr lang="en-GB" sz="1600" dirty="0" smtClean="0">
                <a:latin typeface="Arial" charset="0"/>
                <a:ea typeface="Arial" charset="0"/>
                <a:cs typeface="Arial" charset="0"/>
              </a:rPr>
              <a:t>Perception by estate residents</a:t>
            </a:r>
          </a:p>
          <a:p>
            <a:pPr lvl="1"/>
            <a:r>
              <a:rPr lang="en-GB" sz="1600" dirty="0" smtClean="0">
                <a:latin typeface="Arial" charset="0"/>
                <a:ea typeface="Arial" charset="0"/>
                <a:cs typeface="Arial" charset="0"/>
              </a:rPr>
              <a:t>Shown in geographical isolation and poorer social services</a:t>
            </a:r>
          </a:p>
          <a:p>
            <a:pPr lvl="1"/>
            <a:r>
              <a:rPr lang="en-GB" sz="1600" dirty="0" smtClean="0">
                <a:latin typeface="Arial" charset="0"/>
                <a:ea typeface="Arial" charset="0"/>
                <a:cs typeface="Arial" charset="0"/>
              </a:rPr>
              <a:t>Unemployed youth unwilling to work on estate due to stigma</a:t>
            </a:r>
          </a:p>
          <a:p>
            <a:pPr lvl="0"/>
            <a:endParaRPr lang="en-US" dirty="0" smtClean="0">
              <a:latin typeface="Arial" charset="0"/>
              <a:ea typeface="Arial" charset="0"/>
              <a:cs typeface="Arial" charset="0"/>
            </a:endParaRPr>
          </a:p>
          <a:p>
            <a:endParaRPr lang="en-US" dirty="0"/>
          </a:p>
        </p:txBody>
      </p:sp>
      <p:sp>
        <p:nvSpPr>
          <p:cNvPr id="4" name="Slide Number Placeholder 3"/>
          <p:cNvSpPr>
            <a:spLocks noGrp="1"/>
          </p:cNvSpPr>
          <p:nvPr>
            <p:ph type="sldNum" sz="quarter" idx="10"/>
          </p:nvPr>
        </p:nvSpPr>
        <p:spPr/>
        <p:txBody>
          <a:bodyPr/>
          <a:lstStyle/>
          <a:p>
            <a:fld id="{CF7A6EC3-D139-B64E-936C-F7A8379CF95A}" type="slidenum">
              <a:rPr lang="en-US" smtClean="0"/>
              <a:t>3</a:t>
            </a:fld>
            <a:endParaRPr lang="en-US"/>
          </a:p>
        </p:txBody>
      </p:sp>
    </p:spTree>
    <p:extLst>
      <p:ext uri="{BB962C8B-B14F-4D97-AF65-F5344CB8AC3E}">
        <p14:creationId xmlns:p14="http://schemas.microsoft.com/office/powerpoint/2010/main" val="5067397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sz="1200" kern="1200" dirty="0" smtClean="0">
                <a:solidFill>
                  <a:schemeClr val="tx1"/>
                </a:solidFill>
                <a:effectLst/>
                <a:latin typeface="+mn-lt"/>
                <a:ea typeface="+mn-ea"/>
                <a:cs typeface="+mn-cs"/>
              </a:rPr>
              <a:t>Workers live with their families in small, one-room structures (‘line rooms’) that lack running water and sanitation facilities. They often have little or no access to medical services and lack job security of any kind. </a:t>
            </a:r>
            <a:endParaRPr lang="en-US" dirty="0"/>
          </a:p>
        </p:txBody>
      </p:sp>
      <p:sp>
        <p:nvSpPr>
          <p:cNvPr id="4" name="Slide Number Placeholder 3"/>
          <p:cNvSpPr>
            <a:spLocks noGrp="1"/>
          </p:cNvSpPr>
          <p:nvPr>
            <p:ph type="sldNum" sz="quarter" idx="10"/>
          </p:nvPr>
        </p:nvSpPr>
        <p:spPr/>
        <p:txBody>
          <a:bodyPr/>
          <a:lstStyle/>
          <a:p>
            <a:fld id="{CF7A6EC3-D139-B64E-936C-F7A8379CF95A}" type="slidenum">
              <a:rPr lang="en-US" smtClean="0"/>
              <a:t>4</a:t>
            </a:fld>
            <a:endParaRPr lang="en-US"/>
          </a:p>
        </p:txBody>
      </p:sp>
    </p:spTree>
    <p:extLst>
      <p:ext uri="{BB962C8B-B14F-4D97-AF65-F5344CB8AC3E}">
        <p14:creationId xmlns:p14="http://schemas.microsoft.com/office/powerpoint/2010/main" val="15479250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solidFill>
                  <a:schemeClr val="tx1"/>
                </a:solidFill>
                <a:latin typeface="Arial" charset="0"/>
                <a:ea typeface="Arial" charset="0"/>
                <a:cs typeface="Arial" charset="0"/>
              </a:rPr>
              <a:t>Tea Estates managed by a Superintendent and an Assistant Superintendent. The office is run by a Senior clerk and his staff. The welfare section of the office comprises an Estate Medical Officer, Junior Estate Medical Officer, Midwife and Family Welfare Officer who support estate residents in health and welfare matters. The Plantation Housing and Social Welfare Trust was established in 1993, an agency comprising of Government, Estate Management and Trade Unions. It is now called the Plantation Human Development Trust (PHDT) and works on all estates to improve the social welfare of estate residents. It is funded by </a:t>
            </a:r>
            <a:r>
              <a:rPr lang="en-GB" dirty="0" err="1" smtClean="0">
                <a:solidFill>
                  <a:schemeClr val="tx1"/>
                </a:solidFill>
                <a:latin typeface="Arial" charset="0"/>
                <a:ea typeface="Arial" charset="0"/>
                <a:cs typeface="Arial" charset="0"/>
              </a:rPr>
              <a:t>GoSL</a:t>
            </a:r>
            <a:r>
              <a:rPr lang="en-GB" dirty="0" smtClean="0">
                <a:solidFill>
                  <a:schemeClr val="tx1"/>
                </a:solidFill>
                <a:latin typeface="Arial" charset="0"/>
                <a:ea typeface="Arial" charset="0"/>
                <a:cs typeface="Arial" charset="0"/>
              </a:rPr>
              <a:t>, a mandatory stipend paid by Government owned and private estate management companies as well as external donors.</a:t>
            </a:r>
          </a:p>
          <a:p>
            <a:endParaRPr lang="en-US" dirty="0"/>
          </a:p>
        </p:txBody>
      </p:sp>
      <p:sp>
        <p:nvSpPr>
          <p:cNvPr id="4" name="Slide Number Placeholder 3"/>
          <p:cNvSpPr>
            <a:spLocks noGrp="1"/>
          </p:cNvSpPr>
          <p:nvPr>
            <p:ph type="sldNum" sz="quarter" idx="10"/>
          </p:nvPr>
        </p:nvSpPr>
        <p:spPr/>
        <p:txBody>
          <a:bodyPr/>
          <a:lstStyle/>
          <a:p>
            <a:fld id="{CF7A6EC3-D139-B64E-936C-F7A8379CF95A}" type="slidenum">
              <a:rPr lang="en-US" smtClean="0"/>
              <a:t>6</a:t>
            </a:fld>
            <a:endParaRPr lang="en-US"/>
          </a:p>
        </p:txBody>
      </p:sp>
    </p:spTree>
    <p:extLst>
      <p:ext uri="{BB962C8B-B14F-4D97-AF65-F5344CB8AC3E}">
        <p14:creationId xmlns:p14="http://schemas.microsoft.com/office/powerpoint/2010/main" val="17011453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7A6EC3-D139-B64E-936C-F7A8379CF95A}" type="slidenum">
              <a:rPr lang="en-US" smtClean="0"/>
              <a:t>7</a:t>
            </a:fld>
            <a:endParaRPr lang="en-US"/>
          </a:p>
        </p:txBody>
      </p:sp>
    </p:spTree>
    <p:extLst>
      <p:ext uri="{BB962C8B-B14F-4D97-AF65-F5344CB8AC3E}">
        <p14:creationId xmlns:p14="http://schemas.microsoft.com/office/powerpoint/2010/main" val="5786445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Upper Division average attendance rate:</a:t>
            </a:r>
            <a:r>
              <a:rPr lang="en-US" baseline="0" dirty="0" smtClean="0"/>
              <a:t> 25</a:t>
            </a:r>
          </a:p>
          <a:p>
            <a:r>
              <a:rPr lang="en-US" baseline="0" dirty="0" smtClean="0"/>
              <a:t>Lower Division </a:t>
            </a:r>
            <a:r>
              <a:rPr lang="en-US" dirty="0" smtClean="0"/>
              <a:t>average attendance rate:</a:t>
            </a:r>
            <a:r>
              <a:rPr lang="en-US" baseline="0" dirty="0" smtClean="0"/>
              <a:t> 23</a:t>
            </a:r>
          </a:p>
          <a:p>
            <a:endParaRPr lang="en-US" baseline="0" dirty="0" smtClean="0"/>
          </a:p>
          <a:p>
            <a:r>
              <a:rPr lang="en-GB" dirty="0" smtClean="0"/>
              <a:t>In </a:t>
            </a:r>
            <a:r>
              <a:rPr lang="en-GB" b="1" dirty="0" err="1" smtClean="0"/>
              <a:t>Pupuressa</a:t>
            </a:r>
            <a:r>
              <a:rPr lang="en-GB" b="1" dirty="0" smtClean="0"/>
              <a:t> Estate</a:t>
            </a:r>
            <a:r>
              <a:rPr lang="en-GB" dirty="0" smtClean="0"/>
              <a:t>, during the first quarter of the project, it was decided that a new Women’s Society should be established in the Upper Division of the Estate. Over the course of the project, and in particular during the first six months of the project, Project Officers focused their attention on strengthening and building the capacity of the Women’s Society in the Lower Division, as this is an area where isolation has restricted the ability of members to participate in activities. The attendance figures and sporadic hosting of WS meetings on </a:t>
            </a:r>
            <a:r>
              <a:rPr lang="en-GB" dirty="0" err="1" smtClean="0"/>
              <a:t>Pupuressa</a:t>
            </a:r>
            <a:r>
              <a:rPr lang="en-GB" dirty="0" smtClean="0"/>
              <a:t> Estate can also be attributed to continuing transport problems on the Estate. Estate Management have been requested by WS members in the Upper Division to take steps to add weighing facilities to the worker’s rest room that was completed during the 6-month pilot so that project workers can attend meetings and discussions can be held in the rest room. </a:t>
            </a:r>
            <a:endParaRPr lang="en-US" dirty="0"/>
          </a:p>
        </p:txBody>
      </p:sp>
      <p:sp>
        <p:nvSpPr>
          <p:cNvPr id="4" name="Slide Number Placeholder 3"/>
          <p:cNvSpPr>
            <a:spLocks noGrp="1"/>
          </p:cNvSpPr>
          <p:nvPr>
            <p:ph type="sldNum" sz="quarter" idx="10"/>
          </p:nvPr>
        </p:nvSpPr>
        <p:spPr/>
        <p:txBody>
          <a:bodyPr/>
          <a:lstStyle/>
          <a:p>
            <a:fld id="{CF7A6EC3-D139-B64E-936C-F7A8379CF95A}" type="slidenum">
              <a:rPr lang="en-US" smtClean="0"/>
              <a:t>8</a:t>
            </a:fld>
            <a:endParaRPr lang="en-US"/>
          </a:p>
        </p:txBody>
      </p:sp>
    </p:spTree>
    <p:extLst>
      <p:ext uri="{BB962C8B-B14F-4D97-AF65-F5344CB8AC3E}">
        <p14:creationId xmlns:p14="http://schemas.microsoft.com/office/powerpoint/2010/main" val="11428039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Katukele</a:t>
            </a:r>
            <a:r>
              <a:rPr lang="en-US" dirty="0" smtClean="0"/>
              <a:t> and Rutland:</a:t>
            </a:r>
            <a:r>
              <a:rPr lang="en-US" baseline="0" dirty="0" smtClean="0"/>
              <a:t> 33 average attendance</a:t>
            </a:r>
          </a:p>
          <a:p>
            <a:r>
              <a:rPr lang="en-US" baseline="0" dirty="0" smtClean="0"/>
              <a:t>Riverdale: 18</a:t>
            </a:r>
          </a:p>
          <a:p>
            <a:r>
              <a:rPr lang="en-US" baseline="0" dirty="0" err="1" smtClean="0"/>
              <a:t>Mookoloya</a:t>
            </a:r>
            <a:r>
              <a:rPr lang="en-US" baseline="0" dirty="0" smtClean="0"/>
              <a:t>: 16</a:t>
            </a:r>
          </a:p>
          <a:p>
            <a:r>
              <a:rPr lang="en-US" baseline="0" dirty="0" err="1" smtClean="0"/>
              <a:t>Rahatungoda</a:t>
            </a:r>
            <a:r>
              <a:rPr lang="en-US" baseline="0" dirty="0" smtClean="0"/>
              <a:t>: 20 </a:t>
            </a:r>
            <a:endParaRPr lang="en-US" dirty="0"/>
          </a:p>
        </p:txBody>
      </p:sp>
      <p:sp>
        <p:nvSpPr>
          <p:cNvPr id="4" name="Slide Number Placeholder 3"/>
          <p:cNvSpPr>
            <a:spLocks noGrp="1"/>
          </p:cNvSpPr>
          <p:nvPr>
            <p:ph type="sldNum" sz="quarter" idx="10"/>
          </p:nvPr>
        </p:nvSpPr>
        <p:spPr/>
        <p:txBody>
          <a:bodyPr/>
          <a:lstStyle/>
          <a:p>
            <a:fld id="{CF7A6EC3-D139-B64E-936C-F7A8379CF95A}" type="slidenum">
              <a:rPr lang="en-US" smtClean="0"/>
              <a:t>9</a:t>
            </a:fld>
            <a:endParaRPr lang="en-US"/>
          </a:p>
        </p:txBody>
      </p:sp>
    </p:spTree>
    <p:extLst>
      <p:ext uri="{BB962C8B-B14F-4D97-AF65-F5344CB8AC3E}">
        <p14:creationId xmlns:p14="http://schemas.microsoft.com/office/powerpoint/2010/main" val="18909731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Evidence of female-led</a:t>
            </a:r>
            <a:r>
              <a:rPr lang="en-US" baseline="0" dirty="0" smtClean="0"/>
              <a:t> initiatives leading to </a:t>
            </a:r>
            <a:r>
              <a:rPr lang="en-US" dirty="0" smtClean="0"/>
              <a:t>successful individual</a:t>
            </a:r>
            <a:r>
              <a:rPr lang="en-US" baseline="0" dirty="0" smtClean="0"/>
              <a:t> and community transformation.</a:t>
            </a:r>
            <a:endParaRPr lang="en-US" dirty="0"/>
          </a:p>
        </p:txBody>
      </p:sp>
      <p:sp>
        <p:nvSpPr>
          <p:cNvPr id="4" name="Slide Number Placeholder 3"/>
          <p:cNvSpPr>
            <a:spLocks noGrp="1"/>
          </p:cNvSpPr>
          <p:nvPr>
            <p:ph type="sldNum" sz="quarter" idx="10"/>
          </p:nvPr>
        </p:nvSpPr>
        <p:spPr/>
        <p:txBody>
          <a:bodyPr/>
          <a:lstStyle/>
          <a:p>
            <a:fld id="{CF7A6EC3-D139-B64E-936C-F7A8379CF95A}" type="slidenum">
              <a:rPr lang="en-US" smtClean="0"/>
              <a:t>10</a:t>
            </a:fld>
            <a:endParaRPr lang="en-US"/>
          </a:p>
        </p:txBody>
      </p:sp>
    </p:spTree>
    <p:extLst>
      <p:ext uri="{BB962C8B-B14F-4D97-AF65-F5344CB8AC3E}">
        <p14:creationId xmlns:p14="http://schemas.microsoft.com/office/powerpoint/2010/main" val="802812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IE"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IE"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11/16/15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IE"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IE"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11/16/15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IE"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IE"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IE"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11/16/15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IE"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IE"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11/16/15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IE"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IE"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IE"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11/16/15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IE"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IE"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IE"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11/16/15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IE" smtClean="0"/>
              <a:t>Click to edit Master text styles</a:t>
            </a:r>
          </a:p>
          <a:p>
            <a:pPr lvl="1"/>
            <a:r>
              <a:rPr lang="en-IE" smtClean="0"/>
              <a:t>Second level</a:t>
            </a:r>
          </a:p>
          <a:p>
            <a:pPr lvl="2"/>
            <a:r>
              <a:rPr lang="en-IE" smtClean="0"/>
              <a:t>Third level</a:t>
            </a:r>
          </a:p>
          <a:p>
            <a:pPr lvl="3"/>
            <a:r>
              <a:rPr lang="en-IE" smtClean="0"/>
              <a:t>Fourth level</a:t>
            </a:r>
          </a:p>
          <a:p>
            <a:pPr lvl="4"/>
            <a:r>
              <a:rPr lang="en-IE"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11/16/15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IE"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IE" smtClean="0"/>
              <a:t>Click to edit Master text styles</a:t>
            </a:r>
          </a:p>
          <a:p>
            <a:pPr lvl="1"/>
            <a:r>
              <a:rPr lang="en-IE" smtClean="0"/>
              <a:t>Second level</a:t>
            </a:r>
          </a:p>
          <a:p>
            <a:pPr lvl="2"/>
            <a:r>
              <a:rPr lang="en-IE" smtClean="0"/>
              <a:t>Third level</a:t>
            </a:r>
          </a:p>
          <a:p>
            <a:pPr lvl="3"/>
            <a:r>
              <a:rPr lang="en-IE" smtClean="0"/>
              <a:t>Fourth level</a:t>
            </a:r>
          </a:p>
          <a:p>
            <a:pPr lvl="4"/>
            <a:r>
              <a:rPr lang="en-IE"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11/16/15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IE" smtClean="0"/>
              <a:t>Click to edit Master title style</a:t>
            </a:r>
            <a:endParaRPr lang="en-US" dirty="0"/>
          </a:p>
        </p:txBody>
      </p:sp>
      <p:sp>
        <p:nvSpPr>
          <p:cNvPr id="3" name="Content Placeholder 2"/>
          <p:cNvSpPr>
            <a:spLocks noGrp="1"/>
          </p:cNvSpPr>
          <p:nvPr>
            <p:ph idx="1"/>
          </p:nvPr>
        </p:nvSpPr>
        <p:spPr/>
        <p:txBody>
          <a:bodyPr/>
          <a:lstStyle/>
          <a:p>
            <a:pPr lvl="0"/>
            <a:r>
              <a:rPr lang="en-IE" smtClean="0"/>
              <a:t>Click to edit Master text styles</a:t>
            </a:r>
          </a:p>
          <a:p>
            <a:pPr lvl="1"/>
            <a:r>
              <a:rPr lang="en-IE" smtClean="0"/>
              <a:t>Second level</a:t>
            </a:r>
          </a:p>
          <a:p>
            <a:pPr lvl="2"/>
            <a:r>
              <a:rPr lang="en-IE" smtClean="0"/>
              <a:t>Third level</a:t>
            </a:r>
          </a:p>
          <a:p>
            <a:pPr lvl="3"/>
            <a:r>
              <a:rPr lang="en-IE" smtClean="0"/>
              <a:t>Fourth level</a:t>
            </a:r>
          </a:p>
          <a:p>
            <a:pPr lvl="4"/>
            <a:r>
              <a:rPr lang="en-IE"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11/16/15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IE"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IE"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11/16/15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IE" smtClean="0"/>
              <a:t>Click to edit Master text styles</a:t>
            </a:r>
          </a:p>
          <a:p>
            <a:pPr lvl="1"/>
            <a:r>
              <a:rPr lang="en-IE" smtClean="0"/>
              <a:t>Second level</a:t>
            </a:r>
          </a:p>
          <a:p>
            <a:pPr lvl="2"/>
            <a:r>
              <a:rPr lang="en-IE" smtClean="0"/>
              <a:t>Third level</a:t>
            </a:r>
          </a:p>
          <a:p>
            <a:pPr lvl="3"/>
            <a:r>
              <a:rPr lang="en-IE" smtClean="0"/>
              <a:t>Fourth level</a:t>
            </a:r>
          </a:p>
          <a:p>
            <a:pPr lvl="4"/>
            <a:r>
              <a:rPr lang="en-IE"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IE" smtClean="0"/>
              <a:t>Click to edit Master text styles</a:t>
            </a:r>
          </a:p>
          <a:p>
            <a:pPr lvl="1"/>
            <a:r>
              <a:rPr lang="en-IE" smtClean="0"/>
              <a:t>Second level</a:t>
            </a:r>
          </a:p>
          <a:p>
            <a:pPr lvl="2"/>
            <a:r>
              <a:rPr lang="en-IE" smtClean="0"/>
              <a:t>Third level</a:t>
            </a:r>
          </a:p>
          <a:p>
            <a:pPr lvl="3"/>
            <a:r>
              <a:rPr lang="en-IE" smtClean="0"/>
              <a:t>Fourth level</a:t>
            </a:r>
          </a:p>
          <a:p>
            <a:pPr lvl="4"/>
            <a:r>
              <a:rPr lang="en-IE"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11/16/15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IE"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IE"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IE" smtClean="0"/>
              <a:t>Click to edit Master text styles</a:t>
            </a:r>
          </a:p>
          <a:p>
            <a:pPr lvl="1"/>
            <a:r>
              <a:rPr lang="en-IE" smtClean="0"/>
              <a:t>Second level</a:t>
            </a:r>
          </a:p>
          <a:p>
            <a:pPr lvl="2"/>
            <a:r>
              <a:rPr lang="en-IE" smtClean="0"/>
              <a:t>Third level</a:t>
            </a:r>
          </a:p>
          <a:p>
            <a:pPr lvl="3"/>
            <a:r>
              <a:rPr lang="en-IE" smtClean="0"/>
              <a:t>Fourth level</a:t>
            </a:r>
          </a:p>
          <a:p>
            <a:pPr lvl="4"/>
            <a:r>
              <a:rPr lang="en-IE"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IE"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IE" smtClean="0"/>
              <a:t>Click to edit Master text styles</a:t>
            </a:r>
          </a:p>
          <a:p>
            <a:pPr lvl="1"/>
            <a:r>
              <a:rPr lang="en-IE" smtClean="0"/>
              <a:t>Second level</a:t>
            </a:r>
          </a:p>
          <a:p>
            <a:pPr lvl="2"/>
            <a:r>
              <a:rPr lang="en-IE" smtClean="0"/>
              <a:t>Third level</a:t>
            </a:r>
          </a:p>
          <a:p>
            <a:pPr lvl="3"/>
            <a:r>
              <a:rPr lang="en-IE" smtClean="0"/>
              <a:t>Fourth level</a:t>
            </a:r>
          </a:p>
          <a:p>
            <a:pPr lvl="4"/>
            <a:r>
              <a:rPr lang="en-IE"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11/16/15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IE"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11/16/15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11/16/15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IE"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IE" smtClean="0"/>
              <a:t>Click to edit Master text styles</a:t>
            </a:r>
          </a:p>
          <a:p>
            <a:pPr lvl="1"/>
            <a:r>
              <a:rPr lang="en-IE" smtClean="0"/>
              <a:t>Second level</a:t>
            </a:r>
          </a:p>
          <a:p>
            <a:pPr lvl="2"/>
            <a:r>
              <a:rPr lang="en-IE" smtClean="0"/>
              <a:t>Third level</a:t>
            </a:r>
          </a:p>
          <a:p>
            <a:pPr lvl="3"/>
            <a:r>
              <a:rPr lang="en-IE" smtClean="0"/>
              <a:t>Fourth level</a:t>
            </a:r>
          </a:p>
          <a:p>
            <a:pPr lvl="4"/>
            <a:r>
              <a:rPr lang="en-IE"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IE"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11/16/15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IE"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IE" smtClean="0"/>
              <a:t>Drag picture to placeholder or click icon to add</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IE"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11/16/15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IE"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IE" smtClean="0"/>
              <a:t>Click to edit Master text styles</a:t>
            </a:r>
          </a:p>
          <a:p>
            <a:pPr lvl="1"/>
            <a:r>
              <a:rPr lang="en-IE" smtClean="0"/>
              <a:t>Second level</a:t>
            </a:r>
          </a:p>
          <a:p>
            <a:pPr lvl="2"/>
            <a:r>
              <a:rPr lang="en-IE" smtClean="0"/>
              <a:t>Third level</a:t>
            </a:r>
          </a:p>
          <a:p>
            <a:pPr lvl="3"/>
            <a:r>
              <a:rPr lang="en-IE" smtClean="0"/>
              <a:t>Fourth level</a:t>
            </a:r>
          </a:p>
          <a:p>
            <a:pPr lvl="4"/>
            <a:r>
              <a:rPr lang="en-IE"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11/16/15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chart" Target="../charts/char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1914" y="2727263"/>
            <a:ext cx="7766936" cy="1646302"/>
          </a:xfrm>
        </p:spPr>
        <p:txBody>
          <a:bodyPr/>
          <a:lstStyle/>
          <a:p>
            <a:pPr algn="l"/>
            <a:r>
              <a:rPr lang="en-GB" dirty="0">
                <a:solidFill>
                  <a:schemeClr val="tx1"/>
                </a:solidFill>
              </a:rPr>
              <a:t>Talking</a:t>
            </a:r>
            <a:r>
              <a:rPr lang="en-GB" b="1" dirty="0">
                <a:solidFill>
                  <a:schemeClr val="tx1"/>
                </a:solidFill>
              </a:rPr>
              <a:t> </a:t>
            </a:r>
            <a:r>
              <a:rPr lang="en-GB" dirty="0">
                <a:solidFill>
                  <a:schemeClr val="tx1"/>
                </a:solidFill>
              </a:rPr>
              <a:t>Tea: Women’s </a:t>
            </a:r>
            <a:r>
              <a:rPr lang="en-GB" dirty="0">
                <a:solidFill>
                  <a:schemeClr val="tx1"/>
                </a:solidFill>
                <a:latin typeface="Arial" charset="0"/>
                <a:ea typeface="Arial" charset="0"/>
                <a:cs typeface="Arial" charset="0"/>
              </a:rPr>
              <a:t>Empowerment</a:t>
            </a:r>
            <a:r>
              <a:rPr lang="en-GB" dirty="0">
                <a:solidFill>
                  <a:schemeClr val="tx1"/>
                </a:solidFill>
              </a:rPr>
              <a:t> and Transformative Change in Sri Lanka’s Plantation Sector</a:t>
            </a:r>
            <a:endParaRPr lang="en-US" dirty="0">
              <a:solidFill>
                <a:schemeClr val="tx1"/>
              </a:solidFill>
            </a:endParaRPr>
          </a:p>
        </p:txBody>
      </p:sp>
      <p:sp>
        <p:nvSpPr>
          <p:cNvPr id="3" name="Subtitle 2"/>
          <p:cNvSpPr>
            <a:spLocks noGrp="1"/>
          </p:cNvSpPr>
          <p:nvPr>
            <p:ph type="subTitle" idx="1"/>
          </p:nvPr>
        </p:nvSpPr>
        <p:spPr>
          <a:xfrm>
            <a:off x="1291914" y="4615609"/>
            <a:ext cx="7766936" cy="1096899"/>
          </a:xfrm>
        </p:spPr>
        <p:txBody>
          <a:bodyPr/>
          <a:lstStyle/>
          <a:p>
            <a:pPr algn="l"/>
            <a:r>
              <a:rPr lang="en-US" dirty="0" smtClean="0">
                <a:solidFill>
                  <a:schemeClr val="tx1"/>
                </a:solidFill>
                <a:latin typeface="Arial" charset="0"/>
                <a:ea typeface="Arial" charset="0"/>
                <a:cs typeface="Arial" charset="0"/>
              </a:rPr>
              <a:t>Kevin McParland, PhD Candidate School of Politics and International Relations, UCD. </a:t>
            </a:r>
          </a:p>
          <a:p>
            <a:pPr algn="l"/>
            <a:r>
              <a:rPr lang="en-US" dirty="0" smtClean="0">
                <a:solidFill>
                  <a:schemeClr val="tx1"/>
                </a:solidFill>
                <a:latin typeface="Arial" charset="0"/>
                <a:ea typeface="Arial" charset="0"/>
                <a:cs typeface="Arial" charset="0"/>
              </a:rPr>
              <a:t>Field Director Shining Life Children’s Trust 2012-2014</a:t>
            </a:r>
            <a:endParaRPr lang="en-US" dirty="0">
              <a:solidFill>
                <a:schemeClr val="tx1"/>
              </a:solidFill>
              <a:latin typeface="Arial" charset="0"/>
              <a:ea typeface="Arial" charset="0"/>
              <a:cs typeface="Arial" charset="0"/>
            </a:endParaRPr>
          </a:p>
        </p:txBody>
      </p:sp>
    </p:spTree>
    <p:extLst>
      <p:ext uri="{BB962C8B-B14F-4D97-AF65-F5344CB8AC3E}">
        <p14:creationId xmlns:p14="http://schemas.microsoft.com/office/powerpoint/2010/main" val="226832290"/>
      </p:ext>
    </p:extLst>
  </p:cSld>
  <p:clrMapOvr>
    <a:masterClrMapping/>
  </p:clrMapOvr>
  <mc:AlternateContent xmlns:mc="http://schemas.openxmlformats.org/markup-compatibility/2006">
    <mc:Choice xmlns:p14="http://schemas.microsoft.com/office/powerpoint/2010/main" Requires="p14">
      <p:transition spd="slow" p14:dur="2000" advTm="3043"/>
    </mc:Choice>
    <mc:Fallback>
      <p:transition spd="slow" advTm="3043"/>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1"/>
                </a:solidFill>
                <a:latin typeface="Arial" charset="0"/>
                <a:ea typeface="Arial" charset="0"/>
                <a:cs typeface="Arial" charset="0"/>
              </a:rPr>
              <a:t>Community Transformation</a:t>
            </a:r>
            <a:endParaRPr lang="en-US" dirty="0">
              <a:solidFill>
                <a:schemeClr val="tx1"/>
              </a:solidFill>
              <a:latin typeface="Arial" charset="0"/>
              <a:ea typeface="Arial" charset="0"/>
              <a:cs typeface="Arial" charset="0"/>
            </a:endParaRPr>
          </a:p>
        </p:txBody>
      </p:sp>
      <p:sp>
        <p:nvSpPr>
          <p:cNvPr id="3" name="Content Placeholder 2"/>
          <p:cNvSpPr>
            <a:spLocks noGrp="1"/>
          </p:cNvSpPr>
          <p:nvPr>
            <p:ph idx="1"/>
          </p:nvPr>
        </p:nvSpPr>
        <p:spPr/>
        <p:txBody>
          <a:bodyPr>
            <a:normAutofit/>
          </a:bodyPr>
          <a:lstStyle/>
          <a:p>
            <a:r>
              <a:rPr lang="en-GB" dirty="0" smtClean="0">
                <a:latin typeface="Arial" charset="0"/>
                <a:ea typeface="Arial" charset="0"/>
                <a:cs typeface="Arial" charset="0"/>
              </a:rPr>
              <a:t>Outputs: Delivery of Training programmes on sexual and reproductive health, early childcare development, nutrition, alcohol and drug awareness</a:t>
            </a:r>
          </a:p>
          <a:p>
            <a:r>
              <a:rPr lang="en-GB" dirty="0" smtClean="0">
                <a:latin typeface="Arial" charset="0"/>
                <a:ea typeface="Arial" charset="0"/>
                <a:cs typeface="Arial" charset="0"/>
              </a:rPr>
              <a:t>Outcomes: Community monitoring detected improved nutritional intake, increase in home and community gardens, decrease in household expenditure on alcohol and monitoring programmes of child development have been implemented</a:t>
            </a:r>
          </a:p>
          <a:p>
            <a:r>
              <a:rPr lang="en-GB" dirty="0" smtClean="0">
                <a:latin typeface="Arial" charset="0"/>
                <a:ea typeface="Arial" charset="0"/>
                <a:cs typeface="Arial" charset="0"/>
              </a:rPr>
              <a:t>Greater challenges remain in transformative outcomes in organisational and institutional bodies</a:t>
            </a:r>
            <a:endParaRPr lang="en-GB" dirty="0">
              <a:latin typeface="Arial" charset="0"/>
              <a:ea typeface="Arial" charset="0"/>
              <a:cs typeface="Arial" charset="0"/>
            </a:endParaRPr>
          </a:p>
        </p:txBody>
      </p:sp>
    </p:spTree>
    <p:extLst>
      <p:ext uri="{BB962C8B-B14F-4D97-AF65-F5344CB8AC3E}">
        <p14:creationId xmlns:p14="http://schemas.microsoft.com/office/powerpoint/2010/main" val="960423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solidFill>
                  <a:schemeClr val="tx1"/>
                </a:solidFill>
                <a:latin typeface="Arial" charset="0"/>
                <a:ea typeface="Arial" charset="0"/>
                <a:cs typeface="Arial" charset="0"/>
              </a:rPr>
              <a:t>Pupuressa</a:t>
            </a:r>
            <a:r>
              <a:rPr lang="en-US" dirty="0" smtClean="0">
                <a:solidFill>
                  <a:schemeClr val="tx1"/>
                </a:solidFill>
                <a:latin typeface="Arial" charset="0"/>
                <a:ea typeface="Arial" charset="0"/>
                <a:cs typeface="Arial" charset="0"/>
              </a:rPr>
              <a:t> Estate </a:t>
            </a:r>
            <a:endParaRPr lang="en-US" dirty="0">
              <a:solidFill>
                <a:schemeClr val="tx1"/>
              </a:solidFill>
              <a:latin typeface="Arial" charset="0"/>
              <a:ea typeface="Arial" charset="0"/>
              <a:cs typeface="Arial" charset="0"/>
            </a:endParaRPr>
          </a:p>
        </p:txBody>
      </p:sp>
      <p:sp>
        <p:nvSpPr>
          <p:cNvPr id="3" name="Content Placeholder 2"/>
          <p:cNvSpPr>
            <a:spLocks noGrp="1"/>
          </p:cNvSpPr>
          <p:nvPr>
            <p:ph idx="1"/>
          </p:nvPr>
        </p:nvSpPr>
        <p:spPr/>
        <p:txBody>
          <a:bodyPr/>
          <a:lstStyle/>
          <a:p>
            <a:r>
              <a:rPr lang="en-GB" dirty="0" smtClean="0">
                <a:solidFill>
                  <a:schemeClr val="tx1"/>
                </a:solidFill>
                <a:latin typeface="Arial" charset="0"/>
                <a:ea typeface="Arial" charset="0"/>
                <a:cs typeface="Arial" charset="0"/>
              </a:rPr>
              <a:t>“</a:t>
            </a:r>
            <a:r>
              <a:rPr lang="en-GB" i="1" dirty="0" smtClean="0">
                <a:solidFill>
                  <a:schemeClr val="tx1"/>
                </a:solidFill>
                <a:latin typeface="Arial" charset="0"/>
                <a:ea typeface="Arial" charset="0"/>
                <a:cs typeface="Arial" charset="0"/>
              </a:rPr>
              <a:t>During </a:t>
            </a:r>
            <a:r>
              <a:rPr lang="en-GB" i="1" dirty="0">
                <a:solidFill>
                  <a:schemeClr val="tx1"/>
                </a:solidFill>
                <a:latin typeface="Arial" charset="0"/>
                <a:ea typeface="Arial" charset="0"/>
                <a:cs typeface="Arial" charset="0"/>
              </a:rPr>
              <a:t>FGDs with WS members on </a:t>
            </a:r>
            <a:r>
              <a:rPr lang="en-GB" i="1" dirty="0" err="1">
                <a:solidFill>
                  <a:schemeClr val="tx1"/>
                </a:solidFill>
                <a:latin typeface="Arial" charset="0"/>
                <a:ea typeface="Arial" charset="0"/>
                <a:cs typeface="Arial" charset="0"/>
              </a:rPr>
              <a:t>Pupuressa</a:t>
            </a:r>
            <a:r>
              <a:rPr lang="en-GB" i="1" dirty="0">
                <a:solidFill>
                  <a:schemeClr val="tx1"/>
                </a:solidFill>
                <a:latin typeface="Arial" charset="0"/>
                <a:ea typeface="Arial" charset="0"/>
                <a:cs typeface="Arial" charset="0"/>
              </a:rPr>
              <a:t> Estate at the end of the project, it was reported that the Estate Manager was a regular attendee at the WS meetings. This was conveyed with mixed feelings, for while WS members felt it was important to build partnerships and to communicate with Estate management, there was an underlying sense that the Estate Manager was monitoring the meetings in order to frustrate or veto activities that he felt uneasy about. WS members also reported that they could not express their true ideas, thoughts and wishes due to his </a:t>
            </a:r>
            <a:r>
              <a:rPr lang="en-GB" i="1" dirty="0" smtClean="0">
                <a:solidFill>
                  <a:schemeClr val="tx1"/>
                </a:solidFill>
                <a:latin typeface="Arial" charset="0"/>
                <a:ea typeface="Arial" charset="0"/>
                <a:cs typeface="Arial" charset="0"/>
              </a:rPr>
              <a:t>presence</a:t>
            </a:r>
            <a:r>
              <a:rPr lang="en-GB" dirty="0" smtClean="0">
                <a:solidFill>
                  <a:schemeClr val="tx1"/>
                </a:solidFill>
                <a:latin typeface="Arial" charset="0"/>
                <a:ea typeface="Arial" charset="0"/>
                <a:cs typeface="Arial" charset="0"/>
              </a:rPr>
              <a:t>.”</a:t>
            </a:r>
          </a:p>
          <a:p>
            <a:endParaRPr lang="en-GB" dirty="0">
              <a:solidFill>
                <a:schemeClr val="tx1"/>
              </a:solidFill>
              <a:latin typeface="Arial" charset="0"/>
              <a:ea typeface="Arial" charset="0"/>
              <a:cs typeface="Arial" charset="0"/>
            </a:endParaRPr>
          </a:p>
          <a:p>
            <a:endParaRPr lang="en-GB" dirty="0" smtClean="0">
              <a:solidFill>
                <a:schemeClr val="tx1"/>
              </a:solidFill>
              <a:latin typeface="Arial" charset="0"/>
              <a:ea typeface="Arial" charset="0"/>
              <a:cs typeface="Arial" charset="0"/>
            </a:endParaRPr>
          </a:p>
          <a:p>
            <a:endParaRPr lang="en-GB" dirty="0">
              <a:solidFill>
                <a:schemeClr val="tx1"/>
              </a:solidFill>
              <a:latin typeface="Arial" charset="0"/>
              <a:ea typeface="Arial" charset="0"/>
              <a:cs typeface="Arial" charset="0"/>
            </a:endParaRPr>
          </a:p>
          <a:p>
            <a:endParaRPr lang="en-US" dirty="0">
              <a:solidFill>
                <a:schemeClr val="tx1"/>
              </a:solidFill>
              <a:latin typeface="Arial" charset="0"/>
              <a:ea typeface="Arial" charset="0"/>
              <a:cs typeface="Arial" charset="0"/>
            </a:endParaRPr>
          </a:p>
          <a:p>
            <a:endParaRPr lang="en-US" dirty="0"/>
          </a:p>
        </p:txBody>
      </p:sp>
    </p:spTree>
    <p:extLst>
      <p:ext uri="{BB962C8B-B14F-4D97-AF65-F5344CB8AC3E}">
        <p14:creationId xmlns:p14="http://schemas.microsoft.com/office/powerpoint/2010/main" val="19457737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solidFill>
                  <a:schemeClr val="tx1"/>
                </a:solidFill>
                <a:latin typeface="Arial" charset="0"/>
                <a:ea typeface="Arial" charset="0"/>
                <a:cs typeface="Arial" charset="0"/>
              </a:rPr>
              <a:t>Rahatungoda</a:t>
            </a:r>
            <a:r>
              <a:rPr lang="en-US" dirty="0" smtClean="0">
                <a:solidFill>
                  <a:schemeClr val="tx1"/>
                </a:solidFill>
                <a:latin typeface="Arial" charset="0"/>
                <a:ea typeface="Arial" charset="0"/>
                <a:cs typeface="Arial" charset="0"/>
              </a:rPr>
              <a:t> Estate</a:t>
            </a:r>
            <a:endParaRPr lang="en-US" dirty="0">
              <a:solidFill>
                <a:schemeClr val="tx1"/>
              </a:solidFill>
              <a:latin typeface="Arial" charset="0"/>
              <a:ea typeface="Arial" charset="0"/>
              <a:cs typeface="Arial" charset="0"/>
            </a:endParaRPr>
          </a:p>
        </p:txBody>
      </p:sp>
      <p:sp>
        <p:nvSpPr>
          <p:cNvPr id="3" name="Content Placeholder 2"/>
          <p:cNvSpPr>
            <a:spLocks noGrp="1"/>
          </p:cNvSpPr>
          <p:nvPr>
            <p:ph idx="1"/>
          </p:nvPr>
        </p:nvSpPr>
        <p:spPr/>
        <p:txBody>
          <a:bodyPr/>
          <a:lstStyle/>
          <a:p>
            <a:endParaRPr lang="en-US" dirty="0"/>
          </a:p>
          <a:p>
            <a:r>
              <a:rPr lang="en-GB" dirty="0" smtClean="0">
                <a:solidFill>
                  <a:schemeClr val="tx1"/>
                </a:solidFill>
                <a:latin typeface="Arial" charset="0"/>
                <a:ea typeface="Arial" charset="0"/>
                <a:cs typeface="Arial" charset="0"/>
              </a:rPr>
              <a:t>Unable to successfully obtain documentation for the tea estate plantation workers who were identified as lacking documentation. </a:t>
            </a:r>
          </a:p>
          <a:p>
            <a:r>
              <a:rPr lang="en-GB" dirty="0" smtClean="0">
                <a:solidFill>
                  <a:schemeClr val="tx1"/>
                </a:solidFill>
                <a:latin typeface="Arial" charset="0"/>
                <a:ea typeface="Arial" charset="0"/>
                <a:cs typeface="Arial" charset="0"/>
              </a:rPr>
              <a:t>No microcredit programmes were permitted</a:t>
            </a:r>
          </a:p>
          <a:p>
            <a:r>
              <a:rPr lang="en-GB" dirty="0" smtClean="0">
                <a:solidFill>
                  <a:schemeClr val="tx1"/>
                </a:solidFill>
                <a:latin typeface="Arial" charset="0"/>
                <a:ea typeface="Arial" charset="0"/>
                <a:cs typeface="Arial" charset="0"/>
              </a:rPr>
              <a:t>Programme suspended by Estate Management following suspicion that women were attempting to obtain birth certificates and NICs.</a:t>
            </a:r>
          </a:p>
          <a:p>
            <a:endParaRPr lang="en-GB" dirty="0" smtClean="0">
              <a:solidFill>
                <a:schemeClr val="tx1"/>
              </a:solidFill>
              <a:latin typeface="Arial" charset="0"/>
              <a:ea typeface="Arial" charset="0"/>
              <a:cs typeface="Arial" charset="0"/>
            </a:endParaRPr>
          </a:p>
          <a:p>
            <a:endParaRPr lang="en-US" dirty="0"/>
          </a:p>
        </p:txBody>
      </p:sp>
    </p:spTree>
    <p:extLst>
      <p:ext uri="{BB962C8B-B14F-4D97-AF65-F5344CB8AC3E}">
        <p14:creationId xmlns:p14="http://schemas.microsoft.com/office/powerpoint/2010/main" val="982131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1"/>
                </a:solidFill>
                <a:latin typeface="Arial" charset="0"/>
                <a:ea typeface="Arial" charset="0"/>
                <a:cs typeface="Arial" charset="0"/>
              </a:rPr>
              <a:t>Conclusions</a:t>
            </a:r>
            <a:endParaRPr lang="en-US" dirty="0">
              <a:solidFill>
                <a:schemeClr val="tx1"/>
              </a:solidFill>
              <a:latin typeface="Arial" charset="0"/>
              <a:ea typeface="Arial" charset="0"/>
              <a:cs typeface="Arial" charset="0"/>
            </a:endParaRPr>
          </a:p>
        </p:txBody>
      </p:sp>
      <p:sp>
        <p:nvSpPr>
          <p:cNvPr id="3" name="Content Placeholder 2"/>
          <p:cNvSpPr>
            <a:spLocks noGrp="1"/>
          </p:cNvSpPr>
          <p:nvPr>
            <p:ph idx="1"/>
          </p:nvPr>
        </p:nvSpPr>
        <p:spPr/>
        <p:txBody>
          <a:bodyPr/>
          <a:lstStyle/>
          <a:p>
            <a:r>
              <a:rPr lang="en-GB" dirty="0" smtClean="0"/>
              <a:t>Estate communities where women are actively involved, having equal opportunity and access to and control over resources and working in the areas of advocacy and policy influence to their own betterment, their families, and their communities </a:t>
            </a:r>
          </a:p>
          <a:p>
            <a:r>
              <a:rPr lang="en-GB" dirty="0" smtClean="0"/>
              <a:t>Underpinning approach is female-led programmes by devising a dynamic and holistic intervention promoting inclusion, advocacy and targeted intervention for their development. </a:t>
            </a:r>
          </a:p>
          <a:p>
            <a:endParaRPr lang="en-US" dirty="0"/>
          </a:p>
        </p:txBody>
      </p:sp>
    </p:spTree>
    <p:extLst>
      <p:ext uri="{BB962C8B-B14F-4D97-AF65-F5344CB8AC3E}">
        <p14:creationId xmlns:p14="http://schemas.microsoft.com/office/powerpoint/2010/main" val="839964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The Plantation Sector in Sri Lanka</a:t>
            </a:r>
            <a:endParaRPr lang="en-US" dirty="0">
              <a:solidFill>
                <a:schemeClr val="tx1"/>
              </a:solidFill>
            </a:endParaRPr>
          </a:p>
        </p:txBody>
      </p:sp>
      <p:sp>
        <p:nvSpPr>
          <p:cNvPr id="3" name="Content Placeholder 2"/>
          <p:cNvSpPr>
            <a:spLocks noGrp="1"/>
          </p:cNvSpPr>
          <p:nvPr>
            <p:ph idx="1"/>
          </p:nvPr>
        </p:nvSpPr>
        <p:spPr/>
        <p:txBody>
          <a:bodyPr>
            <a:normAutofit/>
          </a:bodyPr>
          <a:lstStyle/>
          <a:p>
            <a:r>
              <a:rPr lang="en-GB" dirty="0" smtClean="0">
                <a:latin typeface="Arial" charset="0"/>
                <a:ea typeface="Arial" charset="0"/>
                <a:cs typeface="Arial" charset="0"/>
              </a:rPr>
              <a:t>Tea sector is managed by both the corporate (35%) and the small-holder (65%) sector. After privatisation in the 1990s, most tea plantations were managed by private sector companies in the corporate sector.</a:t>
            </a:r>
          </a:p>
          <a:p>
            <a:r>
              <a:rPr lang="en-GB" dirty="0" smtClean="0">
                <a:latin typeface="Arial" charset="0"/>
                <a:ea typeface="Arial" charset="0"/>
                <a:cs typeface="Arial" charset="0"/>
              </a:rPr>
              <a:t>The contribution of the plantation sector (production plus processing of tea, rubber and coconut kernel products), to the GDP is about 4.8% (Central Bank of Sri Lanka, 2006)</a:t>
            </a:r>
            <a:endParaRPr lang="en-GB" dirty="0">
              <a:latin typeface="Arial" charset="0"/>
              <a:ea typeface="Arial" charset="0"/>
              <a:cs typeface="Arial" charset="0"/>
            </a:endParaRPr>
          </a:p>
        </p:txBody>
      </p:sp>
    </p:spTree>
    <p:extLst>
      <p:ext uri="{BB962C8B-B14F-4D97-AF65-F5344CB8AC3E}">
        <p14:creationId xmlns:p14="http://schemas.microsoft.com/office/powerpoint/2010/main" val="1516229211"/>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1"/>
                </a:solidFill>
                <a:latin typeface="Arial" charset="0"/>
                <a:ea typeface="Arial" charset="0"/>
                <a:cs typeface="Arial" charset="0"/>
              </a:rPr>
              <a:t>The Plantation Sector- Current Concerns</a:t>
            </a:r>
            <a:endParaRPr lang="en-US" dirty="0">
              <a:solidFill>
                <a:schemeClr val="tx1"/>
              </a:solidFill>
              <a:latin typeface="Arial" charset="0"/>
              <a:ea typeface="Arial" charset="0"/>
              <a:cs typeface="Arial"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21161116"/>
              </p:ext>
            </p:extLst>
          </p:nvPr>
        </p:nvGraphicFramePr>
        <p:xfrm>
          <a:off x="677863" y="2160588"/>
          <a:ext cx="8596310" cy="2595880"/>
        </p:xfrm>
        <a:graphic>
          <a:graphicData uri="http://schemas.openxmlformats.org/drawingml/2006/table">
            <a:tbl>
              <a:tblPr firstRow="1" bandRow="1">
                <a:tableStyleId>{5C22544A-7EE6-4342-B048-85BDC9FD1C3A}</a:tableStyleId>
              </a:tblPr>
              <a:tblGrid>
                <a:gridCol w="1719262"/>
                <a:gridCol w="1719262"/>
                <a:gridCol w="1719262"/>
                <a:gridCol w="1719262"/>
                <a:gridCol w="1719262"/>
              </a:tblGrid>
              <a:tr h="370840">
                <a:tc gridSpan="5">
                  <a:txBody>
                    <a:bodyPr/>
                    <a:lstStyle/>
                    <a:p>
                      <a:r>
                        <a:rPr lang="en-US" dirty="0" smtClean="0">
                          <a:solidFill>
                            <a:schemeClr val="tx1"/>
                          </a:solidFill>
                          <a:latin typeface="Arial" charset="0"/>
                          <a:ea typeface="Arial" charset="0"/>
                          <a:cs typeface="Arial" charset="0"/>
                        </a:rPr>
                        <a:t>Poverty Headcount Index by</a:t>
                      </a:r>
                      <a:r>
                        <a:rPr lang="en-US" baseline="0" dirty="0" smtClean="0">
                          <a:solidFill>
                            <a:schemeClr val="tx1"/>
                          </a:solidFill>
                          <a:latin typeface="Arial" charset="0"/>
                          <a:ea typeface="Arial" charset="0"/>
                          <a:cs typeface="Arial" charset="0"/>
                        </a:rPr>
                        <a:t> Sector- 1990/1991- 2006/2007</a:t>
                      </a:r>
                      <a:endParaRPr lang="en-US" dirty="0">
                        <a:solidFill>
                          <a:schemeClr val="tx1"/>
                        </a:solidFill>
                        <a:latin typeface="Arial" charset="0"/>
                        <a:ea typeface="Arial" charset="0"/>
                        <a:cs typeface="Arial" charset="0"/>
                      </a:endParaRP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endParaRPr lang="en-US" dirty="0">
                        <a:solidFill>
                          <a:schemeClr val="tx1"/>
                        </a:solidFill>
                        <a:latin typeface="Arial" charset="0"/>
                        <a:ea typeface="Arial" charset="0"/>
                        <a:cs typeface="Arial" charset="0"/>
                      </a:endParaRPr>
                    </a:p>
                  </a:txBody>
                  <a:tcPr/>
                </a:tc>
                <a:tc>
                  <a:txBody>
                    <a:bodyPr/>
                    <a:lstStyle/>
                    <a:p>
                      <a:r>
                        <a:rPr lang="en-US" dirty="0" smtClean="0">
                          <a:solidFill>
                            <a:schemeClr val="tx1"/>
                          </a:solidFill>
                          <a:latin typeface="Arial" charset="0"/>
                          <a:ea typeface="Arial" charset="0"/>
                          <a:cs typeface="Arial" charset="0"/>
                        </a:rPr>
                        <a:t>1990/1991</a:t>
                      </a:r>
                      <a:endParaRPr lang="en-US" dirty="0">
                        <a:solidFill>
                          <a:schemeClr val="tx1"/>
                        </a:solidFill>
                        <a:latin typeface="Arial" charset="0"/>
                        <a:ea typeface="Arial" charset="0"/>
                        <a:cs typeface="Arial" charset="0"/>
                      </a:endParaRPr>
                    </a:p>
                  </a:txBody>
                  <a:tcPr/>
                </a:tc>
                <a:tc>
                  <a:txBody>
                    <a:bodyPr/>
                    <a:lstStyle/>
                    <a:p>
                      <a:r>
                        <a:rPr lang="en-US" dirty="0" smtClean="0">
                          <a:solidFill>
                            <a:schemeClr val="tx1"/>
                          </a:solidFill>
                          <a:latin typeface="Arial" charset="0"/>
                          <a:ea typeface="Arial" charset="0"/>
                          <a:cs typeface="Arial" charset="0"/>
                        </a:rPr>
                        <a:t>1995/1996</a:t>
                      </a:r>
                      <a:endParaRPr lang="en-US" dirty="0">
                        <a:solidFill>
                          <a:schemeClr val="tx1"/>
                        </a:solidFill>
                        <a:latin typeface="Arial" charset="0"/>
                        <a:ea typeface="Arial" charset="0"/>
                        <a:cs typeface="Arial" charset="0"/>
                      </a:endParaRPr>
                    </a:p>
                  </a:txBody>
                  <a:tcPr/>
                </a:tc>
                <a:tc>
                  <a:txBody>
                    <a:bodyPr/>
                    <a:lstStyle/>
                    <a:p>
                      <a:r>
                        <a:rPr lang="en-US" dirty="0" smtClean="0">
                          <a:solidFill>
                            <a:schemeClr val="tx1"/>
                          </a:solidFill>
                          <a:latin typeface="Arial" charset="0"/>
                          <a:ea typeface="Arial" charset="0"/>
                          <a:cs typeface="Arial" charset="0"/>
                        </a:rPr>
                        <a:t>2002</a:t>
                      </a:r>
                      <a:endParaRPr lang="en-US" dirty="0">
                        <a:solidFill>
                          <a:schemeClr val="tx1"/>
                        </a:solidFill>
                        <a:latin typeface="Arial" charset="0"/>
                        <a:ea typeface="Arial" charset="0"/>
                        <a:cs typeface="Arial" charset="0"/>
                      </a:endParaRPr>
                    </a:p>
                  </a:txBody>
                  <a:tcPr/>
                </a:tc>
                <a:tc>
                  <a:txBody>
                    <a:bodyPr/>
                    <a:lstStyle/>
                    <a:p>
                      <a:r>
                        <a:rPr lang="en-US" dirty="0" smtClean="0">
                          <a:solidFill>
                            <a:schemeClr val="tx1"/>
                          </a:solidFill>
                          <a:latin typeface="Arial" charset="0"/>
                          <a:ea typeface="Arial" charset="0"/>
                          <a:cs typeface="Arial" charset="0"/>
                        </a:rPr>
                        <a:t>2006/2007</a:t>
                      </a:r>
                      <a:endParaRPr lang="en-US" dirty="0">
                        <a:solidFill>
                          <a:schemeClr val="tx1"/>
                        </a:solidFill>
                        <a:latin typeface="Arial" charset="0"/>
                        <a:ea typeface="Arial" charset="0"/>
                        <a:cs typeface="Arial" charset="0"/>
                      </a:endParaRPr>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smtClean="0">
                          <a:solidFill>
                            <a:schemeClr val="tx1"/>
                          </a:solidFill>
                          <a:latin typeface="Arial" charset="0"/>
                          <a:ea typeface="Arial" charset="0"/>
                          <a:cs typeface="Arial" charset="0"/>
                        </a:rPr>
                        <a:t>Sri Lanka</a:t>
                      </a:r>
                      <a:endParaRPr lang="en-US" b="1" dirty="0" smtClean="0">
                        <a:solidFill>
                          <a:schemeClr val="tx1"/>
                        </a:solidFill>
                        <a:latin typeface="Arial" charset="0"/>
                        <a:ea typeface="Arial" charset="0"/>
                        <a:cs typeface="Arial" charset="0"/>
                      </a:endParaRPr>
                    </a:p>
                  </a:txBody>
                  <a:tcPr/>
                </a:tc>
                <a:tc>
                  <a:txBody>
                    <a:bodyPr/>
                    <a:lstStyle/>
                    <a:p>
                      <a:r>
                        <a:rPr lang="en-US" b="1" dirty="0" smtClean="0">
                          <a:solidFill>
                            <a:schemeClr val="tx1"/>
                          </a:solidFill>
                          <a:latin typeface="Arial" charset="0"/>
                          <a:ea typeface="Arial" charset="0"/>
                          <a:cs typeface="Arial" charset="0"/>
                        </a:rPr>
                        <a:t>26.1</a:t>
                      </a:r>
                      <a:endParaRPr lang="en-US" b="1" dirty="0">
                        <a:solidFill>
                          <a:schemeClr val="tx1"/>
                        </a:solidFill>
                        <a:latin typeface="Arial" charset="0"/>
                        <a:ea typeface="Arial" charset="0"/>
                        <a:cs typeface="Arial" charset="0"/>
                      </a:endParaRPr>
                    </a:p>
                  </a:txBody>
                  <a:tcPr/>
                </a:tc>
                <a:tc>
                  <a:txBody>
                    <a:bodyPr/>
                    <a:lstStyle/>
                    <a:p>
                      <a:r>
                        <a:rPr lang="en-US" b="1" dirty="0" smtClean="0">
                          <a:solidFill>
                            <a:schemeClr val="tx1"/>
                          </a:solidFill>
                          <a:latin typeface="Arial" charset="0"/>
                          <a:ea typeface="Arial" charset="0"/>
                          <a:cs typeface="Arial" charset="0"/>
                        </a:rPr>
                        <a:t>28.2</a:t>
                      </a:r>
                      <a:endParaRPr lang="en-US" b="1" dirty="0">
                        <a:solidFill>
                          <a:schemeClr val="tx1"/>
                        </a:solidFill>
                        <a:latin typeface="Arial" charset="0"/>
                        <a:ea typeface="Arial" charset="0"/>
                        <a:cs typeface="Arial" charset="0"/>
                      </a:endParaRPr>
                    </a:p>
                  </a:txBody>
                  <a:tcPr/>
                </a:tc>
                <a:tc>
                  <a:txBody>
                    <a:bodyPr/>
                    <a:lstStyle/>
                    <a:p>
                      <a:r>
                        <a:rPr lang="en-US" b="1" smtClean="0">
                          <a:solidFill>
                            <a:schemeClr val="tx1"/>
                          </a:solidFill>
                          <a:latin typeface="Arial" charset="0"/>
                          <a:ea typeface="Arial" charset="0"/>
                          <a:cs typeface="Arial" charset="0"/>
                        </a:rPr>
                        <a:t>22.7</a:t>
                      </a:r>
                      <a:endParaRPr lang="en-US" b="1" dirty="0">
                        <a:solidFill>
                          <a:schemeClr val="tx1"/>
                        </a:solidFill>
                        <a:latin typeface="Arial" charset="0"/>
                        <a:ea typeface="Arial" charset="0"/>
                        <a:cs typeface="Arial" charset="0"/>
                      </a:endParaRPr>
                    </a:p>
                  </a:txBody>
                  <a:tcPr/>
                </a:tc>
                <a:tc>
                  <a:txBody>
                    <a:bodyPr/>
                    <a:lstStyle/>
                    <a:p>
                      <a:r>
                        <a:rPr lang="en-US" b="1" dirty="0" smtClean="0">
                          <a:solidFill>
                            <a:schemeClr val="tx1"/>
                          </a:solidFill>
                          <a:latin typeface="Arial" charset="0"/>
                          <a:ea typeface="Arial" charset="0"/>
                          <a:cs typeface="Arial" charset="0"/>
                        </a:rPr>
                        <a:t>15.7</a:t>
                      </a:r>
                      <a:endParaRPr lang="en-US" b="1" dirty="0">
                        <a:solidFill>
                          <a:schemeClr val="tx1"/>
                        </a:solidFill>
                        <a:latin typeface="Arial" charset="0"/>
                        <a:ea typeface="Arial" charset="0"/>
                        <a:cs typeface="Arial" charset="0"/>
                      </a:endParaRPr>
                    </a:p>
                  </a:txBody>
                  <a:tcPr/>
                </a:tc>
              </a:tr>
              <a:tr h="370840">
                <a:tc>
                  <a:txBody>
                    <a:bodyPr/>
                    <a:lstStyle/>
                    <a:p>
                      <a:r>
                        <a:rPr lang="en-US" b="1" dirty="0" smtClean="0">
                          <a:solidFill>
                            <a:schemeClr val="tx1"/>
                          </a:solidFill>
                          <a:latin typeface="Arial" charset="0"/>
                          <a:ea typeface="Arial" charset="0"/>
                          <a:cs typeface="Arial" charset="0"/>
                        </a:rPr>
                        <a:t>Sector</a:t>
                      </a:r>
                      <a:endParaRPr lang="en-US" b="1" dirty="0">
                        <a:solidFill>
                          <a:schemeClr val="tx1"/>
                        </a:solidFill>
                        <a:latin typeface="Arial" charset="0"/>
                        <a:ea typeface="Arial" charset="0"/>
                        <a:cs typeface="Arial" charset="0"/>
                      </a:endParaRPr>
                    </a:p>
                  </a:txBody>
                  <a:tcPr/>
                </a:tc>
                <a:tc>
                  <a:txBody>
                    <a:bodyPr/>
                    <a:lstStyle/>
                    <a:p>
                      <a:endParaRPr lang="en-US" dirty="0">
                        <a:solidFill>
                          <a:schemeClr val="tx1"/>
                        </a:solidFill>
                        <a:latin typeface="Arial" charset="0"/>
                        <a:ea typeface="Arial" charset="0"/>
                        <a:cs typeface="Arial" charset="0"/>
                      </a:endParaRPr>
                    </a:p>
                  </a:txBody>
                  <a:tcPr/>
                </a:tc>
                <a:tc>
                  <a:txBody>
                    <a:bodyPr/>
                    <a:lstStyle/>
                    <a:p>
                      <a:endParaRPr lang="en-US" dirty="0">
                        <a:solidFill>
                          <a:schemeClr val="tx1"/>
                        </a:solidFill>
                        <a:latin typeface="Arial" charset="0"/>
                        <a:ea typeface="Arial" charset="0"/>
                        <a:cs typeface="Arial" charset="0"/>
                      </a:endParaRPr>
                    </a:p>
                  </a:txBody>
                  <a:tcPr/>
                </a:tc>
                <a:tc>
                  <a:txBody>
                    <a:bodyPr/>
                    <a:lstStyle/>
                    <a:p>
                      <a:endParaRPr lang="en-US">
                        <a:solidFill>
                          <a:schemeClr val="tx1"/>
                        </a:solidFill>
                        <a:latin typeface="Arial" charset="0"/>
                        <a:ea typeface="Arial" charset="0"/>
                        <a:cs typeface="Arial" charset="0"/>
                      </a:endParaRPr>
                    </a:p>
                  </a:txBody>
                  <a:tcPr/>
                </a:tc>
                <a:tc>
                  <a:txBody>
                    <a:bodyPr/>
                    <a:lstStyle/>
                    <a:p>
                      <a:endParaRPr lang="en-US" dirty="0">
                        <a:solidFill>
                          <a:schemeClr val="tx1"/>
                        </a:solidFill>
                        <a:latin typeface="Arial" charset="0"/>
                        <a:ea typeface="Arial" charset="0"/>
                        <a:cs typeface="Arial" charset="0"/>
                      </a:endParaRPr>
                    </a:p>
                  </a:txBody>
                  <a:tcPr/>
                </a:tc>
              </a:tr>
              <a:tr h="370840">
                <a:tc>
                  <a:txBody>
                    <a:bodyPr/>
                    <a:lstStyle/>
                    <a:p>
                      <a:r>
                        <a:rPr lang="en-US" dirty="0" smtClean="0">
                          <a:solidFill>
                            <a:schemeClr val="tx1"/>
                          </a:solidFill>
                          <a:latin typeface="Arial" charset="0"/>
                          <a:ea typeface="Arial" charset="0"/>
                          <a:cs typeface="Arial" charset="0"/>
                        </a:rPr>
                        <a:t>Urban</a:t>
                      </a:r>
                      <a:endParaRPr lang="en-US" dirty="0">
                        <a:solidFill>
                          <a:schemeClr val="tx1"/>
                        </a:solidFill>
                        <a:latin typeface="Arial" charset="0"/>
                        <a:ea typeface="Arial" charset="0"/>
                        <a:cs typeface="Arial" charset="0"/>
                      </a:endParaRPr>
                    </a:p>
                  </a:txBody>
                  <a:tcPr/>
                </a:tc>
                <a:tc>
                  <a:txBody>
                    <a:bodyPr/>
                    <a:lstStyle/>
                    <a:p>
                      <a:r>
                        <a:rPr lang="en-US" dirty="0" smtClean="0">
                          <a:solidFill>
                            <a:schemeClr val="tx1"/>
                          </a:solidFill>
                          <a:latin typeface="Arial" charset="0"/>
                          <a:ea typeface="Arial" charset="0"/>
                          <a:cs typeface="Arial" charset="0"/>
                        </a:rPr>
                        <a:t>16.3</a:t>
                      </a:r>
                      <a:endParaRPr lang="en-US" dirty="0">
                        <a:solidFill>
                          <a:schemeClr val="tx1"/>
                        </a:solidFill>
                        <a:latin typeface="Arial" charset="0"/>
                        <a:ea typeface="Arial" charset="0"/>
                        <a:cs typeface="Arial" charset="0"/>
                      </a:endParaRPr>
                    </a:p>
                  </a:txBody>
                  <a:tcPr/>
                </a:tc>
                <a:tc>
                  <a:txBody>
                    <a:bodyPr/>
                    <a:lstStyle/>
                    <a:p>
                      <a:r>
                        <a:rPr lang="en-US" dirty="0" smtClean="0">
                          <a:solidFill>
                            <a:schemeClr val="tx1"/>
                          </a:solidFill>
                          <a:latin typeface="Arial" charset="0"/>
                          <a:ea typeface="Arial" charset="0"/>
                          <a:cs typeface="Arial" charset="0"/>
                        </a:rPr>
                        <a:t>14.0</a:t>
                      </a:r>
                      <a:endParaRPr lang="en-US" dirty="0">
                        <a:solidFill>
                          <a:schemeClr val="tx1"/>
                        </a:solidFill>
                        <a:latin typeface="Arial" charset="0"/>
                        <a:ea typeface="Arial" charset="0"/>
                        <a:cs typeface="Arial" charset="0"/>
                      </a:endParaRPr>
                    </a:p>
                  </a:txBody>
                  <a:tcPr/>
                </a:tc>
                <a:tc>
                  <a:txBody>
                    <a:bodyPr/>
                    <a:lstStyle/>
                    <a:p>
                      <a:r>
                        <a:rPr lang="en-US" dirty="0" smtClean="0">
                          <a:solidFill>
                            <a:schemeClr val="tx1"/>
                          </a:solidFill>
                          <a:latin typeface="Arial" charset="0"/>
                          <a:ea typeface="Arial" charset="0"/>
                          <a:cs typeface="Arial" charset="0"/>
                        </a:rPr>
                        <a:t>7.7</a:t>
                      </a:r>
                      <a:endParaRPr lang="en-US" dirty="0">
                        <a:solidFill>
                          <a:schemeClr val="tx1"/>
                        </a:solidFill>
                        <a:latin typeface="Arial" charset="0"/>
                        <a:ea typeface="Arial" charset="0"/>
                        <a:cs typeface="Arial" charset="0"/>
                      </a:endParaRPr>
                    </a:p>
                  </a:txBody>
                  <a:tcPr/>
                </a:tc>
                <a:tc>
                  <a:txBody>
                    <a:bodyPr/>
                    <a:lstStyle/>
                    <a:p>
                      <a:r>
                        <a:rPr lang="en-US" dirty="0" smtClean="0">
                          <a:solidFill>
                            <a:schemeClr val="tx1"/>
                          </a:solidFill>
                          <a:latin typeface="Arial" charset="0"/>
                          <a:ea typeface="Arial" charset="0"/>
                          <a:cs typeface="Arial" charset="0"/>
                        </a:rPr>
                        <a:t>6.7</a:t>
                      </a:r>
                      <a:endParaRPr lang="en-US" dirty="0">
                        <a:solidFill>
                          <a:schemeClr val="tx1"/>
                        </a:solidFill>
                        <a:latin typeface="Arial" charset="0"/>
                        <a:ea typeface="Arial" charset="0"/>
                        <a:cs typeface="Arial" charset="0"/>
                      </a:endParaRPr>
                    </a:p>
                  </a:txBody>
                  <a:tcPr/>
                </a:tc>
              </a:tr>
              <a:tr h="370840">
                <a:tc>
                  <a:txBody>
                    <a:bodyPr/>
                    <a:lstStyle/>
                    <a:p>
                      <a:r>
                        <a:rPr lang="en-US" dirty="0" smtClean="0">
                          <a:solidFill>
                            <a:schemeClr val="tx1"/>
                          </a:solidFill>
                          <a:latin typeface="Arial" charset="0"/>
                          <a:ea typeface="Arial" charset="0"/>
                          <a:cs typeface="Arial" charset="0"/>
                        </a:rPr>
                        <a:t>Rural</a:t>
                      </a:r>
                      <a:endParaRPr lang="en-US" dirty="0">
                        <a:solidFill>
                          <a:schemeClr val="tx1"/>
                        </a:solidFill>
                        <a:latin typeface="Arial" charset="0"/>
                        <a:ea typeface="Arial" charset="0"/>
                        <a:cs typeface="Arial" charset="0"/>
                      </a:endParaRPr>
                    </a:p>
                  </a:txBody>
                  <a:tcPr/>
                </a:tc>
                <a:tc>
                  <a:txBody>
                    <a:bodyPr/>
                    <a:lstStyle/>
                    <a:p>
                      <a:r>
                        <a:rPr lang="en-US" dirty="0" smtClean="0">
                          <a:solidFill>
                            <a:schemeClr val="tx1"/>
                          </a:solidFill>
                          <a:latin typeface="Arial" charset="0"/>
                          <a:ea typeface="Arial" charset="0"/>
                          <a:cs typeface="Arial" charset="0"/>
                        </a:rPr>
                        <a:t>29.5</a:t>
                      </a:r>
                      <a:endParaRPr lang="en-US" dirty="0">
                        <a:solidFill>
                          <a:schemeClr val="tx1"/>
                        </a:solidFill>
                        <a:latin typeface="Arial" charset="0"/>
                        <a:ea typeface="Arial" charset="0"/>
                        <a:cs typeface="Arial" charset="0"/>
                      </a:endParaRPr>
                    </a:p>
                  </a:txBody>
                  <a:tcPr/>
                </a:tc>
                <a:tc>
                  <a:txBody>
                    <a:bodyPr/>
                    <a:lstStyle/>
                    <a:p>
                      <a:r>
                        <a:rPr lang="en-US" dirty="0" smtClean="0">
                          <a:solidFill>
                            <a:schemeClr val="tx1"/>
                          </a:solidFill>
                          <a:latin typeface="Arial" charset="0"/>
                          <a:ea typeface="Arial" charset="0"/>
                          <a:cs typeface="Arial" charset="0"/>
                        </a:rPr>
                        <a:t>30.9</a:t>
                      </a:r>
                      <a:endParaRPr lang="en-US" dirty="0">
                        <a:solidFill>
                          <a:schemeClr val="tx1"/>
                        </a:solidFill>
                        <a:latin typeface="Arial" charset="0"/>
                        <a:ea typeface="Arial" charset="0"/>
                        <a:cs typeface="Arial" charset="0"/>
                      </a:endParaRPr>
                    </a:p>
                  </a:txBody>
                  <a:tcPr/>
                </a:tc>
                <a:tc>
                  <a:txBody>
                    <a:bodyPr/>
                    <a:lstStyle/>
                    <a:p>
                      <a:r>
                        <a:rPr lang="en-US" dirty="0" smtClean="0">
                          <a:solidFill>
                            <a:schemeClr val="tx1"/>
                          </a:solidFill>
                          <a:latin typeface="Arial" charset="0"/>
                          <a:ea typeface="Arial" charset="0"/>
                          <a:cs typeface="Arial" charset="0"/>
                        </a:rPr>
                        <a:t>24.7</a:t>
                      </a:r>
                      <a:endParaRPr lang="en-US" dirty="0">
                        <a:solidFill>
                          <a:schemeClr val="tx1"/>
                        </a:solidFill>
                        <a:latin typeface="Arial" charset="0"/>
                        <a:ea typeface="Arial" charset="0"/>
                        <a:cs typeface="Arial" charset="0"/>
                      </a:endParaRPr>
                    </a:p>
                  </a:txBody>
                  <a:tcPr/>
                </a:tc>
                <a:tc>
                  <a:txBody>
                    <a:bodyPr/>
                    <a:lstStyle/>
                    <a:p>
                      <a:r>
                        <a:rPr lang="en-US" dirty="0" smtClean="0">
                          <a:solidFill>
                            <a:schemeClr val="tx1"/>
                          </a:solidFill>
                          <a:latin typeface="Arial" charset="0"/>
                          <a:ea typeface="Arial" charset="0"/>
                          <a:cs typeface="Arial" charset="0"/>
                        </a:rPr>
                        <a:t>15.7</a:t>
                      </a:r>
                      <a:endParaRPr lang="en-US" dirty="0">
                        <a:solidFill>
                          <a:schemeClr val="tx1"/>
                        </a:solidFill>
                        <a:latin typeface="Arial" charset="0"/>
                        <a:ea typeface="Arial" charset="0"/>
                        <a:cs typeface="Arial" charset="0"/>
                      </a:endParaRPr>
                    </a:p>
                  </a:txBody>
                  <a:tcPr/>
                </a:tc>
              </a:tr>
              <a:tr h="370840">
                <a:tc>
                  <a:txBody>
                    <a:bodyPr/>
                    <a:lstStyle/>
                    <a:p>
                      <a:r>
                        <a:rPr lang="en-US" b="1" dirty="0" smtClean="0">
                          <a:solidFill>
                            <a:schemeClr val="tx1"/>
                          </a:solidFill>
                          <a:latin typeface="Arial" charset="0"/>
                          <a:ea typeface="Arial" charset="0"/>
                          <a:cs typeface="Arial" charset="0"/>
                        </a:rPr>
                        <a:t>Estate</a:t>
                      </a:r>
                      <a:endParaRPr lang="en-US" b="1" dirty="0">
                        <a:solidFill>
                          <a:schemeClr val="tx1"/>
                        </a:solidFill>
                        <a:latin typeface="Arial" charset="0"/>
                        <a:ea typeface="Arial" charset="0"/>
                        <a:cs typeface="Arial" charset="0"/>
                      </a:endParaRPr>
                    </a:p>
                  </a:txBody>
                  <a:tcPr/>
                </a:tc>
                <a:tc>
                  <a:txBody>
                    <a:bodyPr/>
                    <a:lstStyle/>
                    <a:p>
                      <a:r>
                        <a:rPr lang="en-US" b="1" dirty="0" smtClean="0">
                          <a:solidFill>
                            <a:schemeClr val="tx1"/>
                          </a:solidFill>
                          <a:latin typeface="Arial" charset="0"/>
                          <a:ea typeface="Arial" charset="0"/>
                          <a:cs typeface="Arial" charset="0"/>
                        </a:rPr>
                        <a:t>20.5</a:t>
                      </a:r>
                      <a:endParaRPr lang="en-US" b="1" dirty="0">
                        <a:solidFill>
                          <a:schemeClr val="tx1"/>
                        </a:solidFill>
                        <a:latin typeface="Arial" charset="0"/>
                        <a:ea typeface="Arial" charset="0"/>
                        <a:cs typeface="Arial" charset="0"/>
                      </a:endParaRPr>
                    </a:p>
                  </a:txBody>
                  <a:tcPr/>
                </a:tc>
                <a:tc>
                  <a:txBody>
                    <a:bodyPr/>
                    <a:lstStyle/>
                    <a:p>
                      <a:r>
                        <a:rPr lang="en-US" b="1" dirty="0" smtClean="0">
                          <a:solidFill>
                            <a:schemeClr val="tx1"/>
                          </a:solidFill>
                          <a:latin typeface="Arial" charset="0"/>
                          <a:ea typeface="Arial" charset="0"/>
                          <a:cs typeface="Arial" charset="0"/>
                        </a:rPr>
                        <a:t>38.4</a:t>
                      </a:r>
                      <a:endParaRPr lang="en-US" b="1" dirty="0">
                        <a:solidFill>
                          <a:schemeClr val="tx1"/>
                        </a:solidFill>
                        <a:latin typeface="Arial" charset="0"/>
                        <a:ea typeface="Arial" charset="0"/>
                        <a:cs typeface="Arial" charset="0"/>
                      </a:endParaRPr>
                    </a:p>
                  </a:txBody>
                  <a:tcPr/>
                </a:tc>
                <a:tc>
                  <a:txBody>
                    <a:bodyPr/>
                    <a:lstStyle/>
                    <a:p>
                      <a:r>
                        <a:rPr lang="en-US" b="1" dirty="0" smtClean="0">
                          <a:solidFill>
                            <a:schemeClr val="tx1"/>
                          </a:solidFill>
                          <a:latin typeface="Arial" charset="0"/>
                          <a:ea typeface="Arial" charset="0"/>
                          <a:cs typeface="Arial" charset="0"/>
                        </a:rPr>
                        <a:t>30.0</a:t>
                      </a:r>
                      <a:endParaRPr lang="en-US" b="1" dirty="0">
                        <a:solidFill>
                          <a:schemeClr val="tx1"/>
                        </a:solidFill>
                        <a:latin typeface="Arial" charset="0"/>
                        <a:ea typeface="Arial" charset="0"/>
                        <a:cs typeface="Arial" charset="0"/>
                      </a:endParaRPr>
                    </a:p>
                  </a:txBody>
                  <a:tcPr/>
                </a:tc>
                <a:tc>
                  <a:txBody>
                    <a:bodyPr/>
                    <a:lstStyle/>
                    <a:p>
                      <a:r>
                        <a:rPr lang="en-US" b="1" dirty="0" smtClean="0">
                          <a:solidFill>
                            <a:schemeClr val="tx1"/>
                          </a:solidFill>
                          <a:latin typeface="Arial" charset="0"/>
                          <a:ea typeface="Arial" charset="0"/>
                          <a:cs typeface="Arial" charset="0"/>
                        </a:rPr>
                        <a:t>32.0</a:t>
                      </a:r>
                      <a:endParaRPr lang="en-US" b="1" dirty="0">
                        <a:solidFill>
                          <a:schemeClr val="tx1"/>
                        </a:solidFill>
                        <a:latin typeface="Arial" charset="0"/>
                        <a:ea typeface="Arial" charset="0"/>
                        <a:cs typeface="Arial" charset="0"/>
                      </a:endParaRPr>
                    </a:p>
                  </a:txBody>
                  <a:tcPr/>
                </a:tc>
              </a:tr>
            </a:tbl>
          </a:graphicData>
        </a:graphic>
      </p:graphicFrame>
      <p:sp>
        <p:nvSpPr>
          <p:cNvPr id="5" name="TextBox 4"/>
          <p:cNvSpPr txBox="1"/>
          <p:nvPr/>
        </p:nvSpPr>
        <p:spPr>
          <a:xfrm>
            <a:off x="887508" y="6414247"/>
            <a:ext cx="6965576" cy="215444"/>
          </a:xfrm>
          <a:prstGeom prst="rect">
            <a:avLst/>
          </a:prstGeom>
          <a:noFill/>
        </p:spPr>
        <p:txBody>
          <a:bodyPr wrap="square" rtlCol="0">
            <a:spAutoFit/>
          </a:bodyPr>
          <a:lstStyle/>
          <a:p>
            <a:r>
              <a:rPr lang="en-US" sz="800" dirty="0">
                <a:latin typeface="Arial" charset="0"/>
                <a:ea typeface="Arial" charset="0"/>
                <a:cs typeface="Arial" charset="0"/>
              </a:rPr>
              <a:t>Department of Census and Statistics, Ministry of Finance and </a:t>
            </a:r>
            <a:r>
              <a:rPr lang="en-US" sz="800" dirty="0" smtClean="0">
                <a:latin typeface="Arial" charset="0"/>
                <a:ea typeface="Arial" charset="0"/>
                <a:cs typeface="Arial" charset="0"/>
              </a:rPr>
              <a:t>Planning Sri </a:t>
            </a:r>
            <a:r>
              <a:rPr lang="en-US" sz="800" dirty="0">
                <a:latin typeface="Arial" charset="0"/>
                <a:ea typeface="Arial" charset="0"/>
                <a:cs typeface="Arial" charset="0"/>
              </a:rPr>
              <a:t>Lanka, Household Income &amp; Expenditure Survey 2006/07</a:t>
            </a:r>
          </a:p>
        </p:txBody>
      </p:sp>
    </p:spTree>
    <p:extLst>
      <p:ext uri="{BB962C8B-B14F-4D97-AF65-F5344CB8AC3E}">
        <p14:creationId xmlns:p14="http://schemas.microsoft.com/office/powerpoint/2010/main" val="14220288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54424"/>
          </a:xfrm>
        </p:spPr>
        <p:txBody>
          <a:bodyPr/>
          <a:lstStyle/>
          <a:p>
            <a:pPr algn="ctr"/>
            <a:r>
              <a:rPr lang="en-US" dirty="0" smtClean="0">
                <a:solidFill>
                  <a:schemeClr val="tx1"/>
                </a:solidFill>
              </a:rPr>
              <a:t>Daily life of Estate Workers</a:t>
            </a:r>
            <a:endParaRPr lang="en-US" dirty="0">
              <a:solidFill>
                <a:schemeClr val="tx1"/>
              </a:solidFill>
            </a:endParaRPr>
          </a:p>
        </p:txBody>
      </p:sp>
      <p:sp>
        <p:nvSpPr>
          <p:cNvPr id="3" name="Content Placeholder 2"/>
          <p:cNvSpPr>
            <a:spLocks noGrp="1"/>
          </p:cNvSpPr>
          <p:nvPr>
            <p:ph idx="1"/>
          </p:nvPr>
        </p:nvSpPr>
        <p:spPr/>
        <p:txBody>
          <a:bodyPr/>
          <a:lstStyle/>
          <a:p>
            <a:r>
              <a:rPr lang="en-US" dirty="0" smtClean="0">
                <a:solidFill>
                  <a:schemeClr val="tx1"/>
                </a:solidFill>
                <a:latin typeface="Arial" charset="0"/>
                <a:ea typeface="Arial" charset="0"/>
                <a:cs typeface="Arial" charset="0"/>
              </a:rPr>
              <a:t>Estate Workers: Income and Expenditure</a:t>
            </a:r>
          </a:p>
          <a:p>
            <a:pPr lvl="1"/>
            <a:r>
              <a:rPr lang="en-US" dirty="0" smtClean="0">
                <a:solidFill>
                  <a:schemeClr val="tx1"/>
                </a:solidFill>
                <a:latin typeface="Arial" charset="0"/>
                <a:ea typeface="Arial" charset="0"/>
                <a:cs typeface="Arial" charset="0"/>
              </a:rPr>
              <a:t>Daily Income: </a:t>
            </a:r>
            <a:r>
              <a:rPr lang="en-US" dirty="0" err="1" smtClean="0">
                <a:solidFill>
                  <a:schemeClr val="tx1"/>
                </a:solidFill>
                <a:latin typeface="Arial" charset="0"/>
                <a:ea typeface="Arial" charset="0"/>
                <a:cs typeface="Arial" charset="0"/>
              </a:rPr>
              <a:t>Rs</a:t>
            </a:r>
            <a:r>
              <a:rPr lang="en-US" dirty="0" smtClean="0">
                <a:solidFill>
                  <a:schemeClr val="tx1"/>
                </a:solidFill>
                <a:latin typeface="Arial" charset="0"/>
                <a:ea typeface="Arial" charset="0"/>
                <a:cs typeface="Arial" charset="0"/>
              </a:rPr>
              <a:t>. 515 ($3.63)</a:t>
            </a:r>
          </a:p>
          <a:p>
            <a:pPr lvl="1"/>
            <a:r>
              <a:rPr lang="en-US" dirty="0" smtClean="0">
                <a:solidFill>
                  <a:schemeClr val="tx1"/>
                </a:solidFill>
                <a:latin typeface="Arial" charset="0"/>
                <a:ea typeface="Arial" charset="0"/>
                <a:cs typeface="Arial" charset="0"/>
              </a:rPr>
              <a:t>Working day: 7.30am-5.00pm</a:t>
            </a:r>
          </a:p>
          <a:p>
            <a:pPr lvl="1"/>
            <a:r>
              <a:rPr lang="en-US" dirty="0" smtClean="0">
                <a:solidFill>
                  <a:schemeClr val="tx1"/>
                </a:solidFill>
                <a:latin typeface="Arial" charset="0"/>
                <a:ea typeface="Arial" charset="0"/>
                <a:cs typeface="Arial" charset="0"/>
              </a:rPr>
              <a:t>Workers required to pluck between 18kg-25kg per day</a:t>
            </a:r>
          </a:p>
          <a:p>
            <a:pPr lvl="1"/>
            <a:r>
              <a:rPr lang="en-US" dirty="0" smtClean="0">
                <a:solidFill>
                  <a:schemeClr val="tx1"/>
                </a:solidFill>
                <a:latin typeface="Arial" charset="0"/>
                <a:ea typeface="Arial" charset="0"/>
                <a:cs typeface="Arial" charset="0"/>
              </a:rPr>
              <a:t>Costs of school fees, transportation and stationary costs for children in the Estate sector exceed </a:t>
            </a:r>
            <a:r>
              <a:rPr lang="en-US" dirty="0" err="1" smtClean="0">
                <a:solidFill>
                  <a:schemeClr val="tx1"/>
                </a:solidFill>
                <a:latin typeface="Arial" charset="0"/>
                <a:ea typeface="Arial" charset="0"/>
                <a:cs typeface="Arial" charset="0"/>
              </a:rPr>
              <a:t>Rs</a:t>
            </a:r>
            <a:r>
              <a:rPr lang="en-US" dirty="0" smtClean="0">
                <a:solidFill>
                  <a:schemeClr val="tx1"/>
                </a:solidFill>
                <a:latin typeface="Arial" charset="0"/>
                <a:ea typeface="Arial" charset="0"/>
                <a:cs typeface="Arial" charset="0"/>
              </a:rPr>
              <a:t>. 5,000 per month.</a:t>
            </a:r>
          </a:p>
          <a:p>
            <a:pPr lvl="1"/>
            <a:r>
              <a:rPr lang="en-US" dirty="0" smtClean="0">
                <a:solidFill>
                  <a:schemeClr val="tx1"/>
                </a:solidFill>
                <a:latin typeface="Arial" charset="0"/>
                <a:ea typeface="Arial" charset="0"/>
                <a:cs typeface="Arial" charset="0"/>
              </a:rPr>
              <a:t>Milk power: </a:t>
            </a:r>
            <a:r>
              <a:rPr lang="en-US" dirty="0" err="1" smtClean="0">
                <a:solidFill>
                  <a:schemeClr val="tx1"/>
                </a:solidFill>
                <a:latin typeface="Arial" charset="0"/>
                <a:ea typeface="Arial" charset="0"/>
                <a:cs typeface="Arial" charset="0"/>
              </a:rPr>
              <a:t>Rs</a:t>
            </a:r>
            <a:r>
              <a:rPr lang="en-US" dirty="0" smtClean="0">
                <a:solidFill>
                  <a:schemeClr val="tx1"/>
                </a:solidFill>
                <a:latin typeface="Arial" charset="0"/>
                <a:ea typeface="Arial" charset="0"/>
                <a:cs typeface="Arial" charset="0"/>
              </a:rPr>
              <a:t>. 300</a:t>
            </a:r>
          </a:p>
          <a:p>
            <a:pPr lvl="1"/>
            <a:endParaRPr lang="en-US" dirty="0" smtClean="0">
              <a:latin typeface="Arial" charset="0"/>
              <a:ea typeface="Arial" charset="0"/>
              <a:cs typeface="Arial" charset="0"/>
            </a:endParaRPr>
          </a:p>
          <a:p>
            <a:pPr lvl="1"/>
            <a:endParaRPr lang="en-US" dirty="0" smtClean="0">
              <a:latin typeface="Arial" charset="0"/>
              <a:ea typeface="Arial" charset="0"/>
              <a:cs typeface="Arial" charset="0"/>
            </a:endParaRPr>
          </a:p>
          <a:p>
            <a:endParaRPr lang="en-US" dirty="0" smtClean="0">
              <a:latin typeface="Arial" charset="0"/>
              <a:ea typeface="Arial" charset="0"/>
              <a:cs typeface="Arial" charset="0"/>
            </a:endParaRPr>
          </a:p>
        </p:txBody>
      </p:sp>
    </p:spTree>
    <p:extLst>
      <p:ext uri="{BB962C8B-B14F-4D97-AF65-F5344CB8AC3E}">
        <p14:creationId xmlns:p14="http://schemas.microsoft.com/office/powerpoint/2010/main" val="216169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310" y="569259"/>
            <a:ext cx="8596668" cy="1320800"/>
          </a:xfrm>
        </p:spPr>
        <p:txBody>
          <a:bodyPr>
            <a:normAutofit fontScale="90000"/>
          </a:bodyPr>
          <a:lstStyle/>
          <a:p>
            <a:r>
              <a:rPr lang="en-GB" dirty="0" smtClean="0">
                <a:solidFill>
                  <a:schemeClr val="tx1"/>
                </a:solidFill>
                <a:latin typeface="Arial" charset="0"/>
                <a:ea typeface="Arial" charset="0"/>
                <a:cs typeface="Arial" charset="0"/>
              </a:rPr>
              <a:t>Empowering Communities in Kandy District </a:t>
            </a:r>
            <a:r>
              <a:rPr lang="en-GB" dirty="0" smtClean="0">
                <a:solidFill>
                  <a:schemeClr val="tx1"/>
                </a:solidFill>
                <a:latin typeface="Arial" charset="0"/>
                <a:ea typeface="Arial" charset="0"/>
                <a:cs typeface="Arial" charset="0"/>
              </a:rPr>
              <a:t>&amp;</a:t>
            </a:r>
            <a:r>
              <a:rPr lang="en-GB" dirty="0" smtClean="0">
                <a:solidFill>
                  <a:schemeClr val="tx1"/>
                </a:solidFill>
                <a:latin typeface="Arial" charset="0"/>
                <a:ea typeface="Arial" charset="0"/>
                <a:cs typeface="Arial" charset="0"/>
              </a:rPr>
              <a:t/>
            </a:r>
            <a:br>
              <a:rPr lang="en-GB" dirty="0" smtClean="0">
                <a:solidFill>
                  <a:schemeClr val="tx1"/>
                </a:solidFill>
                <a:latin typeface="Arial" charset="0"/>
                <a:ea typeface="Arial" charset="0"/>
                <a:cs typeface="Arial" charset="0"/>
              </a:rPr>
            </a:br>
            <a:r>
              <a:rPr lang="en-GB" dirty="0" err="1" smtClean="0">
                <a:solidFill>
                  <a:schemeClr val="tx1"/>
                </a:solidFill>
                <a:latin typeface="Arial" charset="0"/>
                <a:ea typeface="Arial" charset="0"/>
                <a:cs typeface="Arial" charset="0"/>
              </a:rPr>
              <a:t>Rahatungoda</a:t>
            </a:r>
            <a:r>
              <a:rPr lang="en-GB" dirty="0" smtClean="0">
                <a:solidFill>
                  <a:schemeClr val="tx1"/>
                </a:solidFill>
                <a:latin typeface="Arial" charset="0"/>
                <a:ea typeface="Arial" charset="0"/>
                <a:cs typeface="Arial" charset="0"/>
              </a:rPr>
              <a:t> Estate Development Projects 	</a:t>
            </a:r>
            <a:br>
              <a:rPr lang="en-GB" dirty="0" smtClean="0">
                <a:solidFill>
                  <a:schemeClr val="tx1"/>
                </a:solidFill>
                <a:latin typeface="Arial" charset="0"/>
                <a:ea typeface="Arial" charset="0"/>
                <a:cs typeface="Arial" charset="0"/>
              </a:rPr>
            </a:br>
            <a:endParaRPr lang="en-GB" dirty="0">
              <a:solidFill>
                <a:schemeClr val="tx1"/>
              </a:solidFill>
              <a:latin typeface="Arial" charset="0"/>
              <a:ea typeface="Arial" charset="0"/>
              <a:cs typeface="Arial" charset="0"/>
            </a:endParaRPr>
          </a:p>
        </p:txBody>
      </p:sp>
      <p:sp>
        <p:nvSpPr>
          <p:cNvPr id="3" name="Content Placeholder 2"/>
          <p:cNvSpPr>
            <a:spLocks noGrp="1"/>
          </p:cNvSpPr>
          <p:nvPr>
            <p:ph idx="1"/>
          </p:nvPr>
        </p:nvSpPr>
        <p:spPr/>
        <p:txBody>
          <a:bodyPr>
            <a:normAutofit/>
          </a:bodyPr>
          <a:lstStyle/>
          <a:p>
            <a:r>
              <a:rPr lang="en-GB" sz="2400" b="1" dirty="0" smtClean="0">
                <a:solidFill>
                  <a:schemeClr val="tx1"/>
                </a:solidFill>
                <a:latin typeface="Arial" charset="0"/>
                <a:ea typeface="Arial" charset="0"/>
                <a:cs typeface="Arial" charset="0"/>
              </a:rPr>
              <a:t>Goal:</a:t>
            </a:r>
          </a:p>
          <a:p>
            <a:pPr lvl="1"/>
            <a:r>
              <a:rPr lang="en-GB" sz="2000" dirty="0" smtClean="0">
                <a:solidFill>
                  <a:schemeClr val="tx1"/>
                </a:solidFill>
                <a:latin typeface="Arial" charset="0"/>
                <a:ea typeface="Arial" charset="0"/>
                <a:cs typeface="Arial" charset="0"/>
              </a:rPr>
              <a:t>To facilitate and create an environment to strengthen the position of women in society by addressing issues pertinent to them. This will be achieved through organising, raising awareness in the communities, through building their capacity, reducing victimisation, improving opportunities to engage in economic activities, increasing knowledge as well as to mobilise community’s inner capacity to provide mutual support to its members.</a:t>
            </a:r>
            <a:endParaRPr lang="en-GB" sz="2000" dirty="0">
              <a:solidFill>
                <a:schemeClr val="tx1"/>
              </a:solidFill>
              <a:latin typeface="Arial" charset="0"/>
              <a:ea typeface="Arial" charset="0"/>
              <a:cs typeface="Arial" charset="0"/>
            </a:endParaRPr>
          </a:p>
        </p:txBody>
      </p:sp>
    </p:spTree>
    <p:extLst>
      <p:ext uri="{BB962C8B-B14F-4D97-AF65-F5344CB8AC3E}">
        <p14:creationId xmlns:p14="http://schemas.microsoft.com/office/powerpoint/2010/main" val="1411426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09918"/>
          </a:xfrm>
        </p:spPr>
        <p:txBody>
          <a:bodyPr/>
          <a:lstStyle/>
          <a:p>
            <a:pPr algn="ctr"/>
            <a:r>
              <a:rPr lang="en-US" dirty="0" smtClean="0">
                <a:solidFill>
                  <a:schemeClr val="tx1"/>
                </a:solidFill>
                <a:latin typeface="Arial" charset="0"/>
                <a:ea typeface="Arial" charset="0"/>
                <a:cs typeface="Arial" charset="0"/>
              </a:rPr>
              <a:t>Estate Profiles</a:t>
            </a:r>
            <a:endParaRPr lang="en-US" dirty="0">
              <a:solidFill>
                <a:schemeClr val="tx1"/>
              </a:solidFill>
              <a:latin typeface="Arial" charset="0"/>
              <a:ea typeface="Arial" charset="0"/>
              <a:cs typeface="Arial" charset="0"/>
            </a:endParaRPr>
          </a:p>
        </p:txBody>
      </p:sp>
      <p:sp>
        <p:nvSpPr>
          <p:cNvPr id="3" name="Content Placeholder 2"/>
          <p:cNvSpPr>
            <a:spLocks noGrp="1"/>
          </p:cNvSpPr>
          <p:nvPr>
            <p:ph idx="1"/>
          </p:nvPr>
        </p:nvSpPr>
        <p:spPr/>
        <p:txBody>
          <a:bodyPr/>
          <a:lstStyle/>
          <a:p>
            <a:r>
              <a:rPr lang="en-GB" dirty="0" smtClean="0">
                <a:solidFill>
                  <a:schemeClr val="tx1"/>
                </a:solidFill>
                <a:latin typeface="Arial" charset="0"/>
                <a:ea typeface="Arial" charset="0"/>
                <a:cs typeface="Arial" charset="0"/>
              </a:rPr>
              <a:t>Both Estates managed by </a:t>
            </a:r>
            <a:r>
              <a:rPr lang="en-GB" dirty="0" err="1" smtClean="0">
                <a:solidFill>
                  <a:schemeClr val="tx1"/>
                </a:solidFill>
                <a:latin typeface="Arial" charset="0"/>
                <a:ea typeface="Arial" charset="0"/>
                <a:cs typeface="Arial" charset="0"/>
              </a:rPr>
              <a:t>Janatha</a:t>
            </a:r>
            <a:r>
              <a:rPr lang="en-GB" dirty="0" smtClean="0">
                <a:solidFill>
                  <a:schemeClr val="tx1"/>
                </a:solidFill>
                <a:latin typeface="Arial" charset="0"/>
                <a:ea typeface="Arial" charset="0"/>
                <a:cs typeface="Arial" charset="0"/>
              </a:rPr>
              <a:t> Estates Development Board (JEDB)</a:t>
            </a:r>
          </a:p>
          <a:p>
            <a:r>
              <a:rPr lang="en-GB" b="1" dirty="0" err="1" smtClean="0">
                <a:solidFill>
                  <a:schemeClr val="tx1"/>
                </a:solidFill>
                <a:latin typeface="Arial" charset="0"/>
                <a:ea typeface="Arial" charset="0"/>
                <a:cs typeface="Arial" charset="0"/>
              </a:rPr>
              <a:t>Pupuressa</a:t>
            </a:r>
            <a:r>
              <a:rPr lang="en-GB" b="1" dirty="0" smtClean="0">
                <a:solidFill>
                  <a:schemeClr val="tx1"/>
                </a:solidFill>
                <a:latin typeface="Arial" charset="0"/>
                <a:ea typeface="Arial" charset="0"/>
                <a:cs typeface="Arial" charset="0"/>
              </a:rPr>
              <a:t> Estate: </a:t>
            </a:r>
          </a:p>
          <a:p>
            <a:pPr lvl="1"/>
            <a:r>
              <a:rPr lang="en-GB" dirty="0" smtClean="0">
                <a:solidFill>
                  <a:schemeClr val="tx1"/>
                </a:solidFill>
                <a:latin typeface="Arial" charset="0"/>
                <a:ea typeface="Arial" charset="0"/>
                <a:cs typeface="Arial" charset="0"/>
              </a:rPr>
              <a:t>Total number of families 1098. There are 1077 houses (line rooms) in the area but there are only 643 toilets. During the project period, we worked in two sub-divisions: </a:t>
            </a:r>
            <a:r>
              <a:rPr lang="en-GB" dirty="0" err="1" smtClean="0">
                <a:solidFill>
                  <a:schemeClr val="tx1"/>
                </a:solidFill>
                <a:latin typeface="Arial" charset="0"/>
                <a:ea typeface="Arial" charset="0"/>
                <a:cs typeface="Arial" charset="0"/>
              </a:rPr>
              <a:t>Pupuressa</a:t>
            </a:r>
            <a:r>
              <a:rPr lang="en-GB" dirty="0" smtClean="0">
                <a:solidFill>
                  <a:schemeClr val="tx1"/>
                </a:solidFill>
                <a:latin typeface="Arial" charset="0"/>
                <a:ea typeface="Arial" charset="0"/>
                <a:cs typeface="Arial" charset="0"/>
              </a:rPr>
              <a:t> Upper Division and </a:t>
            </a:r>
            <a:r>
              <a:rPr lang="en-GB" dirty="0" err="1" smtClean="0">
                <a:solidFill>
                  <a:schemeClr val="tx1"/>
                </a:solidFill>
                <a:latin typeface="Arial" charset="0"/>
                <a:ea typeface="Arial" charset="0"/>
                <a:cs typeface="Arial" charset="0"/>
              </a:rPr>
              <a:t>Pupuressa</a:t>
            </a:r>
            <a:r>
              <a:rPr lang="en-GB" dirty="0" smtClean="0">
                <a:solidFill>
                  <a:schemeClr val="tx1"/>
                </a:solidFill>
                <a:latin typeface="Arial" charset="0"/>
                <a:ea typeface="Arial" charset="0"/>
                <a:cs typeface="Arial" charset="0"/>
              </a:rPr>
              <a:t> Lower Division. The total population of two Divisions was 320, with 80 families. </a:t>
            </a:r>
          </a:p>
          <a:p>
            <a:r>
              <a:rPr lang="en-GB" b="1" dirty="0" err="1" smtClean="0">
                <a:solidFill>
                  <a:schemeClr val="tx1"/>
                </a:solidFill>
                <a:latin typeface="Arial" charset="0"/>
                <a:ea typeface="Arial" charset="0"/>
                <a:cs typeface="Arial" charset="0"/>
              </a:rPr>
              <a:t>Rahatungoda</a:t>
            </a:r>
            <a:r>
              <a:rPr lang="en-GB" b="1" dirty="0" smtClean="0">
                <a:solidFill>
                  <a:schemeClr val="tx1"/>
                </a:solidFill>
                <a:latin typeface="Arial" charset="0"/>
                <a:ea typeface="Arial" charset="0"/>
                <a:cs typeface="Arial" charset="0"/>
              </a:rPr>
              <a:t> Estate:</a:t>
            </a:r>
          </a:p>
          <a:p>
            <a:pPr lvl="1"/>
            <a:r>
              <a:rPr lang="en-GB" dirty="0" smtClean="0">
                <a:solidFill>
                  <a:schemeClr val="tx1"/>
                </a:solidFill>
                <a:latin typeface="Arial" charset="0"/>
                <a:ea typeface="Arial" charset="0"/>
                <a:cs typeface="Arial" charset="0"/>
              </a:rPr>
              <a:t>Total population of four target Divisions was 799; Total number of families: 193</a:t>
            </a:r>
            <a:endParaRPr lang="en-GB" dirty="0">
              <a:solidFill>
                <a:schemeClr val="tx1"/>
              </a:solidFill>
              <a:latin typeface="Arial" charset="0"/>
              <a:ea typeface="Arial" charset="0"/>
              <a:cs typeface="Arial" charset="0"/>
            </a:endParaRPr>
          </a:p>
        </p:txBody>
      </p:sp>
    </p:spTree>
    <p:extLst>
      <p:ext uri="{BB962C8B-B14F-4D97-AF65-F5344CB8AC3E}">
        <p14:creationId xmlns:p14="http://schemas.microsoft.com/office/powerpoint/2010/main" val="387671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linds(horizontal)">
                                      <p:cBhvr>
                                        <p:cTn id="20" dur="500"/>
                                        <p:tgtEl>
                                          <p:spTgt spid="3">
                                            <p:txEl>
                                              <p:pRg st="3" end="3"/>
                                            </p:txEl>
                                          </p:spTgt>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linds(horizontal)">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88894"/>
          </a:xfrm>
        </p:spPr>
        <p:txBody>
          <a:bodyPr/>
          <a:lstStyle/>
          <a:p>
            <a:pPr algn="ctr"/>
            <a:r>
              <a:rPr lang="en-GB" dirty="0" smtClean="0">
                <a:solidFill>
                  <a:schemeClr val="tx1"/>
                </a:solidFill>
              </a:rPr>
              <a:t>Capacity Building Activities</a:t>
            </a:r>
            <a:endParaRPr lang="en-GB" dirty="0">
              <a:solidFill>
                <a:schemeClr val="tx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25864862"/>
              </p:ext>
            </p:extLst>
          </p:nvPr>
        </p:nvGraphicFramePr>
        <p:xfrm>
          <a:off x="1815352" y="1532964"/>
          <a:ext cx="6763871" cy="3899647"/>
        </p:xfrm>
        <a:graphic>
          <a:graphicData uri="http://schemas.openxmlformats.org/drawingml/2006/table">
            <a:tbl>
              <a:tblPr/>
              <a:tblGrid>
                <a:gridCol w="2946281"/>
                <a:gridCol w="3817590"/>
              </a:tblGrid>
              <a:tr h="376501">
                <a:tc>
                  <a:txBody>
                    <a:bodyPr/>
                    <a:lstStyle/>
                    <a:p>
                      <a:pPr marL="226695" algn="ctr">
                        <a:lnSpc>
                          <a:spcPct val="150000"/>
                        </a:lnSpc>
                        <a:spcAft>
                          <a:spcPts val="0"/>
                        </a:spcAft>
                      </a:pPr>
                      <a:r>
                        <a:rPr lang="en-GB" sz="1200" b="1" dirty="0">
                          <a:solidFill>
                            <a:schemeClr val="tx1"/>
                          </a:solidFill>
                          <a:effectLst/>
                          <a:latin typeface="Arial" charset="0"/>
                          <a:ea typeface="Calibri" charset="0"/>
                          <a:cs typeface="Arial" charset="0"/>
                        </a:rPr>
                        <a:t>Issues Identified</a:t>
                      </a:r>
                      <a:endParaRPr lang="en-US" sz="1200" dirty="0">
                        <a:solidFill>
                          <a:schemeClr val="tx1"/>
                        </a:solidFill>
                        <a:effectLst/>
                        <a:latin typeface="Arial" charset="0"/>
                        <a:ea typeface="Calibri" charset="0"/>
                        <a:cs typeface="Times New Roman"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226695" algn="ctr">
                        <a:lnSpc>
                          <a:spcPct val="150000"/>
                        </a:lnSpc>
                        <a:spcAft>
                          <a:spcPts val="0"/>
                        </a:spcAft>
                      </a:pPr>
                      <a:r>
                        <a:rPr lang="en-GB" sz="1200" b="1" dirty="0" smtClean="0">
                          <a:solidFill>
                            <a:schemeClr val="tx1"/>
                          </a:solidFill>
                          <a:effectLst/>
                          <a:latin typeface="Arial" charset="0"/>
                          <a:ea typeface="Calibri" charset="0"/>
                          <a:cs typeface="Arial" charset="0"/>
                        </a:rPr>
                        <a:t>Activities Implemented</a:t>
                      </a:r>
                      <a:endParaRPr lang="en-US" sz="1200" dirty="0">
                        <a:solidFill>
                          <a:schemeClr val="tx1"/>
                        </a:solidFill>
                        <a:effectLst/>
                        <a:latin typeface="Arial" charset="0"/>
                        <a:ea typeface="Calibri" charset="0"/>
                        <a:cs typeface="Times New Roman"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753001">
                <a:tc>
                  <a:txBody>
                    <a:bodyPr/>
                    <a:lstStyle/>
                    <a:p>
                      <a:pPr marL="226695">
                        <a:lnSpc>
                          <a:spcPct val="150000"/>
                        </a:lnSpc>
                        <a:spcAft>
                          <a:spcPts val="0"/>
                        </a:spcAft>
                      </a:pPr>
                      <a:r>
                        <a:rPr lang="en-GB" sz="1000" dirty="0">
                          <a:solidFill>
                            <a:schemeClr val="tx1"/>
                          </a:solidFill>
                          <a:effectLst/>
                          <a:latin typeface="Arial" charset="0"/>
                          <a:ea typeface="Calibri" charset="0"/>
                          <a:cs typeface="Arial" charset="0"/>
                        </a:rPr>
                        <a:t>Need to strengthen WS as a tool for empowerment</a:t>
                      </a:r>
                      <a:endParaRPr lang="en-US" sz="1000" dirty="0">
                        <a:solidFill>
                          <a:schemeClr val="tx1"/>
                        </a:solidFill>
                        <a:effectLst/>
                        <a:latin typeface="Arial" charset="0"/>
                        <a:ea typeface="Calibri" charset="0"/>
                        <a:cs typeface="Times New Roman"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226695">
                        <a:lnSpc>
                          <a:spcPct val="150000"/>
                        </a:lnSpc>
                        <a:spcAft>
                          <a:spcPts val="0"/>
                        </a:spcAft>
                      </a:pPr>
                      <a:r>
                        <a:rPr lang="en-GB" sz="1000" dirty="0">
                          <a:solidFill>
                            <a:schemeClr val="tx1"/>
                          </a:solidFill>
                          <a:effectLst/>
                          <a:latin typeface="Arial" charset="0"/>
                          <a:ea typeface="Calibri" charset="0"/>
                          <a:cs typeface="Arial" charset="0"/>
                        </a:rPr>
                        <a:t>Monthly Group </a:t>
                      </a:r>
                      <a:r>
                        <a:rPr lang="en-GB" sz="1000" dirty="0" smtClean="0">
                          <a:solidFill>
                            <a:schemeClr val="tx1"/>
                          </a:solidFill>
                          <a:effectLst/>
                          <a:latin typeface="Arial" charset="0"/>
                          <a:ea typeface="Calibri" charset="0"/>
                          <a:cs typeface="Arial" charset="0"/>
                        </a:rPr>
                        <a:t>Meetings</a:t>
                      </a:r>
                    </a:p>
                    <a:p>
                      <a:pPr marL="226695">
                        <a:lnSpc>
                          <a:spcPct val="150000"/>
                        </a:lnSpc>
                        <a:spcAft>
                          <a:spcPts val="0"/>
                        </a:spcAft>
                      </a:pPr>
                      <a:endParaRPr lang="en-GB" sz="1000" dirty="0" smtClean="0">
                        <a:solidFill>
                          <a:schemeClr val="tx1"/>
                        </a:solidFill>
                        <a:effectLst/>
                        <a:latin typeface="Arial" charset="0"/>
                        <a:ea typeface="Calibri" charset="0"/>
                        <a:cs typeface="Arial" charset="0"/>
                      </a:endParaRPr>
                    </a:p>
                    <a:p>
                      <a:pPr marL="226695">
                        <a:lnSpc>
                          <a:spcPct val="150000"/>
                        </a:lnSpc>
                        <a:spcAft>
                          <a:spcPts val="0"/>
                        </a:spcAft>
                      </a:pPr>
                      <a:r>
                        <a:rPr lang="en-GB" sz="1000" dirty="0" smtClean="0">
                          <a:solidFill>
                            <a:schemeClr val="tx1"/>
                          </a:solidFill>
                          <a:effectLst/>
                          <a:latin typeface="Arial" charset="0"/>
                          <a:ea typeface="Calibri" charset="0"/>
                          <a:cs typeface="Arial" charset="0"/>
                        </a:rPr>
                        <a:t>Increased</a:t>
                      </a:r>
                      <a:r>
                        <a:rPr lang="en-GB" sz="1000" baseline="0" dirty="0" smtClean="0">
                          <a:solidFill>
                            <a:schemeClr val="tx1"/>
                          </a:solidFill>
                          <a:effectLst/>
                          <a:latin typeface="Arial" charset="0"/>
                          <a:ea typeface="Calibri" charset="0"/>
                          <a:cs typeface="Arial" charset="0"/>
                        </a:rPr>
                        <a:t> engagement with Estate Management</a:t>
                      </a:r>
                      <a:endParaRPr lang="en-US" sz="1000" dirty="0">
                        <a:solidFill>
                          <a:schemeClr val="tx1"/>
                        </a:solidFill>
                        <a:effectLst/>
                        <a:latin typeface="Arial" charset="0"/>
                        <a:ea typeface="Calibri" charset="0"/>
                        <a:cs typeface="Times New Roman"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753001">
                <a:tc>
                  <a:txBody>
                    <a:bodyPr/>
                    <a:lstStyle/>
                    <a:p>
                      <a:pPr marL="226695">
                        <a:lnSpc>
                          <a:spcPct val="150000"/>
                        </a:lnSpc>
                        <a:spcAft>
                          <a:spcPts val="0"/>
                        </a:spcAft>
                      </a:pPr>
                      <a:r>
                        <a:rPr lang="en-GB" sz="1000" dirty="0">
                          <a:solidFill>
                            <a:schemeClr val="tx1"/>
                          </a:solidFill>
                          <a:effectLst/>
                          <a:latin typeface="Arial" charset="0"/>
                          <a:ea typeface="Calibri" charset="0"/>
                          <a:cs typeface="Arial" charset="0"/>
                        </a:rPr>
                        <a:t>Incapacity of WS to deal effectively with external stakeholders</a:t>
                      </a:r>
                      <a:endParaRPr lang="en-US" sz="1000" dirty="0">
                        <a:solidFill>
                          <a:schemeClr val="tx1"/>
                        </a:solidFill>
                        <a:effectLst/>
                        <a:latin typeface="Arial" charset="0"/>
                        <a:ea typeface="Calibri" charset="0"/>
                        <a:cs typeface="Times New Roman"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226695">
                        <a:lnSpc>
                          <a:spcPct val="150000"/>
                        </a:lnSpc>
                        <a:spcAft>
                          <a:spcPts val="0"/>
                        </a:spcAft>
                      </a:pPr>
                      <a:r>
                        <a:rPr lang="en-GB" sz="1000" dirty="0">
                          <a:solidFill>
                            <a:schemeClr val="tx1"/>
                          </a:solidFill>
                          <a:effectLst/>
                          <a:latin typeface="Arial" charset="0"/>
                          <a:ea typeface="Calibri" charset="0"/>
                          <a:cs typeface="Arial" charset="0"/>
                        </a:rPr>
                        <a:t>Community Mobilisation </a:t>
                      </a:r>
                      <a:r>
                        <a:rPr lang="en-GB" sz="1000" dirty="0" smtClean="0">
                          <a:solidFill>
                            <a:schemeClr val="tx1"/>
                          </a:solidFill>
                          <a:effectLst/>
                          <a:latin typeface="Arial" charset="0"/>
                          <a:ea typeface="Calibri" charset="0"/>
                          <a:cs typeface="Arial" charset="0"/>
                        </a:rPr>
                        <a:t>Training</a:t>
                      </a:r>
                    </a:p>
                    <a:p>
                      <a:pPr marL="226695">
                        <a:lnSpc>
                          <a:spcPct val="150000"/>
                        </a:lnSpc>
                        <a:spcAft>
                          <a:spcPts val="0"/>
                        </a:spcAft>
                      </a:pPr>
                      <a:endParaRPr lang="en-GB" sz="1000" dirty="0" smtClean="0">
                        <a:solidFill>
                          <a:schemeClr val="tx1"/>
                        </a:solidFill>
                        <a:effectLst/>
                        <a:latin typeface="Arial" charset="0"/>
                        <a:ea typeface="Calibri" charset="0"/>
                        <a:cs typeface="Arial" charset="0"/>
                      </a:endParaRPr>
                    </a:p>
                    <a:p>
                      <a:pPr marL="226695">
                        <a:lnSpc>
                          <a:spcPct val="150000"/>
                        </a:lnSpc>
                        <a:spcAft>
                          <a:spcPts val="0"/>
                        </a:spcAft>
                      </a:pPr>
                      <a:r>
                        <a:rPr lang="en-GB" sz="1000" dirty="0" smtClean="0">
                          <a:solidFill>
                            <a:schemeClr val="tx1"/>
                          </a:solidFill>
                          <a:effectLst/>
                          <a:latin typeface="Arial" charset="0"/>
                          <a:ea typeface="Calibri" charset="0"/>
                          <a:cs typeface="Arial" charset="0"/>
                        </a:rPr>
                        <a:t>Provision of birth certificates and NICs</a:t>
                      </a:r>
                      <a:endParaRPr lang="en-US" sz="1000" dirty="0">
                        <a:solidFill>
                          <a:schemeClr val="tx1"/>
                        </a:solidFill>
                        <a:effectLst/>
                        <a:latin typeface="Arial" charset="0"/>
                        <a:ea typeface="Calibri" charset="0"/>
                        <a:cs typeface="Times New Roman"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752999">
                <a:tc>
                  <a:txBody>
                    <a:bodyPr/>
                    <a:lstStyle/>
                    <a:p>
                      <a:pPr marL="226695">
                        <a:lnSpc>
                          <a:spcPct val="150000"/>
                        </a:lnSpc>
                        <a:spcAft>
                          <a:spcPts val="0"/>
                        </a:spcAft>
                      </a:pPr>
                      <a:r>
                        <a:rPr lang="en-GB" sz="1000" dirty="0">
                          <a:solidFill>
                            <a:schemeClr val="tx1"/>
                          </a:solidFill>
                          <a:effectLst/>
                          <a:latin typeface="Arial" charset="0"/>
                          <a:ea typeface="Calibri" charset="0"/>
                          <a:cs typeface="Arial" charset="0"/>
                        </a:rPr>
                        <a:t>WS </a:t>
                      </a:r>
                      <a:r>
                        <a:rPr lang="en-GB" sz="1000" dirty="0" smtClean="0">
                          <a:solidFill>
                            <a:schemeClr val="tx1"/>
                          </a:solidFill>
                          <a:effectLst/>
                          <a:latin typeface="Arial" charset="0"/>
                          <a:ea typeface="Calibri" charset="0"/>
                          <a:cs typeface="Arial" charset="0"/>
                        </a:rPr>
                        <a:t>lacking </a:t>
                      </a:r>
                      <a:r>
                        <a:rPr lang="en-GB" sz="1000" dirty="0">
                          <a:solidFill>
                            <a:schemeClr val="tx1"/>
                          </a:solidFill>
                          <a:effectLst/>
                          <a:latin typeface="Arial" charset="0"/>
                          <a:ea typeface="Calibri" charset="0"/>
                          <a:cs typeface="Arial" charset="0"/>
                        </a:rPr>
                        <a:t>opportunity to participate in community and cultural events</a:t>
                      </a:r>
                      <a:endParaRPr lang="en-US" sz="1000" dirty="0">
                        <a:solidFill>
                          <a:schemeClr val="tx1"/>
                        </a:solidFill>
                        <a:effectLst/>
                        <a:latin typeface="Arial" charset="0"/>
                        <a:ea typeface="Calibri" charset="0"/>
                        <a:cs typeface="Times New Roman"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226695">
                        <a:lnSpc>
                          <a:spcPct val="150000"/>
                        </a:lnSpc>
                        <a:spcAft>
                          <a:spcPts val="0"/>
                        </a:spcAft>
                      </a:pPr>
                      <a:r>
                        <a:rPr lang="en-GB" sz="1000" dirty="0">
                          <a:solidFill>
                            <a:schemeClr val="tx1"/>
                          </a:solidFill>
                          <a:effectLst/>
                          <a:latin typeface="Arial" charset="0"/>
                          <a:ea typeface="Calibri" charset="0"/>
                          <a:cs typeface="Arial" charset="0"/>
                        </a:rPr>
                        <a:t>Community Engagement Activities</a:t>
                      </a:r>
                      <a:endParaRPr lang="en-US" sz="1000" dirty="0">
                        <a:solidFill>
                          <a:schemeClr val="tx1"/>
                        </a:solidFill>
                        <a:effectLst/>
                        <a:latin typeface="Arial" charset="0"/>
                        <a:ea typeface="Calibri" charset="0"/>
                        <a:cs typeface="Times New Roman"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887644">
                <a:tc>
                  <a:txBody>
                    <a:bodyPr/>
                    <a:lstStyle/>
                    <a:p>
                      <a:pPr marL="226695">
                        <a:lnSpc>
                          <a:spcPct val="150000"/>
                        </a:lnSpc>
                        <a:spcAft>
                          <a:spcPts val="0"/>
                        </a:spcAft>
                      </a:pPr>
                      <a:r>
                        <a:rPr lang="en-GB" sz="1000" dirty="0">
                          <a:solidFill>
                            <a:schemeClr val="tx1"/>
                          </a:solidFill>
                          <a:effectLst/>
                          <a:latin typeface="Arial" charset="0"/>
                          <a:ea typeface="Calibri" charset="0"/>
                          <a:cs typeface="Arial" charset="0"/>
                        </a:rPr>
                        <a:t>Lack of </a:t>
                      </a:r>
                      <a:r>
                        <a:rPr lang="en-GB" sz="1000" dirty="0" smtClean="0">
                          <a:solidFill>
                            <a:schemeClr val="tx1"/>
                          </a:solidFill>
                          <a:effectLst/>
                          <a:latin typeface="Arial" charset="0"/>
                          <a:ea typeface="Calibri" charset="0"/>
                          <a:cs typeface="Arial" charset="0"/>
                        </a:rPr>
                        <a:t>financial security and income uncertainty</a:t>
                      </a:r>
                      <a:endParaRPr lang="en-US" sz="1000" dirty="0">
                        <a:solidFill>
                          <a:schemeClr val="tx1"/>
                        </a:solidFill>
                        <a:effectLst/>
                        <a:latin typeface="Arial" charset="0"/>
                        <a:ea typeface="Calibri" charset="0"/>
                        <a:cs typeface="Times New Roman"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226695">
                        <a:lnSpc>
                          <a:spcPct val="150000"/>
                        </a:lnSpc>
                        <a:spcAft>
                          <a:spcPts val="0"/>
                        </a:spcAft>
                      </a:pPr>
                      <a:r>
                        <a:rPr lang="en-GB" sz="1000" dirty="0" smtClean="0">
                          <a:solidFill>
                            <a:schemeClr val="tx1"/>
                          </a:solidFill>
                          <a:effectLst/>
                          <a:latin typeface="Arial" charset="0"/>
                          <a:ea typeface="Calibri" charset="0"/>
                          <a:cs typeface="Arial" charset="0"/>
                        </a:rPr>
                        <a:t>Programme </a:t>
                      </a:r>
                      <a:r>
                        <a:rPr lang="en-GB" sz="1000" dirty="0">
                          <a:solidFill>
                            <a:schemeClr val="tx1"/>
                          </a:solidFill>
                          <a:effectLst/>
                          <a:latin typeface="Arial" charset="0"/>
                          <a:ea typeface="Calibri" charset="0"/>
                          <a:cs typeface="Arial" charset="0"/>
                        </a:rPr>
                        <a:t>on </a:t>
                      </a:r>
                      <a:r>
                        <a:rPr lang="en-GB" sz="1000" dirty="0" smtClean="0">
                          <a:solidFill>
                            <a:schemeClr val="tx1"/>
                          </a:solidFill>
                          <a:effectLst/>
                          <a:latin typeface="Arial" charset="0"/>
                          <a:ea typeface="Calibri" charset="0"/>
                          <a:cs typeface="Arial" charset="0"/>
                        </a:rPr>
                        <a:t>Financial</a:t>
                      </a:r>
                      <a:r>
                        <a:rPr lang="en-GB" sz="1000" baseline="0" dirty="0" smtClean="0">
                          <a:solidFill>
                            <a:schemeClr val="tx1"/>
                          </a:solidFill>
                          <a:effectLst/>
                          <a:latin typeface="Arial" charset="0"/>
                          <a:ea typeface="Calibri" charset="0"/>
                          <a:cs typeface="Arial" charset="0"/>
                        </a:rPr>
                        <a:t> </a:t>
                      </a:r>
                      <a:r>
                        <a:rPr lang="en-GB" sz="1000" dirty="0" smtClean="0">
                          <a:solidFill>
                            <a:schemeClr val="tx1"/>
                          </a:solidFill>
                          <a:effectLst/>
                          <a:latin typeface="Arial" charset="0"/>
                          <a:ea typeface="Calibri" charset="0"/>
                          <a:cs typeface="Arial" charset="0"/>
                        </a:rPr>
                        <a:t>Management</a:t>
                      </a:r>
                    </a:p>
                    <a:p>
                      <a:pPr marL="226695">
                        <a:lnSpc>
                          <a:spcPct val="150000"/>
                        </a:lnSpc>
                        <a:spcAft>
                          <a:spcPts val="0"/>
                        </a:spcAft>
                      </a:pPr>
                      <a:endParaRPr lang="en-GB" sz="1000" dirty="0" smtClean="0">
                        <a:solidFill>
                          <a:schemeClr val="tx1"/>
                        </a:solidFill>
                        <a:effectLst/>
                        <a:latin typeface="Arial" charset="0"/>
                        <a:ea typeface="Calibri" charset="0"/>
                        <a:cs typeface="Arial" charset="0"/>
                      </a:endParaRPr>
                    </a:p>
                    <a:p>
                      <a:pPr marL="226695">
                        <a:lnSpc>
                          <a:spcPct val="150000"/>
                        </a:lnSpc>
                        <a:spcAft>
                          <a:spcPts val="0"/>
                        </a:spcAft>
                      </a:pPr>
                      <a:r>
                        <a:rPr lang="en-GB" sz="1000" dirty="0" smtClean="0">
                          <a:solidFill>
                            <a:schemeClr val="tx1"/>
                          </a:solidFill>
                          <a:effectLst/>
                          <a:latin typeface="Arial" charset="0"/>
                          <a:ea typeface="Calibri" charset="0"/>
                          <a:cs typeface="Arial" charset="0"/>
                        </a:rPr>
                        <a:t>Introduction of microcredit</a:t>
                      </a:r>
                      <a:r>
                        <a:rPr lang="en-GB" sz="1000" baseline="0" dirty="0" smtClean="0">
                          <a:solidFill>
                            <a:schemeClr val="tx1"/>
                          </a:solidFill>
                          <a:effectLst/>
                          <a:latin typeface="Arial" charset="0"/>
                          <a:ea typeface="Calibri" charset="0"/>
                          <a:cs typeface="Arial" charset="0"/>
                        </a:rPr>
                        <a:t> </a:t>
                      </a:r>
                      <a:r>
                        <a:rPr lang="en-GB" sz="1000" dirty="0" smtClean="0">
                          <a:solidFill>
                            <a:schemeClr val="tx1"/>
                          </a:solidFill>
                          <a:effectLst/>
                          <a:latin typeface="Arial" charset="0"/>
                          <a:ea typeface="Calibri" charset="0"/>
                          <a:cs typeface="Arial" charset="0"/>
                        </a:rPr>
                        <a:t>schemes</a:t>
                      </a:r>
                      <a:endParaRPr lang="en-US" sz="1000" dirty="0">
                        <a:solidFill>
                          <a:schemeClr val="tx1"/>
                        </a:solidFill>
                        <a:effectLst/>
                        <a:latin typeface="Arial" charset="0"/>
                        <a:ea typeface="Calibri" charset="0"/>
                        <a:cs typeface="Times New Roman"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76501">
                <a:tc>
                  <a:txBody>
                    <a:bodyPr/>
                    <a:lstStyle/>
                    <a:p>
                      <a:pPr marL="226695">
                        <a:lnSpc>
                          <a:spcPct val="150000"/>
                        </a:lnSpc>
                        <a:spcAft>
                          <a:spcPts val="0"/>
                        </a:spcAft>
                      </a:pPr>
                      <a:r>
                        <a:rPr lang="en-GB" sz="1000">
                          <a:solidFill>
                            <a:schemeClr val="tx1"/>
                          </a:solidFill>
                          <a:effectLst/>
                          <a:latin typeface="Arial" charset="0"/>
                          <a:ea typeface="Calibri" charset="0"/>
                          <a:cs typeface="Arial" charset="0"/>
                        </a:rPr>
                        <a:t>Absence of sexual health awareness</a:t>
                      </a:r>
                      <a:endParaRPr lang="en-US" sz="1000">
                        <a:solidFill>
                          <a:schemeClr val="tx1"/>
                        </a:solidFill>
                        <a:effectLst/>
                        <a:latin typeface="Arial" charset="0"/>
                        <a:ea typeface="Calibri" charset="0"/>
                        <a:cs typeface="Times New Roman"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226695">
                        <a:lnSpc>
                          <a:spcPct val="150000"/>
                        </a:lnSpc>
                        <a:spcAft>
                          <a:spcPts val="0"/>
                        </a:spcAft>
                      </a:pPr>
                      <a:r>
                        <a:rPr lang="en-GB" sz="1000" dirty="0">
                          <a:solidFill>
                            <a:schemeClr val="tx1"/>
                          </a:solidFill>
                          <a:effectLst/>
                          <a:latin typeface="Arial" charset="0"/>
                          <a:ea typeface="Calibri" charset="0"/>
                          <a:cs typeface="Arial" charset="0"/>
                        </a:rPr>
                        <a:t>Pre-Marriage </a:t>
                      </a:r>
                      <a:r>
                        <a:rPr lang="en-GB" sz="1000" dirty="0" smtClean="0">
                          <a:solidFill>
                            <a:schemeClr val="tx1"/>
                          </a:solidFill>
                          <a:effectLst/>
                          <a:latin typeface="Arial" charset="0"/>
                          <a:ea typeface="Calibri" charset="0"/>
                          <a:cs typeface="Arial" charset="0"/>
                        </a:rPr>
                        <a:t>Counselling and sexual health workshops</a:t>
                      </a:r>
                      <a:endParaRPr lang="en-US" sz="1000" dirty="0">
                        <a:solidFill>
                          <a:schemeClr val="tx1"/>
                        </a:solidFill>
                        <a:effectLst/>
                        <a:latin typeface="Arial" charset="0"/>
                        <a:ea typeface="Calibri" charset="0"/>
                        <a:cs typeface="Times New Roman"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7429714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solidFill>
                  <a:schemeClr val="tx1"/>
                </a:solidFill>
              </a:rPr>
              <a:t>Pupuressa</a:t>
            </a:r>
            <a:r>
              <a:rPr lang="en-US" dirty="0" smtClean="0">
                <a:solidFill>
                  <a:schemeClr val="tx1"/>
                </a:solidFill>
              </a:rPr>
              <a:t> Estate Women’s Society Meetings</a:t>
            </a:r>
            <a:endParaRPr lang="en-US" dirty="0">
              <a:solidFill>
                <a:schemeClr val="tx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2486838"/>
              </p:ext>
            </p:extLst>
          </p:nvPr>
        </p:nvGraphicFramePr>
        <p:xfrm>
          <a:off x="677863" y="2160588"/>
          <a:ext cx="8596312" cy="388143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342284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chemeClr val="tx1"/>
                </a:solidFill>
                <a:latin typeface="Arial" charset="0"/>
                <a:ea typeface="Arial" charset="0"/>
                <a:cs typeface="Arial" charset="0"/>
              </a:rPr>
              <a:t>Rahatungoda</a:t>
            </a:r>
            <a:r>
              <a:rPr lang="en-US" dirty="0" smtClean="0">
                <a:solidFill>
                  <a:schemeClr val="tx1"/>
                </a:solidFill>
                <a:latin typeface="Arial" charset="0"/>
                <a:ea typeface="Arial" charset="0"/>
                <a:cs typeface="Arial" charset="0"/>
              </a:rPr>
              <a:t> Estate </a:t>
            </a:r>
            <a:r>
              <a:rPr lang="en-US" dirty="0">
                <a:solidFill>
                  <a:schemeClr val="tx1"/>
                </a:solidFill>
                <a:latin typeface="Arial" charset="0"/>
                <a:ea typeface="Arial" charset="0"/>
                <a:cs typeface="Arial" charset="0"/>
              </a:rPr>
              <a:t>Women’s Society Meetings</a:t>
            </a:r>
            <a:endParaRPr lang="en-US" dirty="0">
              <a:latin typeface="Arial" charset="0"/>
              <a:ea typeface="Arial" charset="0"/>
              <a:cs typeface="Arial"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63277748"/>
              </p:ext>
            </p:extLst>
          </p:nvPr>
        </p:nvGraphicFramePr>
        <p:xfrm>
          <a:off x="677863" y="2160588"/>
          <a:ext cx="8596312" cy="388143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30439931"/>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924</TotalTime>
  <Words>1387</Words>
  <Application>Microsoft Macintosh PowerPoint</Application>
  <PresentationFormat>Widescreen</PresentationFormat>
  <Paragraphs>136</Paragraphs>
  <Slides>13</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Calibri</vt:lpstr>
      <vt:lpstr>Times New Roman</vt:lpstr>
      <vt:lpstr>Trebuchet MS</vt:lpstr>
      <vt:lpstr>Wingdings 3</vt:lpstr>
      <vt:lpstr>Arial</vt:lpstr>
      <vt:lpstr>Facet</vt:lpstr>
      <vt:lpstr>Talking Tea: Women’s Empowerment and Transformative Change in Sri Lanka’s Plantation Sector</vt:lpstr>
      <vt:lpstr>The Plantation Sector in Sri Lanka</vt:lpstr>
      <vt:lpstr>The Plantation Sector- Current Concerns</vt:lpstr>
      <vt:lpstr>Daily life of Estate Workers</vt:lpstr>
      <vt:lpstr>Empowering Communities in Kandy District &amp; Rahatungoda Estate Development Projects   </vt:lpstr>
      <vt:lpstr>Estate Profiles</vt:lpstr>
      <vt:lpstr>Capacity Building Activities</vt:lpstr>
      <vt:lpstr>Pupuressa Estate Women’s Society Meetings</vt:lpstr>
      <vt:lpstr>Rahatungoda Estate Women’s Society Meetings</vt:lpstr>
      <vt:lpstr>Community Transformation</vt:lpstr>
      <vt:lpstr>Pupuressa Estate </vt:lpstr>
      <vt:lpstr>Rahatungoda Estate</vt:lpstr>
      <vt:lpstr>Conclusions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Mc Parland</dc:creator>
  <cp:lastModifiedBy>Kevin Mc Parland</cp:lastModifiedBy>
  <cp:revision>83</cp:revision>
  <dcterms:created xsi:type="dcterms:W3CDTF">2015-11-12T10:49:11Z</dcterms:created>
  <dcterms:modified xsi:type="dcterms:W3CDTF">2015-11-17T02:35:47Z</dcterms:modified>
</cp:coreProperties>
</file>