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66" r:id="rId5"/>
    <p:sldId id="265" r:id="rId6"/>
    <p:sldId id="268" r:id="rId7"/>
    <p:sldId id="269" r:id="rId8"/>
    <p:sldId id="274" r:id="rId9"/>
    <p:sldId id="270" r:id="rId10"/>
    <p:sldId id="275" r:id="rId11"/>
    <p:sldId id="271" r:id="rId12"/>
    <p:sldId id="272" r:id="rId13"/>
    <p:sldId id="273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1DACF-7450-4A2B-9B43-74BC8C671D61}" type="datetimeFigureOut">
              <a:rPr lang="en-IE" smtClean="0"/>
              <a:t>04/04/2016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444BD-FC09-438F-8495-E8CB8C0394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044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161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5444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5376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4894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3545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939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5679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1150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7959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197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161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65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18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091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835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554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4660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44BD-FC09-438F-8495-E8CB8C0394D5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09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03/05/2015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219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03/05/2015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709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03/05/2015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987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03/05/2015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65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03/05/2015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256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03/05/2015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237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03/05/2015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025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03/05/2015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00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03/05/2015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006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03/05/2015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592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03/05/2015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861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03/05/2015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Irish Emergency Logistics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E1C7-4A39-4303-A42D-A253D0FD8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971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58161"/>
            <a:ext cx="9144000" cy="1637666"/>
          </a:xfrm>
        </p:spPr>
        <p:txBody>
          <a:bodyPr>
            <a:noAutofit/>
          </a:bodyPr>
          <a:lstStyle/>
          <a:p>
            <a:r>
              <a:rPr lang="en-IE" sz="5400" u="sng" dirty="0">
                <a:latin typeface="+mn-lt"/>
                <a:cs typeface="Arial" panose="020B0604020202020204" pitchFamily="34" charset="0"/>
              </a:rPr>
              <a:t>Humanitarian Response in Syria: </a:t>
            </a:r>
            <a:br>
              <a:rPr lang="en-IE" sz="5400" u="sng" dirty="0">
                <a:latin typeface="+mn-lt"/>
                <a:cs typeface="Arial" panose="020B0604020202020204" pitchFamily="34" charset="0"/>
              </a:rPr>
            </a:br>
            <a:r>
              <a:rPr lang="en-IE" sz="5400" u="sng" dirty="0">
                <a:latin typeface="+mn-lt"/>
                <a:cs typeface="Arial" panose="020B0604020202020204" pitchFamily="34" charset="0"/>
              </a:rPr>
              <a:t/>
            </a:r>
            <a:br>
              <a:rPr lang="en-IE" sz="5400" u="sng" dirty="0">
                <a:latin typeface="+mn-lt"/>
                <a:cs typeface="Arial" panose="020B0604020202020204" pitchFamily="34" charset="0"/>
              </a:rPr>
            </a:br>
            <a:r>
              <a:rPr lang="en-IE" sz="5400" u="sng" dirty="0">
                <a:latin typeface="+mn-lt"/>
                <a:cs typeface="Arial" panose="020B0604020202020204" pitchFamily="34" charset="0"/>
              </a:rPr>
              <a:t>Within the Syrian borders: A challenge of epic proportions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1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08921"/>
            <a:ext cx="9601200" cy="50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6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8631"/>
            <a:ext cx="9144000" cy="3065171"/>
          </a:xfrm>
        </p:spPr>
        <p:txBody>
          <a:bodyPr>
            <a:noAutofit/>
          </a:bodyPr>
          <a:lstStyle/>
          <a:p>
            <a:r>
              <a:rPr lang="en-IE" sz="5400" u="sng" dirty="0">
                <a:latin typeface="+mn-lt"/>
                <a:cs typeface="Arial" panose="020B0604020202020204" pitchFamily="34" charset="0"/>
              </a:rPr>
              <a:t>Staff</a:t>
            </a:r>
            <a:br>
              <a:rPr lang="en-IE" sz="5400" u="sng" dirty="0">
                <a:latin typeface="+mn-lt"/>
                <a:cs typeface="Arial" panose="020B0604020202020204" pitchFamily="34" charset="0"/>
              </a:rPr>
            </a:br>
            <a:r>
              <a:rPr lang="en-IE" sz="5400" u="sng" dirty="0">
                <a:latin typeface="+mn-lt"/>
                <a:cs typeface="Arial" panose="020B0604020202020204" pitchFamily="34" charset="0"/>
              </a:rPr>
              <a:t/>
            </a:r>
            <a:br>
              <a:rPr lang="en-IE" sz="5400" u="sng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Duty of Care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Health &amp; Safety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Turnover of staff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Short term contracts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Leave on short notice, if any</a:t>
            </a:r>
            <a:endParaRPr lang="en-IE" sz="4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1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39" y="1279097"/>
            <a:ext cx="8947322" cy="50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7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8631"/>
            <a:ext cx="9144000" cy="3065171"/>
          </a:xfrm>
        </p:spPr>
        <p:txBody>
          <a:bodyPr>
            <a:noAutofit/>
          </a:bodyPr>
          <a:lstStyle/>
          <a:p>
            <a:r>
              <a:rPr lang="en-IE" sz="5400" u="sng" dirty="0">
                <a:latin typeface="+mn-lt"/>
                <a:cs typeface="Arial" panose="020B0604020202020204" pitchFamily="34" charset="0"/>
              </a:rPr>
              <a:t>Key areas of logistics response</a:t>
            </a:r>
            <a:r>
              <a:rPr lang="en-IE" sz="5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54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Fuel - Ethics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Flour – Quality/Testing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Food Kits – Quantities/Analysis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NFI - Variable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Shelter – Differing Needs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WASH – Complete breakdown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Procurement – Suppliers/Payments</a:t>
            </a:r>
            <a:endParaRPr lang="en-IE" sz="5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13" y="1248163"/>
            <a:ext cx="8789773" cy="51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5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8631"/>
            <a:ext cx="9144000" cy="3065171"/>
          </a:xfrm>
        </p:spPr>
        <p:txBody>
          <a:bodyPr>
            <a:noAutofit/>
          </a:bodyPr>
          <a:lstStyle/>
          <a:p>
            <a:r>
              <a:rPr lang="en-IE" sz="5400" u="sng" dirty="0">
                <a:latin typeface="+mn-lt"/>
                <a:cs typeface="Arial" panose="020B0604020202020204" pitchFamily="34" charset="0"/>
              </a:rPr>
              <a:t>Daily logistics Issues</a:t>
            </a:r>
            <a:r>
              <a:rPr lang="en-IE" sz="5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54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Vehicle Management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IT Infrastructure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Warehousing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Security of goods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Large Projects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Supply Chain Management</a:t>
            </a:r>
            <a:endParaRPr lang="en-IE" sz="5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14" y="1208647"/>
            <a:ext cx="9144000" cy="50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8631"/>
            <a:ext cx="9144000" cy="3065171"/>
          </a:xfrm>
        </p:spPr>
        <p:txBody>
          <a:bodyPr>
            <a:noAutofit/>
          </a:bodyPr>
          <a:lstStyle/>
          <a:p>
            <a:r>
              <a:rPr lang="en-IE" sz="5400" u="sng" dirty="0">
                <a:latin typeface="+mn-lt"/>
                <a:cs typeface="Arial" panose="020B0604020202020204" pitchFamily="34" charset="0"/>
              </a:rPr>
              <a:t>NGO logistics expertise</a:t>
            </a:r>
            <a:r>
              <a:rPr lang="en-IE" sz="5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54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Many set up as direct response </a:t>
            </a:r>
            <a:r>
              <a:rPr lang="en-IE" sz="4000" dirty="0">
                <a:cs typeface="Arial" panose="020B0604020202020204" pitchFamily="34" charset="0"/>
              </a:rPr>
              <a:t/>
            </a:r>
            <a:br>
              <a:rPr lang="en-IE" sz="4000" dirty="0"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Minimal expertise, if any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No training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‘First thing that’s cut’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Little concept of forward planning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‘Chickens will come home to roost’</a:t>
            </a:r>
            <a:endParaRPr lang="en-IE" sz="5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7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57" y="1208647"/>
            <a:ext cx="8810367" cy="50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8631"/>
            <a:ext cx="9144000" cy="3065171"/>
          </a:xfrm>
        </p:spPr>
        <p:txBody>
          <a:bodyPr>
            <a:noAutofit/>
          </a:bodyPr>
          <a:lstStyle/>
          <a:p>
            <a:r>
              <a:rPr lang="en-IE" sz="4800" dirty="0">
                <a:latin typeface="+mn-lt"/>
                <a:cs typeface="Arial" panose="020B0604020202020204" pitchFamily="34" charset="0"/>
              </a:rPr>
              <a:t>Not discussing:</a:t>
            </a:r>
            <a:br>
              <a:rPr lang="en-IE" sz="48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Turkey – 2.7 million 3.4% host pop</a:t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Lebanon – 1.07 million 25% host pop</a:t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Jordan – 637k 7% host pop</a:t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Iraq 245k 0.7% host pop</a:t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Greece</a:t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EU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6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52512"/>
            <a:ext cx="9144000" cy="3065171"/>
          </a:xfrm>
        </p:spPr>
        <p:txBody>
          <a:bodyPr>
            <a:noAutofit/>
          </a:bodyPr>
          <a:lstStyle/>
          <a:p>
            <a:r>
              <a:rPr lang="en-IE" sz="4800" dirty="0">
                <a:latin typeface="+mn-lt"/>
                <a:cs typeface="Arial" panose="020B0604020202020204" pitchFamily="34" charset="0"/>
              </a:rPr>
              <a:t>Syria:</a:t>
            </a:r>
            <a:br>
              <a:rPr lang="en-IE" sz="48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Total pop – 22.85 million </a:t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Refugees – 5 million: 22% </a:t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IDP’s – 6.5 million: 28%</a:t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People in need of assistance – 13.5 million: 60%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3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1602"/>
            <a:ext cx="9144000" cy="4559641"/>
          </a:xfrm>
        </p:spPr>
        <p:txBody>
          <a:bodyPr>
            <a:noAutofit/>
          </a:bodyPr>
          <a:lstStyle/>
          <a:p>
            <a:r>
              <a:rPr lang="en-IE" sz="4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The Bible never saw numbers on the move such as we see now</a:t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Incomprehensible numbers</a:t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>Challenge of epic proportions</a:t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endParaRPr lang="en-IE" sz="4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8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8631"/>
            <a:ext cx="9144000" cy="3065171"/>
          </a:xfrm>
        </p:spPr>
        <p:txBody>
          <a:bodyPr>
            <a:noAutofit/>
          </a:bodyPr>
          <a:lstStyle/>
          <a:p>
            <a:endParaRPr lang="en-IE" sz="4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371600"/>
            <a:ext cx="9263449" cy="48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2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8631"/>
            <a:ext cx="9144000" cy="3065171"/>
          </a:xfrm>
        </p:spPr>
        <p:txBody>
          <a:bodyPr>
            <a:noAutofit/>
          </a:bodyPr>
          <a:lstStyle/>
          <a:p>
            <a:r>
              <a:rPr lang="en-IE" sz="5400" dirty="0">
                <a:latin typeface="+mn-lt"/>
                <a:cs typeface="Arial" panose="020B0604020202020204" pitchFamily="34" charset="0"/>
              </a:rPr>
              <a:t>Supply Chain &amp; Logistics</a:t>
            </a:r>
            <a:br>
              <a:rPr lang="en-IE" sz="5400" dirty="0">
                <a:latin typeface="+mn-lt"/>
                <a:cs typeface="Arial" panose="020B0604020202020204" pitchFamily="34" charset="0"/>
              </a:rPr>
            </a:br>
            <a:r>
              <a:rPr lang="en-IE" sz="5400" dirty="0">
                <a:latin typeface="+mn-lt"/>
                <a:cs typeface="Arial" panose="020B0604020202020204" pitchFamily="34" charset="0"/>
              </a:rPr>
              <a:t>Challenges Faced</a:t>
            </a:r>
            <a:br>
              <a:rPr lang="en-IE" sz="5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endParaRPr lang="en-IE" sz="4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5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8631"/>
            <a:ext cx="9144000" cy="3065171"/>
          </a:xfrm>
        </p:spPr>
        <p:txBody>
          <a:bodyPr>
            <a:noAutofit/>
          </a:bodyPr>
          <a:lstStyle/>
          <a:p>
            <a:r>
              <a:rPr lang="en-IE" sz="5400" u="sng" dirty="0">
                <a:latin typeface="+mn-lt"/>
                <a:cs typeface="Arial" panose="020B0604020202020204" pitchFamily="34" charset="0"/>
              </a:rPr>
              <a:t>Access Issues:</a:t>
            </a:r>
            <a:br>
              <a:rPr lang="en-IE" sz="5400" u="sng" dirty="0">
                <a:latin typeface="+mn-lt"/>
                <a:cs typeface="Arial" panose="020B0604020202020204" pitchFamily="34" charset="0"/>
              </a:rPr>
            </a:br>
            <a:r>
              <a:rPr lang="en-IE" sz="5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54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Borders crossings 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Government Interaction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Roads – Damaged Infrastructure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Air - Minimal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Roadblocks – Checkpoints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Fluid Situation – Rapid Changes</a:t>
            </a:r>
            <a:endParaRPr lang="en-IE" sz="4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83" y="1478027"/>
            <a:ext cx="8563233" cy="46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8631"/>
            <a:ext cx="9144000" cy="3065171"/>
          </a:xfrm>
        </p:spPr>
        <p:txBody>
          <a:bodyPr>
            <a:noAutofit/>
          </a:bodyPr>
          <a:lstStyle/>
          <a:p>
            <a:r>
              <a:rPr lang="en-IE" sz="5400" u="sng" dirty="0">
                <a:latin typeface="+mn-lt"/>
                <a:cs typeface="Arial" panose="020B0604020202020204" pitchFamily="34" charset="0"/>
              </a:rPr>
              <a:t>Infrastructure</a:t>
            </a:r>
            <a:r>
              <a:rPr lang="en-IE" sz="4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400" dirty="0">
                <a:latin typeface="+mn-lt"/>
                <a:cs typeface="Arial" panose="020B0604020202020204" pitchFamily="34" charset="0"/>
              </a:rPr>
              <a:t/>
            </a:r>
            <a:br>
              <a:rPr lang="en-IE" sz="44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Roads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Bridges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Electricity/Lighting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Water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Sanitation</a:t>
            </a:r>
            <a:br>
              <a:rPr lang="en-IE" sz="4000" dirty="0">
                <a:latin typeface="+mn-lt"/>
                <a:cs typeface="Arial" panose="020B0604020202020204" pitchFamily="34" charset="0"/>
              </a:rPr>
            </a:br>
            <a:r>
              <a:rPr lang="en-IE" sz="4000" dirty="0">
                <a:latin typeface="+mn-lt"/>
                <a:cs typeface="Arial" panose="020B0604020202020204" pitchFamily="34" charset="0"/>
              </a:rPr>
              <a:t>Solid Waste - Sewage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09/03/2016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Irish Emergency Logistics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76543"/>
            <a:ext cx="3011424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6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138</Words>
  <Application>Microsoft Office PowerPoint</Application>
  <PresentationFormat>Custom</PresentationFormat>
  <Paragraphs>65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Humanitarian Response in Syria:   Within the Syrian borders: A challenge of epic proportions</vt:lpstr>
      <vt:lpstr>Not discussing: Turkey – 2.7 million 3.4% host pop Lebanon – 1.07 million 25% host pop Jordan – 637k 7% host pop Iraq 245k 0.7% host pop Greece EU</vt:lpstr>
      <vt:lpstr>Syria: Total pop – 22.85 million  Refugees – 5 million: 22%  IDP’s – 6.5 million: 28% People in need of assistance – 13.5 million: 60%</vt:lpstr>
      <vt:lpstr>    The Bible never saw numbers on the move such as we see now  Incomprehensible numbers  Challenge of epic proportions </vt:lpstr>
      <vt:lpstr>PowerPoint Presentation</vt:lpstr>
      <vt:lpstr>Supply Chain &amp; Logistics Challenges Faced   </vt:lpstr>
      <vt:lpstr>Access Issues:  Borders crossings  Government Interaction Roads – Damaged Infrastructure Air - Minimal Roadblocks – Checkpoints Fluid Situation – Rapid Changes</vt:lpstr>
      <vt:lpstr>PowerPoint Presentation</vt:lpstr>
      <vt:lpstr>Infrastructure  Roads Bridges Electricity/Lighting Water Sanitation Solid Waste - Sewage</vt:lpstr>
      <vt:lpstr>PowerPoint Presentation</vt:lpstr>
      <vt:lpstr>Staff  Duty of Care Health &amp; Safety Turnover of staff Short term contracts Leave on short notice, if any</vt:lpstr>
      <vt:lpstr>PowerPoint Presentation</vt:lpstr>
      <vt:lpstr>Key areas of logistics response Fuel - Ethics Flour – Quality/Testing Food Kits – Quantities/Analysis NFI - Variable Shelter – Differing Needs WASH – Complete breakdown Procurement – Suppliers/Payments</vt:lpstr>
      <vt:lpstr>PowerPoint Presentation</vt:lpstr>
      <vt:lpstr>Daily logistics Issues  Vehicle Management IT Infrastructure Warehousing Security of goods Large Projects Supply Chain Management</vt:lpstr>
      <vt:lpstr>PowerPoint Presentation</vt:lpstr>
      <vt:lpstr>NGO logistics expertise  Many set up as direct response  Minimal expertise, if any No training ‘First thing that’s cut’ Little concept of forward planning ‘Chickens will come home to roost’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Irish Emergency Logistics Team IELT</dc:title>
  <dc:creator>Will Holden</dc:creator>
  <cp:lastModifiedBy>Alan</cp:lastModifiedBy>
  <cp:revision>46</cp:revision>
  <dcterms:created xsi:type="dcterms:W3CDTF">2014-02-06T20:02:11Z</dcterms:created>
  <dcterms:modified xsi:type="dcterms:W3CDTF">2016-04-04T13:37:50Z</dcterms:modified>
</cp:coreProperties>
</file>