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4" r:id="rId3"/>
    <p:sldId id="268" r:id="rId4"/>
    <p:sldId id="270" r:id="rId5"/>
    <p:sldId id="273" r:id="rId6"/>
    <p:sldId id="267" r:id="rId7"/>
    <p:sldId id="269" r:id="rId8"/>
    <p:sldId id="263" r:id="rId9"/>
    <p:sldId id="261"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1"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E5DF3-0F5C-46C8-ADD1-B38336F5330A}" type="datetimeFigureOut">
              <a:rPr lang="en-IE" smtClean="0"/>
              <a:pPr/>
              <a:t>21/09/2015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0830FA-D6EE-47B9-A1EF-2BCB96682B2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E5DF3-0F5C-46C8-ADD1-B38336F5330A}" type="datetimeFigureOut">
              <a:rPr lang="en-IE" smtClean="0"/>
              <a:pPr/>
              <a:t>21/09/2015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30FA-D6EE-47B9-A1EF-2BCB96682B2B}"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mapper.or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nt_page"/>
          <p:cNvPicPr>
            <a:picLocks noChangeAspect="1" noChangeArrowheads="1"/>
          </p:cNvPicPr>
          <p:nvPr/>
        </p:nvPicPr>
        <p:blipFill>
          <a:blip r:embed="rId2" cstate="print"/>
          <a:srcRect/>
          <a:stretch>
            <a:fillRect/>
          </a:stretch>
        </p:blipFill>
        <p:spPr bwMode="auto">
          <a:xfrm>
            <a:off x="971550" y="260350"/>
            <a:ext cx="7129463" cy="6354763"/>
          </a:xfrm>
          <a:prstGeom prst="rect">
            <a:avLst/>
          </a:prstGeom>
          <a:noFill/>
        </p:spPr>
      </p:pic>
      <p:sp>
        <p:nvSpPr>
          <p:cNvPr id="3075" name="Text Box 3"/>
          <p:cNvSpPr txBox="1">
            <a:spLocks noChangeArrowheads="1"/>
          </p:cNvSpPr>
          <p:nvPr/>
        </p:nvSpPr>
        <p:spPr bwMode="auto">
          <a:xfrm>
            <a:off x="1258888" y="549275"/>
            <a:ext cx="4826000" cy="830997"/>
          </a:xfrm>
          <a:prstGeom prst="rect">
            <a:avLst/>
          </a:prstGeom>
          <a:noFill/>
          <a:ln w="9525">
            <a:noFill/>
            <a:miter lim="800000"/>
            <a:headEnd/>
            <a:tailEnd/>
          </a:ln>
          <a:effectLst/>
        </p:spPr>
        <p:txBody>
          <a:bodyPr>
            <a:spAutoFit/>
          </a:bodyPr>
          <a:lstStyle/>
          <a:p>
            <a:pPr>
              <a:spcBef>
                <a:spcPct val="50000"/>
              </a:spcBef>
            </a:pPr>
            <a:r>
              <a:rPr lang="en-GB" sz="2400" dirty="0">
                <a:latin typeface="Arial Unicode MS" pitchFamily="34" charset="-128"/>
              </a:rPr>
              <a:t>Centre for Health </a:t>
            </a:r>
            <a:r>
              <a:rPr lang="en-GB" sz="2400" dirty="0" err="1" smtClean="0">
                <a:latin typeface="Arial Unicode MS" pitchFamily="34" charset="-128"/>
              </a:rPr>
              <a:t>Geoinformatics</a:t>
            </a:r>
            <a:endParaRPr lang="en-GB" sz="2400" dirty="0" smtClean="0">
              <a:latin typeface="Arial Unicode MS" pitchFamily="34" charset="-128"/>
            </a:endParaRPr>
          </a:p>
          <a:p>
            <a:pPr>
              <a:spcBef>
                <a:spcPct val="50000"/>
              </a:spcBef>
            </a:pPr>
            <a:r>
              <a:rPr lang="en-GB" sz="1600" dirty="0" smtClean="0">
                <a:latin typeface="Arial Unicode MS" pitchFamily="34" charset="-128"/>
              </a:rPr>
              <a:t>www.chg.ie</a:t>
            </a:r>
            <a:endParaRPr lang="en-US" sz="1600" dirty="0">
              <a:latin typeface="Arial Unicode MS" pitchFamily="34" charset="-128"/>
            </a:endParaRPr>
          </a:p>
        </p:txBody>
      </p:sp>
      <p:sp>
        <p:nvSpPr>
          <p:cNvPr id="3076" name="Text Box 4"/>
          <p:cNvSpPr txBox="1">
            <a:spLocks noChangeArrowheads="1"/>
          </p:cNvSpPr>
          <p:nvPr/>
        </p:nvSpPr>
        <p:spPr bwMode="auto">
          <a:xfrm>
            <a:off x="1258888" y="5949950"/>
            <a:ext cx="6697662" cy="523220"/>
          </a:xfrm>
          <a:prstGeom prst="rect">
            <a:avLst/>
          </a:prstGeom>
          <a:noFill/>
          <a:ln w="9525">
            <a:noFill/>
            <a:miter lim="800000"/>
            <a:headEnd/>
            <a:tailEnd/>
          </a:ln>
          <a:effectLst/>
        </p:spPr>
        <p:txBody>
          <a:bodyPr>
            <a:spAutoFit/>
          </a:bodyPr>
          <a:lstStyle/>
          <a:p>
            <a:pPr>
              <a:spcBef>
                <a:spcPct val="50000"/>
              </a:spcBef>
            </a:pPr>
            <a:r>
              <a:rPr lang="en-GB" sz="1400" b="1" i="1" dirty="0">
                <a:latin typeface="Arial Unicode MS" pitchFamily="34" charset="-128"/>
              </a:rPr>
              <a:t>How can geographic information best support effective decision making in the health arena</a:t>
            </a:r>
            <a:r>
              <a:rPr lang="en-GB" sz="1400" b="1" i="1" dirty="0" smtClean="0">
                <a:latin typeface="Arial Unicode MS" pitchFamily="34" charset="-128"/>
              </a:rPr>
              <a:t>?				</a:t>
            </a:r>
            <a:endParaRPr lang="en-US" sz="1400" b="1" i="1" dirty="0">
              <a:latin typeface="Arial Unicode MS" pitchFamily="34" charset="-128"/>
            </a:endParaRPr>
          </a:p>
        </p:txBody>
      </p:sp>
      <p:sp>
        <p:nvSpPr>
          <p:cNvPr id="3077" name="Text Box 5"/>
          <p:cNvSpPr txBox="1">
            <a:spLocks noChangeArrowheads="1"/>
          </p:cNvSpPr>
          <p:nvPr/>
        </p:nvSpPr>
        <p:spPr bwMode="auto">
          <a:xfrm>
            <a:off x="1692275" y="2133600"/>
            <a:ext cx="5543550" cy="1985159"/>
          </a:xfrm>
          <a:prstGeom prst="rect">
            <a:avLst/>
          </a:prstGeom>
          <a:noFill/>
          <a:ln w="9525">
            <a:noFill/>
            <a:miter lim="800000"/>
            <a:headEnd/>
            <a:tailEnd/>
          </a:ln>
          <a:effectLst/>
        </p:spPr>
        <p:txBody>
          <a:bodyPr>
            <a:spAutoFit/>
          </a:bodyPr>
          <a:lstStyle/>
          <a:p>
            <a:pPr>
              <a:spcBef>
                <a:spcPct val="50000"/>
              </a:spcBef>
            </a:pPr>
            <a:r>
              <a:rPr lang="en-US" sz="2400" b="1" dirty="0" smtClean="0"/>
              <a:t>GIS to support Health in Poor Countries</a:t>
            </a:r>
          </a:p>
          <a:p>
            <a:pPr>
              <a:spcBef>
                <a:spcPct val="50000"/>
              </a:spcBef>
            </a:pPr>
            <a:endParaRPr lang="en-US" dirty="0" smtClean="0"/>
          </a:p>
          <a:p>
            <a:pPr>
              <a:spcBef>
                <a:spcPct val="50000"/>
              </a:spcBef>
            </a:pPr>
            <a:r>
              <a:rPr lang="en-US" dirty="0" smtClean="0"/>
              <a:t>Jan Rigby</a:t>
            </a:r>
          </a:p>
          <a:p>
            <a:pPr>
              <a:spcBef>
                <a:spcPct val="50000"/>
              </a:spcBef>
            </a:pPr>
            <a:r>
              <a:rPr lang="en-US" dirty="0" smtClean="0"/>
              <a:t>[Department of Geography &amp; Centre for Health </a:t>
            </a:r>
            <a:r>
              <a:rPr lang="en-US" dirty="0" err="1" smtClean="0"/>
              <a:t>Geoinformatics</a:t>
            </a: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BitNami WAPPStack\apache2\htdocs\chg-dev\webimages\chg_background_top_pp.png"/>
          <p:cNvPicPr>
            <a:picLocks noChangeAspect="1" noChangeArrowheads="1"/>
          </p:cNvPicPr>
          <p:nvPr/>
        </p:nvPicPr>
        <p:blipFill>
          <a:blip r:embed="rId2" cstate="print"/>
          <a:srcRect/>
          <a:stretch>
            <a:fillRect/>
          </a:stretch>
        </p:blipFill>
        <p:spPr bwMode="auto">
          <a:xfrm>
            <a:off x="1" y="0"/>
            <a:ext cx="9144000" cy="2132856"/>
          </a:xfrm>
          <a:prstGeom prst="rect">
            <a:avLst/>
          </a:prstGeom>
          <a:noFill/>
        </p:spPr>
      </p:pic>
      <p:pic>
        <p:nvPicPr>
          <p:cNvPr id="5" name="Picture 4" descr="nuim_logo_small.png"/>
          <p:cNvPicPr>
            <a:picLocks noChangeAspect="1"/>
          </p:cNvPicPr>
          <p:nvPr/>
        </p:nvPicPr>
        <p:blipFill>
          <a:blip r:embed="rId3" cstate="print"/>
          <a:stretch>
            <a:fillRect/>
          </a:stretch>
        </p:blipFill>
        <p:spPr>
          <a:xfrm>
            <a:off x="6153678" y="116632"/>
            <a:ext cx="1052424" cy="720080"/>
          </a:xfrm>
          <a:prstGeom prst="rect">
            <a:avLst/>
          </a:prstGeom>
        </p:spPr>
      </p:pic>
      <p:pic>
        <p:nvPicPr>
          <p:cNvPr id="8" name="Picture 6" descr="C:\Program Files\BitNami WAPPStack\apache2\htdocs\chg-dev\webimages\logos\ncg_logo_new.png"/>
          <p:cNvPicPr>
            <a:picLocks noChangeAspect="1" noChangeArrowheads="1"/>
          </p:cNvPicPr>
          <p:nvPr/>
        </p:nvPicPr>
        <p:blipFill>
          <a:blip r:embed="rId4" cstate="print"/>
          <a:srcRect/>
          <a:stretch>
            <a:fillRect/>
          </a:stretch>
        </p:blipFill>
        <p:spPr bwMode="auto">
          <a:xfrm>
            <a:off x="7380312" y="116632"/>
            <a:ext cx="1336830" cy="720080"/>
          </a:xfrm>
          <a:prstGeom prst="rect">
            <a:avLst/>
          </a:prstGeom>
          <a:noFill/>
        </p:spPr>
      </p:pic>
      <p:pic>
        <p:nvPicPr>
          <p:cNvPr id="11" name="Picture 10" descr="gho-project-logo.png"/>
          <p:cNvPicPr>
            <a:picLocks noChangeAspect="1"/>
          </p:cNvPicPr>
          <p:nvPr/>
        </p:nvPicPr>
        <p:blipFill>
          <a:blip r:embed="rId5" cstate="print"/>
          <a:stretch>
            <a:fillRect/>
          </a:stretch>
        </p:blipFill>
        <p:spPr>
          <a:xfrm>
            <a:off x="179512" y="908720"/>
            <a:ext cx="1512168" cy="1915412"/>
          </a:xfrm>
          <a:prstGeom prst="rect">
            <a:avLst/>
          </a:prstGeom>
        </p:spPr>
      </p:pic>
      <p:pic>
        <p:nvPicPr>
          <p:cNvPr id="12" name="Picture 11" descr="participants.JPG"/>
          <p:cNvPicPr>
            <a:picLocks noChangeAspect="1"/>
          </p:cNvPicPr>
          <p:nvPr/>
        </p:nvPicPr>
        <p:blipFill>
          <a:blip r:embed="rId6" cstate="print"/>
          <a:stretch>
            <a:fillRect/>
          </a:stretch>
        </p:blipFill>
        <p:spPr>
          <a:xfrm>
            <a:off x="107504" y="3361386"/>
            <a:ext cx="5328592" cy="3362088"/>
          </a:xfrm>
          <a:prstGeom prst="rect">
            <a:avLst/>
          </a:prstGeom>
        </p:spPr>
      </p:pic>
      <p:pic>
        <p:nvPicPr>
          <p:cNvPr id="3075" name="Picture 3" descr="C:\Users\Walter\Desktop\gho_eg.png"/>
          <p:cNvPicPr>
            <a:picLocks noChangeAspect="1" noChangeArrowheads="1"/>
          </p:cNvPicPr>
          <p:nvPr/>
        </p:nvPicPr>
        <p:blipFill>
          <a:blip r:embed="rId7" cstate="print"/>
          <a:srcRect/>
          <a:stretch>
            <a:fillRect/>
          </a:stretch>
        </p:blipFill>
        <p:spPr bwMode="auto">
          <a:xfrm>
            <a:off x="5580112" y="1395833"/>
            <a:ext cx="3384502" cy="530902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0" y="2780928"/>
            <a:ext cx="1979712" cy="553998"/>
          </a:xfrm>
          <a:prstGeom prst="rect">
            <a:avLst/>
          </a:prstGeom>
        </p:spPr>
        <p:txBody>
          <a:bodyPr wrap="square">
            <a:spAutoFit/>
          </a:bodyPr>
          <a:lstStyle/>
          <a:p>
            <a:r>
              <a:rPr lang="en-IE" sz="1200" b="1" i="1" dirty="0" smtClean="0"/>
              <a:t>G</a:t>
            </a:r>
            <a:r>
              <a:rPr lang="en-IE" sz="1000" i="1" dirty="0" smtClean="0"/>
              <a:t>IS </a:t>
            </a:r>
            <a:r>
              <a:rPr lang="en-IE" sz="1200" b="1" i="1" dirty="0" smtClean="0"/>
              <a:t>H</a:t>
            </a:r>
            <a:r>
              <a:rPr lang="en-IE" sz="1000" i="1" dirty="0" smtClean="0"/>
              <a:t>ealth Research </a:t>
            </a:r>
            <a:r>
              <a:rPr lang="en-IE" sz="1200" b="1" i="1" dirty="0" smtClean="0"/>
              <a:t>O</a:t>
            </a:r>
            <a:r>
              <a:rPr lang="en-IE" sz="1000" i="1" dirty="0" smtClean="0"/>
              <a:t>pen Source</a:t>
            </a:r>
            <a:r>
              <a:rPr lang="en-IE" dirty="0" smtClean="0"/>
              <a:t/>
            </a:r>
            <a:br>
              <a:rPr lang="en-IE" dirty="0" smtClean="0"/>
            </a:br>
            <a:endParaRPr lang="en-IE" dirty="0"/>
          </a:p>
        </p:txBody>
      </p:sp>
      <p:sp>
        <p:nvSpPr>
          <p:cNvPr id="17" name="TextBox 16"/>
          <p:cNvSpPr txBox="1"/>
          <p:nvPr/>
        </p:nvSpPr>
        <p:spPr>
          <a:xfrm>
            <a:off x="7452320" y="1556792"/>
            <a:ext cx="1368152" cy="584775"/>
          </a:xfrm>
          <a:prstGeom prst="rect">
            <a:avLst/>
          </a:prstGeom>
          <a:noFill/>
        </p:spPr>
        <p:txBody>
          <a:bodyPr wrap="square" rtlCol="0">
            <a:spAutoFit/>
          </a:bodyPr>
          <a:lstStyle/>
          <a:p>
            <a:r>
              <a:rPr lang="en-IE" sz="1600" b="1" dirty="0" err="1" smtClean="0">
                <a:latin typeface="Arial Narrow" pitchFamily="34" charset="0"/>
              </a:rPr>
              <a:t>Leptospirosis</a:t>
            </a:r>
            <a:r>
              <a:rPr lang="en-IE" sz="1600" b="1" dirty="0" smtClean="0">
                <a:latin typeface="Arial Narrow" pitchFamily="34" charset="0"/>
              </a:rPr>
              <a:t> Thailand 2011</a:t>
            </a:r>
            <a:endParaRPr lang="en-IE" sz="1600" b="1"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nt_page"/>
          <p:cNvPicPr>
            <a:picLocks noChangeAspect="1" noChangeArrowheads="1"/>
          </p:cNvPicPr>
          <p:nvPr/>
        </p:nvPicPr>
        <p:blipFill>
          <a:blip r:embed="rId2" cstate="print"/>
          <a:srcRect/>
          <a:stretch>
            <a:fillRect/>
          </a:stretch>
        </p:blipFill>
        <p:spPr bwMode="auto">
          <a:xfrm>
            <a:off x="539552" y="260648"/>
            <a:ext cx="7129463" cy="6354763"/>
          </a:xfrm>
          <a:prstGeom prst="rect">
            <a:avLst/>
          </a:prstGeom>
          <a:noFill/>
        </p:spPr>
      </p:pic>
      <p:sp>
        <p:nvSpPr>
          <p:cNvPr id="3075" name="Text Box 3"/>
          <p:cNvSpPr txBox="1">
            <a:spLocks noChangeArrowheads="1"/>
          </p:cNvSpPr>
          <p:nvPr/>
        </p:nvSpPr>
        <p:spPr bwMode="auto">
          <a:xfrm>
            <a:off x="1258888" y="549275"/>
            <a:ext cx="5545360" cy="461665"/>
          </a:xfrm>
          <a:prstGeom prst="rect">
            <a:avLst/>
          </a:prstGeom>
          <a:noFill/>
          <a:ln w="9525">
            <a:noFill/>
            <a:miter lim="800000"/>
            <a:headEnd/>
            <a:tailEnd/>
          </a:ln>
          <a:effectLst/>
        </p:spPr>
        <p:txBody>
          <a:bodyPr wrap="square">
            <a:spAutoFit/>
          </a:bodyPr>
          <a:lstStyle/>
          <a:p>
            <a:pPr>
              <a:spcBef>
                <a:spcPct val="50000"/>
              </a:spcBef>
            </a:pPr>
            <a:r>
              <a:rPr lang="en-GB" sz="2400" b="1" dirty="0" smtClean="0">
                <a:latin typeface="Arial Unicode MS" pitchFamily="34" charset="-128"/>
              </a:rPr>
              <a:t>Geographical Information Systems</a:t>
            </a:r>
            <a:endParaRPr lang="en-US" sz="1600" b="1" dirty="0">
              <a:latin typeface="Arial Unicode MS" pitchFamily="34" charset="-128"/>
            </a:endParaRPr>
          </a:p>
        </p:txBody>
      </p:sp>
      <p:sp>
        <p:nvSpPr>
          <p:cNvPr id="3076" name="Text Box 4"/>
          <p:cNvSpPr txBox="1">
            <a:spLocks noChangeArrowheads="1"/>
          </p:cNvSpPr>
          <p:nvPr/>
        </p:nvSpPr>
        <p:spPr bwMode="auto">
          <a:xfrm>
            <a:off x="1258888" y="5949950"/>
            <a:ext cx="6697662" cy="523220"/>
          </a:xfrm>
          <a:prstGeom prst="rect">
            <a:avLst/>
          </a:prstGeom>
          <a:noFill/>
          <a:ln w="9525">
            <a:noFill/>
            <a:miter lim="800000"/>
            <a:headEnd/>
            <a:tailEnd/>
          </a:ln>
          <a:effectLst/>
        </p:spPr>
        <p:txBody>
          <a:bodyPr>
            <a:spAutoFit/>
          </a:bodyPr>
          <a:lstStyle/>
          <a:p>
            <a:pPr>
              <a:spcBef>
                <a:spcPct val="50000"/>
              </a:spcBef>
            </a:pPr>
            <a:r>
              <a:rPr lang="en-GB" sz="1400" b="1" i="1" dirty="0">
                <a:latin typeface="Arial Unicode MS" pitchFamily="34" charset="-128"/>
              </a:rPr>
              <a:t>How can geographic information best support effective decision making in the health arena</a:t>
            </a:r>
            <a:r>
              <a:rPr lang="en-GB" sz="1400" b="1" i="1" dirty="0" smtClean="0">
                <a:latin typeface="Arial Unicode MS" pitchFamily="34" charset="-128"/>
              </a:rPr>
              <a:t>?				</a:t>
            </a:r>
            <a:endParaRPr lang="en-US" sz="1400" b="1" i="1" dirty="0">
              <a:latin typeface="Arial Unicode MS" pitchFamily="34" charset="-128"/>
            </a:endParaRPr>
          </a:p>
        </p:txBody>
      </p:sp>
      <p:sp>
        <p:nvSpPr>
          <p:cNvPr id="3077" name="Text Box 5"/>
          <p:cNvSpPr txBox="1">
            <a:spLocks noChangeArrowheads="1"/>
          </p:cNvSpPr>
          <p:nvPr/>
        </p:nvSpPr>
        <p:spPr bwMode="auto">
          <a:xfrm>
            <a:off x="1692275" y="2133600"/>
            <a:ext cx="5543550" cy="1815882"/>
          </a:xfrm>
          <a:prstGeom prst="rect">
            <a:avLst/>
          </a:prstGeom>
          <a:noFill/>
          <a:ln w="9525">
            <a:noFill/>
            <a:miter lim="800000"/>
            <a:headEnd/>
            <a:tailEnd/>
          </a:ln>
          <a:effectLst/>
        </p:spPr>
        <p:txBody>
          <a:bodyPr>
            <a:spAutoFit/>
          </a:bodyPr>
          <a:lstStyle/>
          <a:p>
            <a:pPr>
              <a:spcBef>
                <a:spcPct val="50000"/>
              </a:spcBef>
            </a:pPr>
            <a:r>
              <a:rPr lang="en-US" sz="2800" dirty="0" smtClean="0"/>
              <a:t>GIS: a system technology to describe, explain, predict and plan for patterns and processes at geographical scales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228_tuberculosis_cases"/>
          <p:cNvPicPr>
            <a:picLocks noChangeAspect="1" noChangeArrowheads="1"/>
          </p:cNvPicPr>
          <p:nvPr/>
        </p:nvPicPr>
        <p:blipFill>
          <a:blip r:embed="rId2" cstate="print"/>
          <a:srcRect/>
          <a:stretch>
            <a:fillRect/>
          </a:stretch>
        </p:blipFill>
        <p:spPr bwMode="auto">
          <a:xfrm>
            <a:off x="0" y="1028700"/>
            <a:ext cx="8820150" cy="4341813"/>
          </a:xfrm>
          <a:prstGeom prst="rect">
            <a:avLst/>
          </a:prstGeom>
          <a:noFill/>
          <a:ln w="9525">
            <a:noFill/>
            <a:miter lim="800000"/>
            <a:headEnd/>
            <a:tailEnd/>
          </a:ln>
        </p:spPr>
      </p:pic>
      <p:sp>
        <p:nvSpPr>
          <p:cNvPr id="34819" name="Text Box 3"/>
          <p:cNvSpPr txBox="1">
            <a:spLocks noChangeArrowheads="1"/>
          </p:cNvSpPr>
          <p:nvPr/>
        </p:nvSpPr>
        <p:spPr bwMode="auto">
          <a:xfrm>
            <a:off x="250825" y="333375"/>
            <a:ext cx="8066088" cy="396875"/>
          </a:xfrm>
          <a:prstGeom prst="rect">
            <a:avLst/>
          </a:prstGeom>
          <a:noFill/>
          <a:ln w="9525">
            <a:noFill/>
            <a:miter lim="800000"/>
            <a:headEnd/>
            <a:tailEnd/>
          </a:ln>
        </p:spPr>
        <p:txBody>
          <a:bodyPr>
            <a:spAutoFit/>
          </a:bodyPr>
          <a:lstStyle/>
          <a:p>
            <a:pPr>
              <a:spcBef>
                <a:spcPct val="50000"/>
              </a:spcBef>
            </a:pPr>
            <a:r>
              <a:rPr lang="en-GB" sz="2000"/>
              <a:t>Cartogram of tuberculosis cases</a:t>
            </a:r>
            <a:endParaRPr lang="en-US" sz="2000"/>
          </a:p>
        </p:txBody>
      </p:sp>
      <p:sp>
        <p:nvSpPr>
          <p:cNvPr id="34820" name="Text Box 4"/>
          <p:cNvSpPr txBox="1">
            <a:spLocks noChangeArrowheads="1"/>
          </p:cNvSpPr>
          <p:nvPr/>
        </p:nvSpPr>
        <p:spPr bwMode="auto">
          <a:xfrm>
            <a:off x="179388" y="6308725"/>
            <a:ext cx="5761037" cy="336550"/>
          </a:xfrm>
          <a:prstGeom prst="rect">
            <a:avLst/>
          </a:prstGeom>
          <a:noFill/>
          <a:ln w="9525">
            <a:noFill/>
            <a:miter lim="800000"/>
            <a:headEnd/>
            <a:tailEnd/>
          </a:ln>
        </p:spPr>
        <p:txBody>
          <a:bodyPr>
            <a:spAutoFit/>
          </a:bodyPr>
          <a:lstStyle/>
          <a:p>
            <a:pPr>
              <a:spcBef>
                <a:spcPct val="50000"/>
              </a:spcBef>
            </a:pPr>
            <a:r>
              <a:rPr lang="en-GB" sz="1600"/>
              <a:t>Source: </a:t>
            </a:r>
            <a:r>
              <a:rPr lang="en-GB" sz="1600">
                <a:hlinkClick r:id="rId3"/>
              </a:rPr>
              <a:t>www.worldmapper.org</a:t>
            </a:r>
            <a:r>
              <a:rPr lang="en-GB" sz="1600"/>
              <a:t>, </a:t>
            </a:r>
            <a:endParaRPr 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ewsoftheworld.net/wp-content/uploads/2015/09/EuropeAsylumApplicantMap2015.jpg"/>
          <p:cNvPicPr>
            <a:picLocks noChangeAspect="1" noChangeArrowheads="1"/>
          </p:cNvPicPr>
          <p:nvPr/>
        </p:nvPicPr>
        <p:blipFill>
          <a:blip r:embed="rId2" cstate="print"/>
          <a:srcRect/>
          <a:stretch>
            <a:fillRect/>
          </a:stretch>
        </p:blipFill>
        <p:spPr bwMode="auto">
          <a:xfrm>
            <a:off x="179513" y="620688"/>
            <a:ext cx="8970280" cy="52565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ype2Times"/>
          <p:cNvPicPr>
            <a:picLocks noChangeAspect="1" noChangeArrowheads="1"/>
          </p:cNvPicPr>
          <p:nvPr/>
        </p:nvPicPr>
        <p:blipFill>
          <a:blip r:embed="rId2" cstate="print"/>
          <a:srcRect/>
          <a:stretch>
            <a:fillRect/>
          </a:stretch>
        </p:blipFill>
        <p:spPr bwMode="auto">
          <a:xfrm>
            <a:off x="2928938" y="-11113"/>
            <a:ext cx="4857750" cy="6869113"/>
          </a:xfrm>
          <a:prstGeom prst="rect">
            <a:avLst/>
          </a:prstGeom>
          <a:noFill/>
          <a:ln w="9525">
            <a:noFill/>
            <a:miter lim="800000"/>
            <a:headEnd/>
            <a:tailEnd/>
          </a:ln>
        </p:spPr>
      </p:pic>
      <p:sp>
        <p:nvSpPr>
          <p:cNvPr id="22531" name="TextBox 2"/>
          <p:cNvSpPr txBox="1">
            <a:spLocks noChangeArrowheads="1"/>
          </p:cNvSpPr>
          <p:nvPr/>
        </p:nvSpPr>
        <p:spPr bwMode="auto">
          <a:xfrm>
            <a:off x="285750" y="1000125"/>
            <a:ext cx="2500313" cy="646113"/>
          </a:xfrm>
          <a:prstGeom prst="rect">
            <a:avLst/>
          </a:prstGeom>
          <a:noFill/>
          <a:ln w="9525">
            <a:noFill/>
            <a:miter lim="800000"/>
            <a:headEnd/>
            <a:tailEnd/>
          </a:ln>
        </p:spPr>
        <p:txBody>
          <a:bodyPr>
            <a:spAutoFit/>
          </a:bodyPr>
          <a:lstStyle/>
          <a:p>
            <a:r>
              <a:rPr lang="en-IE"/>
              <a:t>Ireland: access to service locations by travel time </a:t>
            </a:r>
          </a:p>
        </p:txBody>
      </p:sp>
      <p:pic>
        <p:nvPicPr>
          <p:cNvPr id="4" name="Picture 2" descr="Type2Times"/>
          <p:cNvPicPr>
            <a:picLocks noChangeAspect="1" noChangeArrowheads="1"/>
          </p:cNvPicPr>
          <p:nvPr/>
        </p:nvPicPr>
        <p:blipFill>
          <a:blip r:embed="rId2" cstate="print"/>
          <a:srcRect/>
          <a:stretch>
            <a:fillRect/>
          </a:stretch>
        </p:blipFill>
        <p:spPr bwMode="auto">
          <a:xfrm>
            <a:off x="2915816" y="-11113"/>
            <a:ext cx="4857750" cy="68691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2" cstate="print"/>
          <a:srcRect/>
          <a:stretch>
            <a:fillRect/>
          </a:stretch>
        </p:blipFill>
        <p:spPr bwMode="auto">
          <a:xfrm>
            <a:off x="0" y="0"/>
            <a:ext cx="9180513"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E" sz="2800" b="1" dirty="0" smtClean="0"/>
              <a:t/>
            </a:r>
            <a:br>
              <a:rPr lang="en-IE" sz="2800" b="1" dirty="0" smtClean="0"/>
            </a:br>
            <a:r>
              <a:rPr lang="en-IE" sz="2800" b="1" dirty="0" smtClean="0"/>
              <a:t/>
            </a:r>
            <a:br>
              <a:rPr lang="en-IE" sz="2800" b="1" dirty="0" smtClean="0"/>
            </a:br>
            <a:r>
              <a:rPr lang="en-IE" sz="2800" b="1" dirty="0" smtClean="0"/>
              <a:t/>
            </a:r>
            <a:br>
              <a:rPr lang="en-IE" sz="2800" b="1" dirty="0" smtClean="0"/>
            </a:br>
            <a:r>
              <a:rPr lang="en-IE" sz="2800" b="1" dirty="0" smtClean="0"/>
              <a:t/>
            </a:r>
            <a:br>
              <a:rPr lang="en-IE" sz="2800" b="1" dirty="0" smtClean="0"/>
            </a:br>
            <a:r>
              <a:rPr lang="en-IE" sz="2800" b="1" dirty="0" smtClean="0"/>
              <a:t/>
            </a:r>
            <a:br>
              <a:rPr lang="en-IE" sz="2800" b="1" dirty="0" smtClean="0"/>
            </a:br>
            <a:r>
              <a:rPr lang="en-IE" sz="2800" b="1" dirty="0" smtClean="0"/>
              <a:t/>
            </a:r>
            <a:br>
              <a:rPr lang="en-IE" sz="2800" b="1" dirty="0" smtClean="0"/>
            </a:br>
            <a:r>
              <a:rPr lang="en-IE" sz="2800" b="1" dirty="0" smtClean="0"/>
              <a:t/>
            </a:r>
            <a:br>
              <a:rPr lang="en-IE" sz="2800" b="1" dirty="0" smtClean="0"/>
            </a:br>
            <a:r>
              <a:rPr lang="en-IE" sz="2800" b="1" dirty="0" smtClean="0"/>
              <a:t>Context</a:t>
            </a:r>
            <a:br>
              <a:rPr lang="en-IE" sz="2800" b="1" dirty="0" smtClean="0"/>
            </a:br>
            <a:r>
              <a:rPr lang="en-US" sz="2800" dirty="0" smtClean="0"/>
              <a:t/>
            </a:r>
            <a:br>
              <a:rPr lang="en-US" sz="2800" dirty="0" smtClean="0"/>
            </a:br>
            <a:r>
              <a:rPr lang="en-IE" sz="2800" dirty="0" smtClean="0"/>
              <a:t>When training health researchers in GIS skills in poor countries, there is an enormous problem in sustaining the expertise that is being developed.  We can fall back on the usual culprits: people, data and technology. A major barrier in the technology phase has been software. We tend to train using software we know is robust, and that software is often a commercial project which is unaffordable to those we have trained.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8229600" cy="1143000"/>
          </a:xfrm>
        </p:spPr>
        <p:txBody>
          <a:bodyPr>
            <a:normAutofit fontScale="90000"/>
          </a:bodyPr>
          <a:lstStyle/>
          <a:p>
            <a:r>
              <a:rPr lang="en-IE" dirty="0" smtClean="0"/>
              <a:t>			               </a:t>
            </a:r>
            <a:r>
              <a:rPr lang="en-IE" b="1" dirty="0" smtClean="0">
                <a:latin typeface="Arial Narrow" pitchFamily="34" charset="0"/>
              </a:rPr>
              <a:t/>
            </a:r>
            <a:br>
              <a:rPr lang="en-IE" b="1" dirty="0" smtClean="0">
                <a:latin typeface="Arial Narrow" pitchFamily="34" charset="0"/>
              </a:rPr>
            </a:br>
            <a:endParaRPr lang="en-US" dirty="0"/>
          </a:p>
        </p:txBody>
      </p:sp>
      <p:sp>
        <p:nvSpPr>
          <p:cNvPr id="4" name="TextBox 3"/>
          <p:cNvSpPr txBox="1"/>
          <p:nvPr/>
        </p:nvSpPr>
        <p:spPr>
          <a:xfrm>
            <a:off x="3995936" y="620689"/>
            <a:ext cx="4176464" cy="4893647"/>
          </a:xfrm>
          <a:prstGeom prst="rect">
            <a:avLst/>
          </a:prstGeom>
          <a:noFill/>
        </p:spPr>
        <p:txBody>
          <a:bodyPr wrap="square" rtlCol="0">
            <a:spAutoFit/>
          </a:bodyPr>
          <a:lstStyle/>
          <a:p>
            <a:pPr>
              <a:buBlip>
                <a:blip r:embed="rId2"/>
              </a:buBlip>
            </a:pPr>
            <a:r>
              <a:rPr lang="en-IE" dirty="0" smtClean="0">
                <a:solidFill>
                  <a:schemeClr val="tx1">
                    <a:lumMod val="85000"/>
                    <a:lumOff val="15000"/>
                  </a:schemeClr>
                </a:solidFill>
                <a:latin typeface="Trebuchet MS" pitchFamily="34" charset="0"/>
              </a:rPr>
              <a:t> </a:t>
            </a:r>
            <a:r>
              <a:rPr lang="en-IE" sz="2400" dirty="0" smtClean="0">
                <a:solidFill>
                  <a:schemeClr val="tx1">
                    <a:lumMod val="85000"/>
                    <a:lumOff val="15000"/>
                  </a:schemeClr>
                </a:solidFill>
                <a:latin typeface="Trebuchet MS" pitchFamily="34" charset="0"/>
              </a:rPr>
              <a:t>Develop sustainable training in GIS for health researchers in poor countries</a:t>
            </a:r>
          </a:p>
          <a:p>
            <a:pPr>
              <a:buBlip>
                <a:blip r:embed="rId2"/>
              </a:buBlip>
            </a:pPr>
            <a:r>
              <a:rPr lang="en-IE" sz="2400" dirty="0" smtClean="0">
                <a:solidFill>
                  <a:schemeClr val="tx1">
                    <a:lumMod val="85000"/>
                    <a:lumOff val="15000"/>
                  </a:schemeClr>
                </a:solidFill>
                <a:latin typeface="Trebuchet MS" pitchFamily="34" charset="0"/>
              </a:rPr>
              <a:t> Minimal cost to </a:t>
            </a:r>
            <a:r>
              <a:rPr lang="en-IE" sz="2400" dirty="0" smtClean="0">
                <a:solidFill>
                  <a:schemeClr val="tx1">
                    <a:lumMod val="85000"/>
                    <a:lumOff val="15000"/>
                  </a:schemeClr>
                </a:solidFill>
                <a:latin typeface="Trebuchet MS" pitchFamily="34" charset="0"/>
              </a:rPr>
              <a:t>those being trained</a:t>
            </a:r>
          </a:p>
          <a:p>
            <a:endParaRPr lang="en-IE" sz="2400" dirty="0" smtClean="0">
              <a:solidFill>
                <a:schemeClr val="tx1">
                  <a:lumMod val="85000"/>
                  <a:lumOff val="15000"/>
                </a:schemeClr>
              </a:solidFill>
              <a:latin typeface="Trebuchet MS" pitchFamily="34" charset="0"/>
            </a:endParaRPr>
          </a:p>
          <a:p>
            <a:pPr>
              <a:buBlip>
                <a:blip r:embed="rId2"/>
              </a:buBlip>
            </a:pPr>
            <a:r>
              <a:rPr lang="en-IE" sz="2400" dirty="0" smtClean="0">
                <a:solidFill>
                  <a:schemeClr val="tx1">
                    <a:lumMod val="85000"/>
                    <a:lumOff val="15000"/>
                  </a:schemeClr>
                </a:solidFill>
                <a:latin typeface="Trebuchet MS" pitchFamily="34" charset="0"/>
              </a:rPr>
              <a:t> Basic analysis – capturing and mapping point data, mapping area data</a:t>
            </a:r>
          </a:p>
          <a:p>
            <a:pPr>
              <a:lnSpc>
                <a:spcPct val="200000"/>
              </a:lnSpc>
              <a:buBlip>
                <a:blip r:embed="rId2"/>
              </a:buBlip>
            </a:pPr>
            <a:r>
              <a:rPr lang="en-IE" sz="2400" dirty="0" smtClean="0">
                <a:solidFill>
                  <a:schemeClr val="tx1">
                    <a:lumMod val="85000"/>
                    <a:lumOff val="15000"/>
                  </a:schemeClr>
                </a:solidFill>
                <a:latin typeface="Trebuchet MS" pitchFamily="34" charset="0"/>
              </a:rPr>
              <a:t> Ongoing support</a:t>
            </a:r>
          </a:p>
          <a:p>
            <a:endParaRPr lang="en-IE" sz="2400" dirty="0"/>
          </a:p>
        </p:txBody>
      </p:sp>
      <p:pic>
        <p:nvPicPr>
          <p:cNvPr id="5" name="Picture 4" descr="gho-project-logo.png"/>
          <p:cNvPicPr>
            <a:picLocks noChangeAspect="1"/>
          </p:cNvPicPr>
          <p:nvPr/>
        </p:nvPicPr>
        <p:blipFill>
          <a:blip r:embed="rId3" cstate="print"/>
          <a:stretch>
            <a:fillRect/>
          </a:stretch>
        </p:blipFill>
        <p:spPr>
          <a:xfrm>
            <a:off x="395536" y="332656"/>
            <a:ext cx="1512168" cy="1915412"/>
          </a:xfrm>
          <a:prstGeom prst="rect">
            <a:avLst/>
          </a:prstGeom>
        </p:spPr>
      </p:pic>
      <p:sp>
        <p:nvSpPr>
          <p:cNvPr id="6" name="TextBox 5"/>
          <p:cNvSpPr txBox="1"/>
          <p:nvPr/>
        </p:nvSpPr>
        <p:spPr>
          <a:xfrm>
            <a:off x="107504" y="1988840"/>
            <a:ext cx="2520280" cy="830997"/>
          </a:xfrm>
          <a:prstGeom prst="rect">
            <a:avLst/>
          </a:prstGeom>
          <a:noFill/>
        </p:spPr>
        <p:txBody>
          <a:bodyPr wrap="square" rtlCol="0">
            <a:spAutoFit/>
          </a:bodyPr>
          <a:lstStyle/>
          <a:p>
            <a:r>
              <a:rPr lang="en-IE" dirty="0" smtClean="0"/>
              <a:t/>
            </a:r>
            <a:br>
              <a:rPr lang="en-IE" dirty="0" smtClean="0"/>
            </a:br>
            <a:r>
              <a:rPr lang="en-IE" sz="1200" b="1" i="1" dirty="0" smtClean="0"/>
              <a:t>G</a:t>
            </a:r>
            <a:r>
              <a:rPr lang="en-IE" sz="1200" i="1" dirty="0" smtClean="0"/>
              <a:t>IS </a:t>
            </a:r>
            <a:r>
              <a:rPr lang="en-IE" sz="1200" b="1" i="1" dirty="0" smtClean="0"/>
              <a:t>H</a:t>
            </a:r>
            <a:r>
              <a:rPr lang="en-IE" sz="1200" i="1" dirty="0" smtClean="0"/>
              <a:t>ealth Research </a:t>
            </a:r>
            <a:r>
              <a:rPr lang="en-IE" sz="1200" b="1" i="1" dirty="0" smtClean="0"/>
              <a:t>O</a:t>
            </a:r>
            <a:r>
              <a:rPr lang="en-IE" sz="1200" i="1" dirty="0" smtClean="0"/>
              <a:t>pen Source</a:t>
            </a:r>
            <a:endParaRPr lang="en-IE" sz="1200" dirty="0" smtClean="0"/>
          </a:p>
          <a:p>
            <a:endParaRPr lang="en-I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4399</TotalTime>
  <Words>135</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       Context  When training health researchers in GIS skills in poor countries, there is an enormous problem in sustaining the expertise that is being developed.  We can fall back on the usual culprits: people, data and technology. A major barrier in the technology phase has been software. We tend to train using software we know is robust, and that software is often a commercial project which is unaffordable to those we have trained. </vt:lpstr>
      <vt:lpstr>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dc:creator>
  <cp:lastModifiedBy>jrigby</cp:lastModifiedBy>
  <cp:revision>67</cp:revision>
  <dcterms:created xsi:type="dcterms:W3CDTF">2012-01-06T11:23:08Z</dcterms:created>
  <dcterms:modified xsi:type="dcterms:W3CDTF">2015-09-21T12:34:21Z</dcterms:modified>
</cp:coreProperties>
</file>