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0" r:id="rId2"/>
    <p:sldId id="271" r:id="rId3"/>
    <p:sldId id="259" r:id="rId4"/>
    <p:sldId id="257" r:id="rId5"/>
    <p:sldId id="258" r:id="rId6"/>
    <p:sldId id="262" r:id="rId7"/>
    <p:sldId id="267" r:id="rId8"/>
    <p:sldId id="266" r:id="rId9"/>
    <p:sldId id="264" r:id="rId10"/>
    <p:sldId id="265" r:id="rId11"/>
    <p:sldId id="261" r:id="rId12"/>
    <p:sldId id="268" r:id="rId13"/>
    <p:sldId id="272" r:id="rId14"/>
    <p:sldId id="269" r:id="rId15"/>
    <p:sldId id="26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60"/>
  </p:normalViewPr>
  <p:slideViewPr>
    <p:cSldViewPr snapToGrid="0">
      <p:cViewPr varScale="1">
        <p:scale>
          <a:sx n="70" d="100"/>
          <a:sy n="70" d="100"/>
        </p:scale>
        <p:origin x="654" y="60"/>
      </p:cViewPr>
      <p:guideLst/>
    </p:cSldViewPr>
  </p:slideViewPr>
  <p:notesTextViewPr>
    <p:cViewPr>
      <p:scale>
        <a:sx n="1" d="1"/>
        <a:sy n="1" d="1"/>
      </p:scale>
      <p:origin x="0" y="0"/>
    </p:cViewPr>
  </p:notesTextViewPr>
  <p:sorterViewPr>
    <p:cViewPr>
      <p:scale>
        <a:sx n="100" d="100"/>
        <a:sy n="100" d="100"/>
      </p:scale>
      <p:origin x="0" y="-43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8FC30B-9C8A-4C77-AC8E-73579F221EFC}"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GB"/>
        </a:p>
      </dgm:t>
    </dgm:pt>
    <dgm:pt modelId="{5E64C6FA-2268-4CDB-A680-D7965684AAB4}">
      <dgm:prSet phldrT="[Text]" custT="1"/>
      <dgm:spPr/>
      <dgm:t>
        <a:bodyPr/>
        <a:lstStyle/>
        <a:p>
          <a:r>
            <a:rPr lang="en-IE" sz="1800" dirty="0" smtClean="0"/>
            <a:t>Changes in structures—legal/civil/political/ socio-economic{democratic processes)</a:t>
          </a:r>
          <a:endParaRPr lang="en-GB" sz="1800" dirty="0"/>
        </a:p>
      </dgm:t>
    </dgm:pt>
    <dgm:pt modelId="{5323E5BE-1044-4FF2-BAAB-EF29D69C03B2}" type="parTrans" cxnId="{56BCE90E-E6DB-4540-977B-11390DB995D2}">
      <dgm:prSet/>
      <dgm:spPr/>
      <dgm:t>
        <a:bodyPr/>
        <a:lstStyle/>
        <a:p>
          <a:endParaRPr lang="en-GB" sz="1800"/>
        </a:p>
      </dgm:t>
    </dgm:pt>
    <dgm:pt modelId="{32ABFE21-E366-4206-98C8-060BACE348BE}" type="sibTrans" cxnId="{56BCE90E-E6DB-4540-977B-11390DB995D2}">
      <dgm:prSet/>
      <dgm:spPr/>
      <dgm:t>
        <a:bodyPr/>
        <a:lstStyle/>
        <a:p>
          <a:endParaRPr lang="en-GB" sz="1800"/>
        </a:p>
      </dgm:t>
    </dgm:pt>
    <dgm:pt modelId="{66C2B524-762A-44C8-B06E-56A5C0CA2600}">
      <dgm:prSet custT="1"/>
      <dgm:spPr/>
      <dgm:t>
        <a:bodyPr/>
        <a:lstStyle/>
        <a:p>
          <a:r>
            <a:rPr lang="en-IE" sz="1800" dirty="0" smtClean="0"/>
            <a:t>Duty bearers- fulfil their obligations towards rights holders{strengthen accountability of duty bearers}</a:t>
          </a:r>
          <a:endParaRPr lang="en-GB" sz="1800" dirty="0"/>
        </a:p>
      </dgm:t>
    </dgm:pt>
    <dgm:pt modelId="{C8F77938-9BAB-469A-B6F9-F8EDE5AAD409}" type="parTrans" cxnId="{3090AA16-88E5-41F3-A33E-E3A8419E5553}">
      <dgm:prSet/>
      <dgm:spPr/>
      <dgm:t>
        <a:bodyPr/>
        <a:lstStyle/>
        <a:p>
          <a:endParaRPr lang="en-GB" sz="1800"/>
        </a:p>
      </dgm:t>
    </dgm:pt>
    <dgm:pt modelId="{42C0A7D4-F643-48EC-A05B-4FC8113E9B68}" type="sibTrans" cxnId="{3090AA16-88E5-41F3-A33E-E3A8419E5553}">
      <dgm:prSet/>
      <dgm:spPr/>
      <dgm:t>
        <a:bodyPr/>
        <a:lstStyle/>
        <a:p>
          <a:endParaRPr lang="en-GB" sz="1800"/>
        </a:p>
      </dgm:t>
    </dgm:pt>
    <dgm:pt modelId="{8908919A-2607-4C2D-BEE3-E31CE84D15F3}">
      <dgm:prSet custT="1"/>
      <dgm:spPr/>
      <dgm:t>
        <a:bodyPr/>
        <a:lstStyle/>
        <a:p>
          <a:r>
            <a:rPr lang="en-IE" sz="1800" dirty="0" smtClean="0"/>
            <a:t>Rights holders; demand their rights from duty bearers{support right holders in demanding rights}</a:t>
          </a:r>
          <a:endParaRPr lang="en-GB" sz="1800" dirty="0"/>
        </a:p>
      </dgm:t>
    </dgm:pt>
    <dgm:pt modelId="{F5C60E58-3232-4BCF-81B1-58A3FB8501AD}" type="parTrans" cxnId="{3B9B220B-4EE0-4054-A7D9-F904E119B758}">
      <dgm:prSet/>
      <dgm:spPr/>
      <dgm:t>
        <a:bodyPr/>
        <a:lstStyle/>
        <a:p>
          <a:endParaRPr lang="en-GB" sz="1800"/>
        </a:p>
      </dgm:t>
    </dgm:pt>
    <dgm:pt modelId="{A31C309B-A891-444F-B2EB-A96659DD8CAA}" type="sibTrans" cxnId="{3B9B220B-4EE0-4054-A7D9-F904E119B758}">
      <dgm:prSet/>
      <dgm:spPr/>
      <dgm:t>
        <a:bodyPr/>
        <a:lstStyle/>
        <a:p>
          <a:endParaRPr lang="en-GB" sz="1800"/>
        </a:p>
      </dgm:t>
    </dgm:pt>
    <dgm:pt modelId="{E471E3A1-8354-423E-8833-C619D3EC0CF3}">
      <dgm:prSet custT="1"/>
      <dgm:spPr/>
      <dgm:t>
        <a:bodyPr/>
        <a:lstStyle/>
        <a:p>
          <a:r>
            <a:rPr lang="en-IE" sz="1800" dirty="0" smtClean="0"/>
            <a:t>Change in people’s lives: attitudes, empowerment; human rights realised{vulnerability/poverty reduction}</a:t>
          </a:r>
          <a:endParaRPr lang="en-GB" sz="1800" dirty="0"/>
        </a:p>
      </dgm:t>
    </dgm:pt>
    <dgm:pt modelId="{BD9CD70C-F69A-4303-9EAD-A2584FD599FA}" type="parTrans" cxnId="{BF37F195-CC7F-4766-80C9-9BE498E3253D}">
      <dgm:prSet/>
      <dgm:spPr/>
      <dgm:t>
        <a:bodyPr/>
        <a:lstStyle/>
        <a:p>
          <a:endParaRPr lang="en-GB" sz="1800"/>
        </a:p>
      </dgm:t>
    </dgm:pt>
    <dgm:pt modelId="{64EC40B4-17B1-46B4-88D6-1A723E998DF6}" type="sibTrans" cxnId="{BF37F195-CC7F-4766-80C9-9BE498E3253D}">
      <dgm:prSet/>
      <dgm:spPr/>
      <dgm:t>
        <a:bodyPr/>
        <a:lstStyle/>
        <a:p>
          <a:endParaRPr lang="en-GB" sz="1800"/>
        </a:p>
      </dgm:t>
    </dgm:pt>
    <dgm:pt modelId="{544A5514-9881-4E68-AB44-CCA87CB179B8}" type="pres">
      <dgm:prSet presAssocID="{E68FC30B-9C8A-4C77-AC8E-73579F221EFC}" presName="cycle" presStyleCnt="0">
        <dgm:presLayoutVars>
          <dgm:dir/>
          <dgm:resizeHandles val="exact"/>
        </dgm:presLayoutVars>
      </dgm:prSet>
      <dgm:spPr/>
      <dgm:t>
        <a:bodyPr/>
        <a:lstStyle/>
        <a:p>
          <a:endParaRPr lang="en-GB"/>
        </a:p>
      </dgm:t>
    </dgm:pt>
    <dgm:pt modelId="{60551874-39F4-4728-8B6E-87F2F6EEF897}" type="pres">
      <dgm:prSet presAssocID="{5E64C6FA-2268-4CDB-A680-D7965684AAB4}" presName="dummy" presStyleCnt="0"/>
      <dgm:spPr/>
    </dgm:pt>
    <dgm:pt modelId="{D5FA5CD7-4A9A-47C7-AA68-651B62D4552A}" type="pres">
      <dgm:prSet presAssocID="{5E64C6FA-2268-4CDB-A680-D7965684AAB4}" presName="node" presStyleLbl="revTx" presStyleIdx="0" presStyleCnt="4" custScaleX="142982">
        <dgm:presLayoutVars>
          <dgm:bulletEnabled val="1"/>
        </dgm:presLayoutVars>
      </dgm:prSet>
      <dgm:spPr/>
      <dgm:t>
        <a:bodyPr/>
        <a:lstStyle/>
        <a:p>
          <a:endParaRPr lang="en-GB"/>
        </a:p>
      </dgm:t>
    </dgm:pt>
    <dgm:pt modelId="{DC07C068-E2C0-4BDE-B738-C68C1EE8D663}" type="pres">
      <dgm:prSet presAssocID="{32ABFE21-E366-4206-98C8-060BACE348BE}" presName="sibTrans" presStyleLbl="node1" presStyleIdx="0" presStyleCnt="4"/>
      <dgm:spPr/>
      <dgm:t>
        <a:bodyPr/>
        <a:lstStyle/>
        <a:p>
          <a:endParaRPr lang="en-GB"/>
        </a:p>
      </dgm:t>
    </dgm:pt>
    <dgm:pt modelId="{D5668E5A-EFE2-44D6-A964-CD8AD87676DE}" type="pres">
      <dgm:prSet presAssocID="{E471E3A1-8354-423E-8833-C619D3EC0CF3}" presName="dummy" presStyleCnt="0"/>
      <dgm:spPr/>
    </dgm:pt>
    <dgm:pt modelId="{FC0DE74A-CC03-4AF4-A076-C1CEB95710C6}" type="pres">
      <dgm:prSet presAssocID="{E471E3A1-8354-423E-8833-C619D3EC0CF3}" presName="node" presStyleLbl="revTx" presStyleIdx="1" presStyleCnt="4" custScaleX="206832" custRadScaleRad="114728" custRadScaleInc="-37019">
        <dgm:presLayoutVars>
          <dgm:bulletEnabled val="1"/>
        </dgm:presLayoutVars>
      </dgm:prSet>
      <dgm:spPr/>
      <dgm:t>
        <a:bodyPr/>
        <a:lstStyle/>
        <a:p>
          <a:endParaRPr lang="en-GB"/>
        </a:p>
      </dgm:t>
    </dgm:pt>
    <dgm:pt modelId="{0DD75FA9-98D9-483E-83A9-E8EB667F7639}" type="pres">
      <dgm:prSet presAssocID="{64EC40B4-17B1-46B4-88D6-1A723E998DF6}" presName="sibTrans" presStyleLbl="node1" presStyleIdx="1" presStyleCnt="4"/>
      <dgm:spPr/>
      <dgm:t>
        <a:bodyPr/>
        <a:lstStyle/>
        <a:p>
          <a:endParaRPr lang="en-GB"/>
        </a:p>
      </dgm:t>
    </dgm:pt>
    <dgm:pt modelId="{475004E1-17C3-4AB4-B212-24D39F4876D4}" type="pres">
      <dgm:prSet presAssocID="{8908919A-2607-4C2D-BEE3-E31CE84D15F3}" presName="dummy" presStyleCnt="0"/>
      <dgm:spPr/>
    </dgm:pt>
    <dgm:pt modelId="{741AA09F-1063-4890-9330-50E40AC28DD8}" type="pres">
      <dgm:prSet presAssocID="{8908919A-2607-4C2D-BEE3-E31CE84D15F3}" presName="node" presStyleLbl="revTx" presStyleIdx="2" presStyleCnt="4" custScaleX="234904" custRadScaleRad="125875" custRadScaleInc="85807">
        <dgm:presLayoutVars>
          <dgm:bulletEnabled val="1"/>
        </dgm:presLayoutVars>
      </dgm:prSet>
      <dgm:spPr/>
      <dgm:t>
        <a:bodyPr/>
        <a:lstStyle/>
        <a:p>
          <a:endParaRPr lang="en-GB"/>
        </a:p>
      </dgm:t>
    </dgm:pt>
    <dgm:pt modelId="{13EF6924-96B0-41C1-9B8F-43121B4F7037}" type="pres">
      <dgm:prSet presAssocID="{A31C309B-A891-444F-B2EB-A96659DD8CAA}" presName="sibTrans" presStyleLbl="node1" presStyleIdx="2" presStyleCnt="4"/>
      <dgm:spPr/>
      <dgm:t>
        <a:bodyPr/>
        <a:lstStyle/>
        <a:p>
          <a:endParaRPr lang="en-GB"/>
        </a:p>
      </dgm:t>
    </dgm:pt>
    <dgm:pt modelId="{75AD43C0-34FF-4C5D-BA0A-AE8B42BEE511}" type="pres">
      <dgm:prSet presAssocID="{66C2B524-762A-44C8-B06E-56A5C0CA2600}" presName="dummy" presStyleCnt="0"/>
      <dgm:spPr/>
    </dgm:pt>
    <dgm:pt modelId="{150DF577-5411-4212-9547-185AF6FC1ACC}" type="pres">
      <dgm:prSet presAssocID="{66C2B524-762A-44C8-B06E-56A5C0CA2600}" presName="node" presStyleLbl="revTx" presStyleIdx="3" presStyleCnt="4" custScaleX="206154" custScaleY="64235" custRadScaleRad="138958" custRadScaleInc="-42005">
        <dgm:presLayoutVars>
          <dgm:bulletEnabled val="1"/>
        </dgm:presLayoutVars>
      </dgm:prSet>
      <dgm:spPr/>
      <dgm:t>
        <a:bodyPr/>
        <a:lstStyle/>
        <a:p>
          <a:endParaRPr lang="en-GB"/>
        </a:p>
      </dgm:t>
    </dgm:pt>
    <dgm:pt modelId="{110EE4A1-601C-4784-A75E-7EC91F9FB37A}" type="pres">
      <dgm:prSet presAssocID="{42C0A7D4-F643-48EC-A05B-4FC8113E9B68}" presName="sibTrans" presStyleLbl="node1" presStyleIdx="3" presStyleCnt="4"/>
      <dgm:spPr/>
      <dgm:t>
        <a:bodyPr/>
        <a:lstStyle/>
        <a:p>
          <a:endParaRPr lang="en-GB"/>
        </a:p>
      </dgm:t>
    </dgm:pt>
  </dgm:ptLst>
  <dgm:cxnLst>
    <dgm:cxn modelId="{3090AA16-88E5-41F3-A33E-E3A8419E5553}" srcId="{E68FC30B-9C8A-4C77-AC8E-73579F221EFC}" destId="{66C2B524-762A-44C8-B06E-56A5C0CA2600}" srcOrd="3" destOrd="0" parTransId="{C8F77938-9BAB-469A-B6F9-F8EDE5AAD409}" sibTransId="{42C0A7D4-F643-48EC-A05B-4FC8113E9B68}"/>
    <dgm:cxn modelId="{2373101C-B046-40DD-A422-034670030CBE}" type="presOf" srcId="{A31C309B-A891-444F-B2EB-A96659DD8CAA}" destId="{13EF6924-96B0-41C1-9B8F-43121B4F7037}" srcOrd="0" destOrd="0" presId="urn:microsoft.com/office/officeart/2005/8/layout/cycle1"/>
    <dgm:cxn modelId="{3B9B220B-4EE0-4054-A7D9-F904E119B758}" srcId="{E68FC30B-9C8A-4C77-AC8E-73579F221EFC}" destId="{8908919A-2607-4C2D-BEE3-E31CE84D15F3}" srcOrd="2" destOrd="0" parTransId="{F5C60E58-3232-4BCF-81B1-58A3FB8501AD}" sibTransId="{A31C309B-A891-444F-B2EB-A96659DD8CAA}"/>
    <dgm:cxn modelId="{C82821E0-D254-4316-9F8B-15ED5612670B}" type="presOf" srcId="{8908919A-2607-4C2D-BEE3-E31CE84D15F3}" destId="{741AA09F-1063-4890-9330-50E40AC28DD8}" srcOrd="0" destOrd="0" presId="urn:microsoft.com/office/officeart/2005/8/layout/cycle1"/>
    <dgm:cxn modelId="{5D62E3B0-CF7C-4473-8A2C-61F498ABF4EB}" type="presOf" srcId="{64EC40B4-17B1-46B4-88D6-1A723E998DF6}" destId="{0DD75FA9-98D9-483E-83A9-E8EB667F7639}" srcOrd="0" destOrd="0" presId="urn:microsoft.com/office/officeart/2005/8/layout/cycle1"/>
    <dgm:cxn modelId="{A5B84C9B-4A2F-496F-9D09-36222AA6D0C0}" type="presOf" srcId="{66C2B524-762A-44C8-B06E-56A5C0CA2600}" destId="{150DF577-5411-4212-9547-185AF6FC1ACC}" srcOrd="0" destOrd="0" presId="urn:microsoft.com/office/officeart/2005/8/layout/cycle1"/>
    <dgm:cxn modelId="{7BEBBEEC-08D3-43A9-B2B8-5C51FA40E814}" type="presOf" srcId="{E471E3A1-8354-423E-8833-C619D3EC0CF3}" destId="{FC0DE74A-CC03-4AF4-A076-C1CEB95710C6}" srcOrd="0" destOrd="0" presId="urn:microsoft.com/office/officeart/2005/8/layout/cycle1"/>
    <dgm:cxn modelId="{FC5D3B9F-C74F-4C3D-82DE-3DDFBE7F83AB}" type="presOf" srcId="{32ABFE21-E366-4206-98C8-060BACE348BE}" destId="{DC07C068-E2C0-4BDE-B738-C68C1EE8D663}" srcOrd="0" destOrd="0" presId="urn:microsoft.com/office/officeart/2005/8/layout/cycle1"/>
    <dgm:cxn modelId="{BF37F195-CC7F-4766-80C9-9BE498E3253D}" srcId="{E68FC30B-9C8A-4C77-AC8E-73579F221EFC}" destId="{E471E3A1-8354-423E-8833-C619D3EC0CF3}" srcOrd="1" destOrd="0" parTransId="{BD9CD70C-F69A-4303-9EAD-A2584FD599FA}" sibTransId="{64EC40B4-17B1-46B4-88D6-1A723E998DF6}"/>
    <dgm:cxn modelId="{A82D3C49-D885-4EDF-AD90-B7F7264EBC67}" type="presOf" srcId="{42C0A7D4-F643-48EC-A05B-4FC8113E9B68}" destId="{110EE4A1-601C-4784-A75E-7EC91F9FB37A}" srcOrd="0" destOrd="0" presId="urn:microsoft.com/office/officeart/2005/8/layout/cycle1"/>
    <dgm:cxn modelId="{BD39BBBD-790B-45DD-9A5A-143C06FD61DF}" type="presOf" srcId="{E68FC30B-9C8A-4C77-AC8E-73579F221EFC}" destId="{544A5514-9881-4E68-AB44-CCA87CB179B8}" srcOrd="0" destOrd="0" presId="urn:microsoft.com/office/officeart/2005/8/layout/cycle1"/>
    <dgm:cxn modelId="{5B0E1F57-2714-49FF-A71D-58FBFF10A097}" type="presOf" srcId="{5E64C6FA-2268-4CDB-A680-D7965684AAB4}" destId="{D5FA5CD7-4A9A-47C7-AA68-651B62D4552A}" srcOrd="0" destOrd="0" presId="urn:microsoft.com/office/officeart/2005/8/layout/cycle1"/>
    <dgm:cxn modelId="{56BCE90E-E6DB-4540-977B-11390DB995D2}" srcId="{E68FC30B-9C8A-4C77-AC8E-73579F221EFC}" destId="{5E64C6FA-2268-4CDB-A680-D7965684AAB4}" srcOrd="0" destOrd="0" parTransId="{5323E5BE-1044-4FF2-BAAB-EF29D69C03B2}" sibTransId="{32ABFE21-E366-4206-98C8-060BACE348BE}"/>
    <dgm:cxn modelId="{8A825B07-D2F2-4BF9-8855-0CF5A1592E8E}" type="presParOf" srcId="{544A5514-9881-4E68-AB44-CCA87CB179B8}" destId="{60551874-39F4-4728-8B6E-87F2F6EEF897}" srcOrd="0" destOrd="0" presId="urn:microsoft.com/office/officeart/2005/8/layout/cycle1"/>
    <dgm:cxn modelId="{F1DB5692-67EA-4F7E-9AB1-C3F05787CAD1}" type="presParOf" srcId="{544A5514-9881-4E68-AB44-CCA87CB179B8}" destId="{D5FA5CD7-4A9A-47C7-AA68-651B62D4552A}" srcOrd="1" destOrd="0" presId="urn:microsoft.com/office/officeart/2005/8/layout/cycle1"/>
    <dgm:cxn modelId="{6C3CE5BB-9DD9-4DE6-9E47-7806E0FC68AA}" type="presParOf" srcId="{544A5514-9881-4E68-AB44-CCA87CB179B8}" destId="{DC07C068-E2C0-4BDE-B738-C68C1EE8D663}" srcOrd="2" destOrd="0" presId="urn:microsoft.com/office/officeart/2005/8/layout/cycle1"/>
    <dgm:cxn modelId="{8973F5C5-3CC8-4428-9E8C-6D3B82A00E21}" type="presParOf" srcId="{544A5514-9881-4E68-AB44-CCA87CB179B8}" destId="{D5668E5A-EFE2-44D6-A964-CD8AD87676DE}" srcOrd="3" destOrd="0" presId="urn:microsoft.com/office/officeart/2005/8/layout/cycle1"/>
    <dgm:cxn modelId="{B081A475-3584-4164-BD0A-948BB4E0F733}" type="presParOf" srcId="{544A5514-9881-4E68-AB44-CCA87CB179B8}" destId="{FC0DE74A-CC03-4AF4-A076-C1CEB95710C6}" srcOrd="4" destOrd="0" presId="urn:microsoft.com/office/officeart/2005/8/layout/cycle1"/>
    <dgm:cxn modelId="{8E9B19A0-9059-4CA7-81D8-758C57E2724F}" type="presParOf" srcId="{544A5514-9881-4E68-AB44-CCA87CB179B8}" destId="{0DD75FA9-98D9-483E-83A9-E8EB667F7639}" srcOrd="5" destOrd="0" presId="urn:microsoft.com/office/officeart/2005/8/layout/cycle1"/>
    <dgm:cxn modelId="{7442B250-E215-44DE-A876-14103B7F6724}" type="presParOf" srcId="{544A5514-9881-4E68-AB44-CCA87CB179B8}" destId="{475004E1-17C3-4AB4-B212-24D39F4876D4}" srcOrd="6" destOrd="0" presId="urn:microsoft.com/office/officeart/2005/8/layout/cycle1"/>
    <dgm:cxn modelId="{05087562-5449-416A-B875-A2272C65C28E}" type="presParOf" srcId="{544A5514-9881-4E68-AB44-CCA87CB179B8}" destId="{741AA09F-1063-4890-9330-50E40AC28DD8}" srcOrd="7" destOrd="0" presId="urn:microsoft.com/office/officeart/2005/8/layout/cycle1"/>
    <dgm:cxn modelId="{2E19BEC0-B9A0-49B6-8C70-D736C87FFFBA}" type="presParOf" srcId="{544A5514-9881-4E68-AB44-CCA87CB179B8}" destId="{13EF6924-96B0-41C1-9B8F-43121B4F7037}" srcOrd="8" destOrd="0" presId="urn:microsoft.com/office/officeart/2005/8/layout/cycle1"/>
    <dgm:cxn modelId="{628A4FDB-5DB8-43A4-8D67-8091EF9808C7}" type="presParOf" srcId="{544A5514-9881-4E68-AB44-CCA87CB179B8}" destId="{75AD43C0-34FF-4C5D-BA0A-AE8B42BEE511}" srcOrd="9" destOrd="0" presId="urn:microsoft.com/office/officeart/2005/8/layout/cycle1"/>
    <dgm:cxn modelId="{D5B624C7-641E-4823-9CA1-F94BC7952DCD}" type="presParOf" srcId="{544A5514-9881-4E68-AB44-CCA87CB179B8}" destId="{150DF577-5411-4212-9547-185AF6FC1ACC}" srcOrd="10" destOrd="0" presId="urn:microsoft.com/office/officeart/2005/8/layout/cycle1"/>
    <dgm:cxn modelId="{2C6095F2-4726-4132-8019-B0C70FC85971}" type="presParOf" srcId="{544A5514-9881-4E68-AB44-CCA87CB179B8}" destId="{110EE4A1-601C-4784-A75E-7EC91F9FB37A}" srcOrd="11"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FA5CD7-4A9A-47C7-AA68-651B62D4552A}">
      <dsp:nvSpPr>
        <dsp:cNvPr id="0" name=""/>
        <dsp:cNvSpPr/>
      </dsp:nvSpPr>
      <dsp:spPr>
        <a:xfrm>
          <a:off x="4442422" y="102284"/>
          <a:ext cx="2289593" cy="1601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IE" sz="1800" kern="1200" dirty="0" smtClean="0"/>
            <a:t>Changes in structures—legal/civil/political/ socio-economic{democratic processes)</a:t>
          </a:r>
          <a:endParaRPr lang="en-GB" sz="1800" kern="1200" dirty="0"/>
        </a:p>
      </dsp:txBody>
      <dsp:txXfrm>
        <a:off x="4442422" y="102284"/>
        <a:ext cx="2289593" cy="1601316"/>
      </dsp:txXfrm>
    </dsp:sp>
    <dsp:sp modelId="{DC07C068-E2C0-4BDE-B738-C68C1EE8D663}">
      <dsp:nvSpPr>
        <dsp:cNvPr id="0" name=""/>
        <dsp:cNvSpPr/>
      </dsp:nvSpPr>
      <dsp:spPr>
        <a:xfrm>
          <a:off x="2208251" y="513090"/>
          <a:ext cx="4523326" cy="4523326"/>
        </a:xfrm>
        <a:prstGeom prst="circularArrow">
          <a:avLst>
            <a:gd name="adj1" fmla="val 6903"/>
            <a:gd name="adj2" fmla="val 465447"/>
            <a:gd name="adj3" fmla="val 20988201"/>
            <a:gd name="adj4" fmla="val 19569456"/>
            <a:gd name="adj5" fmla="val 805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C0DE74A-CC03-4AF4-A076-C1CEB95710C6}">
      <dsp:nvSpPr>
        <dsp:cNvPr id="0" name=""/>
        <dsp:cNvSpPr/>
      </dsp:nvSpPr>
      <dsp:spPr>
        <a:xfrm>
          <a:off x="4402841" y="2692895"/>
          <a:ext cx="3312034" cy="1601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IE" sz="1800" kern="1200" dirty="0" smtClean="0"/>
            <a:t>Change in people’s lives: attitudes, empowerment; human rights realised{vulnerability/poverty reduction}</a:t>
          </a:r>
          <a:endParaRPr lang="en-GB" sz="1800" kern="1200" dirty="0"/>
        </a:p>
      </dsp:txBody>
      <dsp:txXfrm>
        <a:off x="4402841" y="2692895"/>
        <a:ext cx="3312034" cy="1601316"/>
      </dsp:txXfrm>
    </dsp:sp>
    <dsp:sp modelId="{0DD75FA9-98D9-483E-83A9-E8EB667F7639}">
      <dsp:nvSpPr>
        <dsp:cNvPr id="0" name=""/>
        <dsp:cNvSpPr/>
      </dsp:nvSpPr>
      <dsp:spPr>
        <a:xfrm>
          <a:off x="1704668" y="471112"/>
          <a:ext cx="4523326" cy="4523326"/>
        </a:xfrm>
        <a:prstGeom prst="circularArrow">
          <a:avLst>
            <a:gd name="adj1" fmla="val 6903"/>
            <a:gd name="adj2" fmla="val 465447"/>
            <a:gd name="adj3" fmla="val 8177109"/>
            <a:gd name="adj4" fmla="val 3256429"/>
            <a:gd name="adj5" fmla="val 805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1AA09F-1063-4890-9330-50E40AC28DD8}">
      <dsp:nvSpPr>
        <dsp:cNvPr id="0" name=""/>
        <dsp:cNvSpPr/>
      </dsp:nvSpPr>
      <dsp:spPr>
        <a:xfrm>
          <a:off x="60815" y="2260839"/>
          <a:ext cx="3761555" cy="1601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IE" sz="1800" kern="1200" dirty="0" smtClean="0"/>
            <a:t>Rights holders; demand their rights from duty bearers{support right holders in demanding rights}</a:t>
          </a:r>
          <a:endParaRPr lang="en-GB" sz="1800" kern="1200" dirty="0"/>
        </a:p>
      </dsp:txBody>
      <dsp:txXfrm>
        <a:off x="60815" y="2260839"/>
        <a:ext cx="3761555" cy="1601316"/>
      </dsp:txXfrm>
    </dsp:sp>
    <dsp:sp modelId="{13EF6924-96B0-41C1-9B8F-43121B4F7037}">
      <dsp:nvSpPr>
        <dsp:cNvPr id="0" name=""/>
        <dsp:cNvSpPr/>
      </dsp:nvSpPr>
      <dsp:spPr>
        <a:xfrm>
          <a:off x="1358681" y="-639572"/>
          <a:ext cx="4523326" cy="4523326"/>
        </a:xfrm>
        <a:prstGeom prst="circularArrow">
          <a:avLst>
            <a:gd name="adj1" fmla="val 6903"/>
            <a:gd name="adj2" fmla="val 465447"/>
            <a:gd name="adj3" fmla="val 10831104"/>
            <a:gd name="adj4" fmla="val 9636236"/>
            <a:gd name="adj5" fmla="val 805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50DF577-5411-4212-9547-185AF6FC1ACC}">
      <dsp:nvSpPr>
        <dsp:cNvPr id="0" name=""/>
        <dsp:cNvSpPr/>
      </dsp:nvSpPr>
      <dsp:spPr>
        <a:xfrm>
          <a:off x="319920" y="316634"/>
          <a:ext cx="3301177" cy="10286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IE" sz="1800" kern="1200" dirty="0" smtClean="0"/>
            <a:t>Duty bearers- fulfil their obligations towards rights holders{strengthen accountability of duty bearers}</a:t>
          </a:r>
          <a:endParaRPr lang="en-GB" sz="1800" kern="1200" dirty="0"/>
        </a:p>
      </dsp:txBody>
      <dsp:txXfrm>
        <a:off x="319920" y="316634"/>
        <a:ext cx="3301177" cy="1028605"/>
      </dsp:txXfrm>
    </dsp:sp>
    <dsp:sp modelId="{110EE4A1-601C-4784-A75E-7EC91F9FB37A}">
      <dsp:nvSpPr>
        <dsp:cNvPr id="0" name=""/>
        <dsp:cNvSpPr/>
      </dsp:nvSpPr>
      <dsp:spPr>
        <a:xfrm>
          <a:off x="1129424" y="-299362"/>
          <a:ext cx="4523326" cy="4523326"/>
        </a:xfrm>
        <a:prstGeom prst="circularArrow">
          <a:avLst>
            <a:gd name="adj1" fmla="val 6903"/>
            <a:gd name="adj2" fmla="val 465447"/>
            <a:gd name="adj3" fmla="val 17722622"/>
            <a:gd name="adj4" fmla="val 14329627"/>
            <a:gd name="adj5" fmla="val 805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D2DD30-E6BC-47BA-9525-266F01A7D84D}" type="datetimeFigureOut">
              <a:rPr lang="en-IE" smtClean="0"/>
              <a:t>03/05/2017</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936733-DFEE-4CF8-BAD8-B5670AB944CF}" type="slidenum">
              <a:rPr lang="en-IE" smtClean="0"/>
              <a:t>‹#›</a:t>
            </a:fld>
            <a:endParaRPr lang="en-IE"/>
          </a:p>
        </p:txBody>
      </p:sp>
    </p:spTree>
    <p:extLst>
      <p:ext uri="{BB962C8B-B14F-4D97-AF65-F5344CB8AC3E}">
        <p14:creationId xmlns:p14="http://schemas.microsoft.com/office/powerpoint/2010/main" val="1944052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C8F95D1-F1B8-4380-808E-855F9E07B6A1}" type="slidenum">
              <a:rPr lang="en-GB" smtClean="0"/>
              <a:t>1</a:t>
            </a:fld>
            <a:endParaRPr lang="en-GB"/>
          </a:p>
        </p:txBody>
      </p:sp>
    </p:spTree>
    <p:extLst>
      <p:ext uri="{BB962C8B-B14F-4D97-AF65-F5344CB8AC3E}">
        <p14:creationId xmlns:p14="http://schemas.microsoft.com/office/powerpoint/2010/main" val="1543213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r>
              <a:rPr lang="en-US" smtClean="0"/>
              <a:t>2/21/2017</a:t>
            </a:r>
            <a:endParaRPr lang="en-IE"/>
          </a:p>
        </p:txBody>
      </p:sp>
      <p:sp>
        <p:nvSpPr>
          <p:cNvPr id="5" name="Footer Placeholder 4"/>
          <p:cNvSpPr>
            <a:spLocks noGrp="1"/>
          </p:cNvSpPr>
          <p:nvPr>
            <p:ph type="ftr" sz="quarter" idx="11"/>
          </p:nvPr>
        </p:nvSpPr>
        <p:spPr/>
        <p:txBody>
          <a:bodyPr/>
          <a:lstStyle/>
          <a:p>
            <a:r>
              <a:rPr lang="en-IE" smtClean="0"/>
              <a:t>Nita Mishra, PhD Student, Food Business and Development, UCC</a:t>
            </a:r>
            <a:endParaRPr lang="en-IE"/>
          </a:p>
        </p:txBody>
      </p:sp>
      <p:sp>
        <p:nvSpPr>
          <p:cNvPr id="6" name="Slide Number Placeholder 5"/>
          <p:cNvSpPr>
            <a:spLocks noGrp="1"/>
          </p:cNvSpPr>
          <p:nvPr>
            <p:ph type="sldNum" sz="quarter" idx="12"/>
          </p:nvPr>
        </p:nvSpPr>
        <p:spPr/>
        <p:txBody>
          <a:bodyPr/>
          <a:lstStyle/>
          <a:p>
            <a:fld id="{EED7C0F8-B693-4075-AB38-5287EED75FCA}" type="slidenum">
              <a:rPr lang="en-IE" smtClean="0"/>
              <a:t>‹#›</a:t>
            </a:fld>
            <a:endParaRPr lang="en-IE"/>
          </a:p>
        </p:txBody>
      </p:sp>
    </p:spTree>
    <p:extLst>
      <p:ext uri="{BB962C8B-B14F-4D97-AF65-F5344CB8AC3E}">
        <p14:creationId xmlns:p14="http://schemas.microsoft.com/office/powerpoint/2010/main" val="485359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r>
              <a:rPr lang="en-US" smtClean="0"/>
              <a:t>2/21/2017</a:t>
            </a:r>
            <a:endParaRPr lang="en-IE"/>
          </a:p>
        </p:txBody>
      </p:sp>
      <p:sp>
        <p:nvSpPr>
          <p:cNvPr id="5" name="Footer Placeholder 4"/>
          <p:cNvSpPr>
            <a:spLocks noGrp="1"/>
          </p:cNvSpPr>
          <p:nvPr>
            <p:ph type="ftr" sz="quarter" idx="11"/>
          </p:nvPr>
        </p:nvSpPr>
        <p:spPr/>
        <p:txBody>
          <a:bodyPr/>
          <a:lstStyle/>
          <a:p>
            <a:r>
              <a:rPr lang="en-IE" smtClean="0"/>
              <a:t>Nita Mishra, PhD Student, Food Business and Development, UCC</a:t>
            </a:r>
            <a:endParaRPr lang="en-IE"/>
          </a:p>
        </p:txBody>
      </p:sp>
      <p:sp>
        <p:nvSpPr>
          <p:cNvPr id="6" name="Slide Number Placeholder 5"/>
          <p:cNvSpPr>
            <a:spLocks noGrp="1"/>
          </p:cNvSpPr>
          <p:nvPr>
            <p:ph type="sldNum" sz="quarter" idx="12"/>
          </p:nvPr>
        </p:nvSpPr>
        <p:spPr/>
        <p:txBody>
          <a:bodyPr/>
          <a:lstStyle/>
          <a:p>
            <a:fld id="{EED7C0F8-B693-4075-AB38-5287EED75FCA}" type="slidenum">
              <a:rPr lang="en-IE" smtClean="0"/>
              <a:t>‹#›</a:t>
            </a:fld>
            <a:endParaRPr lang="en-IE"/>
          </a:p>
        </p:txBody>
      </p:sp>
    </p:spTree>
    <p:extLst>
      <p:ext uri="{BB962C8B-B14F-4D97-AF65-F5344CB8AC3E}">
        <p14:creationId xmlns:p14="http://schemas.microsoft.com/office/powerpoint/2010/main" val="3922142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r>
              <a:rPr lang="en-US" smtClean="0"/>
              <a:t>2/21/2017</a:t>
            </a:r>
            <a:endParaRPr lang="en-IE"/>
          </a:p>
        </p:txBody>
      </p:sp>
      <p:sp>
        <p:nvSpPr>
          <p:cNvPr id="5" name="Footer Placeholder 4"/>
          <p:cNvSpPr>
            <a:spLocks noGrp="1"/>
          </p:cNvSpPr>
          <p:nvPr>
            <p:ph type="ftr" sz="quarter" idx="11"/>
          </p:nvPr>
        </p:nvSpPr>
        <p:spPr/>
        <p:txBody>
          <a:bodyPr/>
          <a:lstStyle/>
          <a:p>
            <a:r>
              <a:rPr lang="en-IE" smtClean="0"/>
              <a:t>Nita Mishra, PhD Student, Food Business and Development, UCC</a:t>
            </a:r>
            <a:endParaRPr lang="en-IE"/>
          </a:p>
        </p:txBody>
      </p:sp>
      <p:sp>
        <p:nvSpPr>
          <p:cNvPr id="6" name="Slide Number Placeholder 5"/>
          <p:cNvSpPr>
            <a:spLocks noGrp="1"/>
          </p:cNvSpPr>
          <p:nvPr>
            <p:ph type="sldNum" sz="quarter" idx="12"/>
          </p:nvPr>
        </p:nvSpPr>
        <p:spPr/>
        <p:txBody>
          <a:bodyPr/>
          <a:lstStyle/>
          <a:p>
            <a:fld id="{EED7C0F8-B693-4075-AB38-5287EED75FCA}" type="slidenum">
              <a:rPr lang="en-IE" smtClean="0"/>
              <a:t>‹#›</a:t>
            </a:fld>
            <a:endParaRPr lang="en-IE"/>
          </a:p>
        </p:txBody>
      </p:sp>
    </p:spTree>
    <p:extLst>
      <p:ext uri="{BB962C8B-B14F-4D97-AF65-F5344CB8AC3E}">
        <p14:creationId xmlns:p14="http://schemas.microsoft.com/office/powerpoint/2010/main" val="3274630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r>
              <a:rPr lang="en-US" smtClean="0"/>
              <a:t>2/21/2017</a:t>
            </a:r>
            <a:endParaRPr lang="en-IE"/>
          </a:p>
        </p:txBody>
      </p:sp>
      <p:sp>
        <p:nvSpPr>
          <p:cNvPr id="5" name="Footer Placeholder 4"/>
          <p:cNvSpPr>
            <a:spLocks noGrp="1"/>
          </p:cNvSpPr>
          <p:nvPr>
            <p:ph type="ftr" sz="quarter" idx="11"/>
          </p:nvPr>
        </p:nvSpPr>
        <p:spPr/>
        <p:txBody>
          <a:bodyPr/>
          <a:lstStyle/>
          <a:p>
            <a:r>
              <a:rPr lang="en-IE" smtClean="0"/>
              <a:t>Nita Mishra, PhD Student, Food Business and Development, UCC</a:t>
            </a:r>
            <a:endParaRPr lang="en-IE"/>
          </a:p>
        </p:txBody>
      </p:sp>
      <p:sp>
        <p:nvSpPr>
          <p:cNvPr id="6" name="Slide Number Placeholder 5"/>
          <p:cNvSpPr>
            <a:spLocks noGrp="1"/>
          </p:cNvSpPr>
          <p:nvPr>
            <p:ph type="sldNum" sz="quarter" idx="12"/>
          </p:nvPr>
        </p:nvSpPr>
        <p:spPr/>
        <p:txBody>
          <a:bodyPr/>
          <a:lstStyle/>
          <a:p>
            <a:fld id="{EED7C0F8-B693-4075-AB38-5287EED75FCA}" type="slidenum">
              <a:rPr lang="en-IE" smtClean="0"/>
              <a:t>‹#›</a:t>
            </a:fld>
            <a:endParaRPr lang="en-IE"/>
          </a:p>
        </p:txBody>
      </p:sp>
    </p:spTree>
    <p:extLst>
      <p:ext uri="{BB962C8B-B14F-4D97-AF65-F5344CB8AC3E}">
        <p14:creationId xmlns:p14="http://schemas.microsoft.com/office/powerpoint/2010/main" val="4183582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2/21/2017</a:t>
            </a:r>
            <a:endParaRPr lang="en-IE"/>
          </a:p>
        </p:txBody>
      </p:sp>
      <p:sp>
        <p:nvSpPr>
          <p:cNvPr id="5" name="Footer Placeholder 4"/>
          <p:cNvSpPr>
            <a:spLocks noGrp="1"/>
          </p:cNvSpPr>
          <p:nvPr>
            <p:ph type="ftr" sz="quarter" idx="11"/>
          </p:nvPr>
        </p:nvSpPr>
        <p:spPr/>
        <p:txBody>
          <a:bodyPr/>
          <a:lstStyle/>
          <a:p>
            <a:r>
              <a:rPr lang="en-IE" smtClean="0"/>
              <a:t>Nita Mishra, PhD Student, Food Business and Development, UCC</a:t>
            </a:r>
            <a:endParaRPr lang="en-IE"/>
          </a:p>
        </p:txBody>
      </p:sp>
      <p:sp>
        <p:nvSpPr>
          <p:cNvPr id="6" name="Slide Number Placeholder 5"/>
          <p:cNvSpPr>
            <a:spLocks noGrp="1"/>
          </p:cNvSpPr>
          <p:nvPr>
            <p:ph type="sldNum" sz="quarter" idx="12"/>
          </p:nvPr>
        </p:nvSpPr>
        <p:spPr/>
        <p:txBody>
          <a:bodyPr/>
          <a:lstStyle/>
          <a:p>
            <a:fld id="{EED7C0F8-B693-4075-AB38-5287EED75FCA}" type="slidenum">
              <a:rPr lang="en-IE" smtClean="0"/>
              <a:t>‹#›</a:t>
            </a:fld>
            <a:endParaRPr lang="en-IE"/>
          </a:p>
        </p:txBody>
      </p:sp>
    </p:spTree>
    <p:extLst>
      <p:ext uri="{BB962C8B-B14F-4D97-AF65-F5344CB8AC3E}">
        <p14:creationId xmlns:p14="http://schemas.microsoft.com/office/powerpoint/2010/main" val="1754453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r>
              <a:rPr lang="en-US" smtClean="0"/>
              <a:t>2/21/2017</a:t>
            </a:r>
            <a:endParaRPr lang="en-IE"/>
          </a:p>
        </p:txBody>
      </p:sp>
      <p:sp>
        <p:nvSpPr>
          <p:cNvPr id="6" name="Footer Placeholder 5"/>
          <p:cNvSpPr>
            <a:spLocks noGrp="1"/>
          </p:cNvSpPr>
          <p:nvPr>
            <p:ph type="ftr" sz="quarter" idx="11"/>
          </p:nvPr>
        </p:nvSpPr>
        <p:spPr/>
        <p:txBody>
          <a:bodyPr/>
          <a:lstStyle/>
          <a:p>
            <a:r>
              <a:rPr lang="en-IE" smtClean="0"/>
              <a:t>Nita Mishra, PhD Student, Food Business and Development, UCC</a:t>
            </a:r>
            <a:endParaRPr lang="en-IE"/>
          </a:p>
        </p:txBody>
      </p:sp>
      <p:sp>
        <p:nvSpPr>
          <p:cNvPr id="7" name="Slide Number Placeholder 6"/>
          <p:cNvSpPr>
            <a:spLocks noGrp="1"/>
          </p:cNvSpPr>
          <p:nvPr>
            <p:ph type="sldNum" sz="quarter" idx="12"/>
          </p:nvPr>
        </p:nvSpPr>
        <p:spPr/>
        <p:txBody>
          <a:bodyPr/>
          <a:lstStyle/>
          <a:p>
            <a:fld id="{EED7C0F8-B693-4075-AB38-5287EED75FCA}" type="slidenum">
              <a:rPr lang="en-IE" smtClean="0"/>
              <a:t>‹#›</a:t>
            </a:fld>
            <a:endParaRPr lang="en-IE"/>
          </a:p>
        </p:txBody>
      </p:sp>
    </p:spTree>
    <p:extLst>
      <p:ext uri="{BB962C8B-B14F-4D97-AF65-F5344CB8AC3E}">
        <p14:creationId xmlns:p14="http://schemas.microsoft.com/office/powerpoint/2010/main" val="337462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r>
              <a:rPr lang="en-US" smtClean="0"/>
              <a:t>2/21/2017</a:t>
            </a:r>
            <a:endParaRPr lang="en-IE"/>
          </a:p>
        </p:txBody>
      </p:sp>
      <p:sp>
        <p:nvSpPr>
          <p:cNvPr id="8" name="Footer Placeholder 7"/>
          <p:cNvSpPr>
            <a:spLocks noGrp="1"/>
          </p:cNvSpPr>
          <p:nvPr>
            <p:ph type="ftr" sz="quarter" idx="11"/>
          </p:nvPr>
        </p:nvSpPr>
        <p:spPr/>
        <p:txBody>
          <a:bodyPr/>
          <a:lstStyle/>
          <a:p>
            <a:r>
              <a:rPr lang="en-IE" smtClean="0"/>
              <a:t>Nita Mishra, PhD Student, Food Business and Development, UCC</a:t>
            </a:r>
            <a:endParaRPr lang="en-IE"/>
          </a:p>
        </p:txBody>
      </p:sp>
      <p:sp>
        <p:nvSpPr>
          <p:cNvPr id="9" name="Slide Number Placeholder 8"/>
          <p:cNvSpPr>
            <a:spLocks noGrp="1"/>
          </p:cNvSpPr>
          <p:nvPr>
            <p:ph type="sldNum" sz="quarter" idx="12"/>
          </p:nvPr>
        </p:nvSpPr>
        <p:spPr/>
        <p:txBody>
          <a:bodyPr/>
          <a:lstStyle/>
          <a:p>
            <a:fld id="{EED7C0F8-B693-4075-AB38-5287EED75FCA}" type="slidenum">
              <a:rPr lang="en-IE" smtClean="0"/>
              <a:t>‹#›</a:t>
            </a:fld>
            <a:endParaRPr lang="en-IE"/>
          </a:p>
        </p:txBody>
      </p:sp>
    </p:spTree>
    <p:extLst>
      <p:ext uri="{BB962C8B-B14F-4D97-AF65-F5344CB8AC3E}">
        <p14:creationId xmlns:p14="http://schemas.microsoft.com/office/powerpoint/2010/main" val="960717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r>
              <a:rPr lang="en-US" smtClean="0"/>
              <a:t>2/21/2017</a:t>
            </a:r>
            <a:endParaRPr lang="en-IE"/>
          </a:p>
        </p:txBody>
      </p:sp>
      <p:sp>
        <p:nvSpPr>
          <p:cNvPr id="4" name="Footer Placeholder 3"/>
          <p:cNvSpPr>
            <a:spLocks noGrp="1"/>
          </p:cNvSpPr>
          <p:nvPr>
            <p:ph type="ftr" sz="quarter" idx="11"/>
          </p:nvPr>
        </p:nvSpPr>
        <p:spPr/>
        <p:txBody>
          <a:bodyPr/>
          <a:lstStyle/>
          <a:p>
            <a:r>
              <a:rPr lang="en-IE" smtClean="0"/>
              <a:t>Nita Mishra, PhD Student, Food Business and Development, UCC</a:t>
            </a:r>
            <a:endParaRPr lang="en-IE"/>
          </a:p>
        </p:txBody>
      </p:sp>
      <p:sp>
        <p:nvSpPr>
          <p:cNvPr id="5" name="Slide Number Placeholder 4"/>
          <p:cNvSpPr>
            <a:spLocks noGrp="1"/>
          </p:cNvSpPr>
          <p:nvPr>
            <p:ph type="sldNum" sz="quarter" idx="12"/>
          </p:nvPr>
        </p:nvSpPr>
        <p:spPr/>
        <p:txBody>
          <a:bodyPr/>
          <a:lstStyle/>
          <a:p>
            <a:fld id="{EED7C0F8-B693-4075-AB38-5287EED75FCA}" type="slidenum">
              <a:rPr lang="en-IE" smtClean="0"/>
              <a:t>‹#›</a:t>
            </a:fld>
            <a:endParaRPr lang="en-IE"/>
          </a:p>
        </p:txBody>
      </p:sp>
    </p:spTree>
    <p:extLst>
      <p:ext uri="{BB962C8B-B14F-4D97-AF65-F5344CB8AC3E}">
        <p14:creationId xmlns:p14="http://schemas.microsoft.com/office/powerpoint/2010/main" val="794541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2/21/2017</a:t>
            </a:r>
            <a:endParaRPr lang="en-IE"/>
          </a:p>
        </p:txBody>
      </p:sp>
      <p:sp>
        <p:nvSpPr>
          <p:cNvPr id="3" name="Footer Placeholder 2"/>
          <p:cNvSpPr>
            <a:spLocks noGrp="1"/>
          </p:cNvSpPr>
          <p:nvPr>
            <p:ph type="ftr" sz="quarter" idx="11"/>
          </p:nvPr>
        </p:nvSpPr>
        <p:spPr/>
        <p:txBody>
          <a:bodyPr/>
          <a:lstStyle/>
          <a:p>
            <a:r>
              <a:rPr lang="en-IE" smtClean="0"/>
              <a:t>Nita Mishra, PhD Student, Food Business and Development, UCC</a:t>
            </a:r>
            <a:endParaRPr lang="en-IE"/>
          </a:p>
        </p:txBody>
      </p:sp>
      <p:sp>
        <p:nvSpPr>
          <p:cNvPr id="4" name="Slide Number Placeholder 3"/>
          <p:cNvSpPr>
            <a:spLocks noGrp="1"/>
          </p:cNvSpPr>
          <p:nvPr>
            <p:ph type="sldNum" sz="quarter" idx="12"/>
          </p:nvPr>
        </p:nvSpPr>
        <p:spPr/>
        <p:txBody>
          <a:bodyPr/>
          <a:lstStyle/>
          <a:p>
            <a:fld id="{EED7C0F8-B693-4075-AB38-5287EED75FCA}" type="slidenum">
              <a:rPr lang="en-IE" smtClean="0"/>
              <a:t>‹#›</a:t>
            </a:fld>
            <a:endParaRPr lang="en-IE"/>
          </a:p>
        </p:txBody>
      </p:sp>
    </p:spTree>
    <p:extLst>
      <p:ext uri="{BB962C8B-B14F-4D97-AF65-F5344CB8AC3E}">
        <p14:creationId xmlns:p14="http://schemas.microsoft.com/office/powerpoint/2010/main" val="11941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2/21/2017</a:t>
            </a:r>
            <a:endParaRPr lang="en-IE"/>
          </a:p>
        </p:txBody>
      </p:sp>
      <p:sp>
        <p:nvSpPr>
          <p:cNvPr id="6" name="Footer Placeholder 5"/>
          <p:cNvSpPr>
            <a:spLocks noGrp="1"/>
          </p:cNvSpPr>
          <p:nvPr>
            <p:ph type="ftr" sz="quarter" idx="11"/>
          </p:nvPr>
        </p:nvSpPr>
        <p:spPr/>
        <p:txBody>
          <a:bodyPr/>
          <a:lstStyle/>
          <a:p>
            <a:r>
              <a:rPr lang="en-IE" smtClean="0"/>
              <a:t>Nita Mishra, PhD Student, Food Business and Development, UCC</a:t>
            </a:r>
            <a:endParaRPr lang="en-IE"/>
          </a:p>
        </p:txBody>
      </p:sp>
      <p:sp>
        <p:nvSpPr>
          <p:cNvPr id="7" name="Slide Number Placeholder 6"/>
          <p:cNvSpPr>
            <a:spLocks noGrp="1"/>
          </p:cNvSpPr>
          <p:nvPr>
            <p:ph type="sldNum" sz="quarter" idx="12"/>
          </p:nvPr>
        </p:nvSpPr>
        <p:spPr/>
        <p:txBody>
          <a:bodyPr/>
          <a:lstStyle/>
          <a:p>
            <a:fld id="{EED7C0F8-B693-4075-AB38-5287EED75FCA}" type="slidenum">
              <a:rPr lang="en-IE" smtClean="0"/>
              <a:t>‹#›</a:t>
            </a:fld>
            <a:endParaRPr lang="en-IE"/>
          </a:p>
        </p:txBody>
      </p:sp>
    </p:spTree>
    <p:extLst>
      <p:ext uri="{BB962C8B-B14F-4D97-AF65-F5344CB8AC3E}">
        <p14:creationId xmlns:p14="http://schemas.microsoft.com/office/powerpoint/2010/main" val="1028760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2/21/2017</a:t>
            </a:r>
            <a:endParaRPr lang="en-IE"/>
          </a:p>
        </p:txBody>
      </p:sp>
      <p:sp>
        <p:nvSpPr>
          <p:cNvPr id="6" name="Footer Placeholder 5"/>
          <p:cNvSpPr>
            <a:spLocks noGrp="1"/>
          </p:cNvSpPr>
          <p:nvPr>
            <p:ph type="ftr" sz="quarter" idx="11"/>
          </p:nvPr>
        </p:nvSpPr>
        <p:spPr/>
        <p:txBody>
          <a:bodyPr/>
          <a:lstStyle/>
          <a:p>
            <a:r>
              <a:rPr lang="en-IE" smtClean="0"/>
              <a:t>Nita Mishra, PhD Student, Food Business and Development, UCC</a:t>
            </a:r>
            <a:endParaRPr lang="en-IE"/>
          </a:p>
        </p:txBody>
      </p:sp>
      <p:sp>
        <p:nvSpPr>
          <p:cNvPr id="7" name="Slide Number Placeholder 6"/>
          <p:cNvSpPr>
            <a:spLocks noGrp="1"/>
          </p:cNvSpPr>
          <p:nvPr>
            <p:ph type="sldNum" sz="quarter" idx="12"/>
          </p:nvPr>
        </p:nvSpPr>
        <p:spPr/>
        <p:txBody>
          <a:bodyPr/>
          <a:lstStyle/>
          <a:p>
            <a:fld id="{EED7C0F8-B693-4075-AB38-5287EED75FCA}" type="slidenum">
              <a:rPr lang="en-IE" smtClean="0"/>
              <a:t>‹#›</a:t>
            </a:fld>
            <a:endParaRPr lang="en-IE"/>
          </a:p>
        </p:txBody>
      </p:sp>
    </p:spTree>
    <p:extLst>
      <p:ext uri="{BB962C8B-B14F-4D97-AF65-F5344CB8AC3E}">
        <p14:creationId xmlns:p14="http://schemas.microsoft.com/office/powerpoint/2010/main" val="327627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2/21/2017</a:t>
            </a:r>
            <a:endParaRPr lang="en-I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E" smtClean="0"/>
              <a:t>Nita Mishra, PhD Student, Food Business and Development, UCC</a:t>
            </a:r>
            <a:endParaRPr lang="en-I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D7C0F8-B693-4075-AB38-5287EED75FCA}" type="slidenum">
              <a:rPr lang="en-IE" smtClean="0"/>
              <a:t>‹#›</a:t>
            </a:fld>
            <a:endParaRPr lang="en-IE"/>
          </a:p>
        </p:txBody>
      </p:sp>
    </p:spTree>
    <p:extLst>
      <p:ext uri="{BB962C8B-B14F-4D97-AF65-F5344CB8AC3E}">
        <p14:creationId xmlns:p14="http://schemas.microsoft.com/office/powerpoint/2010/main" val="2834579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ocs.google.com/viewer?a=v&amp;pid=sites&amp;srcid=ZGVmYXVsdGRvbWFpbnxoYXFyb3ppcm90aXxneDoxNDRmYmI2NWNjNWE0ODNj" TargetMode="External"/><Relationship Id="rId2" Type="http://schemas.openxmlformats.org/officeDocument/2006/relationships/hyperlink" Target="http://www.righttofoodcampaign.in/pre-school-nutrition/articles" TargetMode="External"/><Relationship Id="rId1" Type="http://schemas.openxmlformats.org/officeDocument/2006/relationships/slideLayout" Target="../slideLayouts/slideLayout2.xml"/><Relationship Id="rId5" Type="http://schemas.openxmlformats.org/officeDocument/2006/relationships/hyperlink" Target="http://www.ncbi.nlm.nih.gov/pubmed/11243083" TargetMode="External"/><Relationship Id="rId4" Type="http://schemas.openxmlformats.org/officeDocument/2006/relationships/hyperlink" Target="http://www.ncbi.nlm.nih.gov/pubmed/1217370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fao.org/documents/card/en/c/50ec9968-742f-4fee-a35f-e6f413130a7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www.hioa.no/eng" TargetMode="External"/><Relationship Id="rId3" Type="http://schemas.openxmlformats.org/officeDocument/2006/relationships/hyperlink" Target="http://www.fao.org/about/meetings/sustainable-food-systems-nutrition-symposium/student-session/biographies-of-students/en/" TargetMode="External"/><Relationship Id="rId7" Type="http://schemas.openxmlformats.org/officeDocument/2006/relationships/hyperlink" Target="https://www.mahidol.ac.th/en" TargetMode="External"/><Relationship Id="rId2" Type="http://schemas.openxmlformats.org/officeDocument/2006/relationships/hyperlink" Target="http://www.fao.org/about/meetings/sustainable-food-systems-nutrition-symposium/student-session/en/" TargetMode="External"/><Relationship Id="rId1" Type="http://schemas.openxmlformats.org/officeDocument/2006/relationships/slideLayout" Target="../slideLayouts/slideLayout2.xml"/><Relationship Id="rId6" Type="http://schemas.openxmlformats.org/officeDocument/2006/relationships/hyperlink" Target="http://www.ucd.ac.ma/" TargetMode="External"/><Relationship Id="rId11" Type="http://schemas.openxmlformats.org/officeDocument/2006/relationships/hyperlink" Target="http://www.ugent.be/en" TargetMode="External"/><Relationship Id="rId5" Type="http://schemas.openxmlformats.org/officeDocument/2006/relationships/hyperlink" Target="http://www.ug.edu.gh/" TargetMode="External"/><Relationship Id="rId10" Type="http://schemas.openxmlformats.org/officeDocument/2006/relationships/hyperlink" Target="http://www.uniroma3.it/" TargetMode="External"/><Relationship Id="rId4" Type="http://schemas.openxmlformats.org/officeDocument/2006/relationships/hyperlink" Target="http://www5.usp.br/english/?lang=en" TargetMode="External"/><Relationship Id="rId9" Type="http://schemas.openxmlformats.org/officeDocument/2006/relationships/hyperlink" Target="https://www.tufts.edu/"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95600" y="5301208"/>
            <a:ext cx="6400800" cy="604028"/>
          </a:xfrm>
        </p:spPr>
        <p:txBody>
          <a:bodyPr>
            <a:normAutofit/>
          </a:bodyPr>
          <a:lstStyle/>
          <a:p>
            <a:r>
              <a:rPr lang="en-GB" dirty="0" smtClean="0"/>
              <a:t>Nita Mishra</a:t>
            </a:r>
            <a:endParaRPr lang="en-GB" dirty="0"/>
          </a:p>
        </p:txBody>
      </p:sp>
      <p:sp>
        <p:nvSpPr>
          <p:cNvPr id="4" name="Date Placeholder 3"/>
          <p:cNvSpPr>
            <a:spLocks noGrp="1"/>
          </p:cNvSpPr>
          <p:nvPr>
            <p:ph type="dt" sz="half" idx="10"/>
          </p:nvPr>
        </p:nvSpPr>
        <p:spPr/>
        <p:txBody>
          <a:bodyPr/>
          <a:lstStyle/>
          <a:p>
            <a:r>
              <a:rPr lang="en-US" dirty="0" smtClean="0"/>
              <a:t>2/21/2017</a:t>
            </a:r>
            <a:endParaRPr lang="en-GB" dirty="0"/>
          </a:p>
        </p:txBody>
      </p:sp>
      <p:sp>
        <p:nvSpPr>
          <p:cNvPr id="5" name="Footer Placeholder 4"/>
          <p:cNvSpPr>
            <a:spLocks noGrp="1"/>
          </p:cNvSpPr>
          <p:nvPr>
            <p:ph type="ftr" sz="quarter" idx="11"/>
          </p:nvPr>
        </p:nvSpPr>
        <p:spPr>
          <a:xfrm>
            <a:off x="2999656" y="5733257"/>
            <a:ext cx="6336704" cy="988219"/>
          </a:xfrm>
        </p:spPr>
        <p:txBody>
          <a:bodyPr/>
          <a:lstStyle/>
          <a:p>
            <a:r>
              <a:rPr lang="en-IE" smtClean="0"/>
              <a:t>Nita Mishra, PhD Student, Food Business and Development, UCC</a:t>
            </a:r>
            <a:endParaRPr lang="en-GB" dirty="0"/>
          </a:p>
        </p:txBody>
      </p:sp>
      <p:sp>
        <p:nvSpPr>
          <p:cNvPr id="6" name="Slide Number Placeholder 5"/>
          <p:cNvSpPr>
            <a:spLocks noGrp="1"/>
          </p:cNvSpPr>
          <p:nvPr>
            <p:ph type="sldNum" sz="quarter" idx="12"/>
          </p:nvPr>
        </p:nvSpPr>
        <p:spPr/>
        <p:txBody>
          <a:bodyPr/>
          <a:lstStyle/>
          <a:p>
            <a:fld id="{B315992B-9C58-4398-AEB1-85B029B2206B}" type="slidenum">
              <a:rPr lang="en-GB" smtClean="0"/>
              <a:t>1</a:t>
            </a:fld>
            <a:endParaRPr lang="en-GB"/>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67147" y="5794267"/>
            <a:ext cx="6943453" cy="692117"/>
          </a:xfrm>
          <a:prstGeom prst="rect">
            <a:avLst/>
          </a:prstGeom>
        </p:spPr>
      </p:pic>
      <p:sp>
        <p:nvSpPr>
          <p:cNvPr id="9" name="Title 8"/>
          <p:cNvSpPr>
            <a:spLocks noGrp="1"/>
          </p:cNvSpPr>
          <p:nvPr>
            <p:ph type="ctrTitle"/>
          </p:nvPr>
        </p:nvSpPr>
        <p:spPr>
          <a:solidFill>
            <a:schemeClr val="accent6"/>
          </a:solidFill>
        </p:spPr>
        <p:txBody>
          <a:bodyPr/>
          <a:lstStyle/>
          <a:p>
            <a:r>
              <a:rPr lang="en-IE" b="1" dirty="0"/>
              <a:t>A rights-based approach to </a:t>
            </a:r>
            <a:r>
              <a:rPr lang="en-IE" b="1" dirty="0" smtClean="0"/>
              <a:t>nutrition </a:t>
            </a:r>
            <a:endParaRPr lang="en-IE" sz="3200" dirty="0"/>
          </a:p>
        </p:txBody>
      </p:sp>
      <p:sp>
        <p:nvSpPr>
          <p:cNvPr id="8" name="TextBox 7"/>
          <p:cNvSpPr txBox="1"/>
          <p:nvPr/>
        </p:nvSpPr>
        <p:spPr>
          <a:xfrm>
            <a:off x="8579316" y="5904017"/>
            <a:ext cx="860231" cy="276999"/>
          </a:xfrm>
          <a:prstGeom prst="rect">
            <a:avLst/>
          </a:prstGeom>
          <a:noFill/>
        </p:spPr>
        <p:txBody>
          <a:bodyPr wrap="square" rtlCol="0">
            <a:spAutoFit/>
          </a:bodyPr>
          <a:lstStyle/>
          <a:p>
            <a:r>
              <a:rPr lang="en-IE" sz="1200" dirty="0" smtClean="0"/>
              <a:t>2014-2015</a:t>
            </a:r>
            <a:endParaRPr lang="en-IE" sz="1200" dirty="0"/>
          </a:p>
        </p:txBody>
      </p:sp>
    </p:spTree>
    <p:extLst>
      <p:ext uri="{BB962C8B-B14F-4D97-AF65-F5344CB8AC3E}">
        <p14:creationId xmlns:p14="http://schemas.microsoft.com/office/powerpoint/2010/main" val="8053912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9099" y="274638"/>
            <a:ext cx="9051701" cy="850106"/>
          </a:xfrm>
          <a:solidFill>
            <a:schemeClr val="accent6"/>
          </a:solidFill>
        </p:spPr>
        <p:style>
          <a:lnRef idx="1">
            <a:schemeClr val="accent3"/>
          </a:lnRef>
          <a:fillRef idx="2">
            <a:schemeClr val="accent3"/>
          </a:fillRef>
          <a:effectRef idx="1">
            <a:schemeClr val="accent3"/>
          </a:effectRef>
          <a:fontRef idx="minor">
            <a:schemeClr val="dk1"/>
          </a:fontRef>
        </p:style>
        <p:txBody>
          <a:bodyPr>
            <a:normAutofit fontScale="90000"/>
          </a:bodyPr>
          <a:lstStyle/>
          <a:p>
            <a:pPr algn="ctr"/>
            <a:r>
              <a:rPr lang="en-IE" dirty="0" smtClean="0"/>
              <a:t/>
            </a:r>
            <a:br>
              <a:rPr lang="en-IE" dirty="0" smtClean="0"/>
            </a:br>
            <a:r>
              <a:rPr lang="en-IE" b="1" dirty="0" smtClean="0"/>
              <a:t>Value added by RBA</a:t>
            </a:r>
            <a:r>
              <a:rPr lang="en-IE" dirty="0" smtClean="0"/>
              <a:t/>
            </a:r>
            <a:br>
              <a:rPr lang="en-IE" dirty="0" smtClean="0"/>
            </a:br>
            <a:endParaRPr lang="en-GB" dirty="0">
              <a:solidFill>
                <a:schemeClr val="accent2"/>
              </a:solidFill>
            </a:endParaRPr>
          </a:p>
        </p:txBody>
      </p:sp>
      <p:sp>
        <p:nvSpPr>
          <p:cNvPr id="3" name="Content Placeholder 2"/>
          <p:cNvSpPr>
            <a:spLocks noGrp="1"/>
          </p:cNvSpPr>
          <p:nvPr>
            <p:ph idx="1"/>
          </p:nvPr>
        </p:nvSpPr>
        <p:spPr/>
        <p:txBody>
          <a:bodyPr>
            <a:normAutofit/>
          </a:bodyPr>
          <a:lstStyle/>
          <a:p>
            <a:r>
              <a:rPr lang="en-IE" dirty="0" smtClean="0"/>
              <a:t>Attention to exclusion, disparities, injustice</a:t>
            </a:r>
          </a:p>
          <a:p>
            <a:r>
              <a:rPr lang="en-IE" dirty="0" smtClean="0"/>
              <a:t>Addresses basic causes of problems</a:t>
            </a:r>
          </a:p>
          <a:p>
            <a:r>
              <a:rPr lang="en-IE" dirty="0" smtClean="0"/>
              <a:t>Interdisciplinary approaches; holistic</a:t>
            </a:r>
          </a:p>
          <a:p>
            <a:r>
              <a:rPr lang="en-IE" dirty="0" smtClean="0"/>
              <a:t>Looks at legal and institutional reforms and enriches the national policy review process</a:t>
            </a:r>
          </a:p>
          <a:p>
            <a:r>
              <a:rPr lang="en-IE" dirty="0" smtClean="0"/>
              <a:t>An international monitoring mechanism is in place</a:t>
            </a:r>
          </a:p>
        </p:txBody>
      </p:sp>
      <p:sp>
        <p:nvSpPr>
          <p:cNvPr id="4" name="Date Placeholder 3"/>
          <p:cNvSpPr>
            <a:spLocks noGrp="1"/>
          </p:cNvSpPr>
          <p:nvPr>
            <p:ph type="dt" sz="half" idx="10"/>
          </p:nvPr>
        </p:nvSpPr>
        <p:spPr/>
        <p:txBody>
          <a:bodyPr/>
          <a:lstStyle/>
          <a:p>
            <a:r>
              <a:rPr lang="en-US" smtClean="0"/>
              <a:t>2/21/2017</a:t>
            </a:r>
            <a:endParaRPr lang="en-GB"/>
          </a:p>
        </p:txBody>
      </p:sp>
      <p:sp>
        <p:nvSpPr>
          <p:cNvPr id="5" name="Footer Placeholder 4"/>
          <p:cNvSpPr>
            <a:spLocks noGrp="1"/>
          </p:cNvSpPr>
          <p:nvPr>
            <p:ph type="ftr" sz="quarter" idx="11"/>
          </p:nvPr>
        </p:nvSpPr>
        <p:spPr/>
        <p:txBody>
          <a:bodyPr/>
          <a:lstStyle/>
          <a:p>
            <a:r>
              <a:rPr lang="en-IE" smtClean="0"/>
              <a:t>Nita Mishra, PhD Student, Food Business and Development, UCC</a:t>
            </a:r>
            <a:endParaRPr lang="en-GB"/>
          </a:p>
        </p:txBody>
      </p:sp>
      <p:sp>
        <p:nvSpPr>
          <p:cNvPr id="6" name="Slide Number Placeholder 5"/>
          <p:cNvSpPr>
            <a:spLocks noGrp="1"/>
          </p:cNvSpPr>
          <p:nvPr>
            <p:ph type="sldNum" sz="quarter" idx="12"/>
          </p:nvPr>
        </p:nvSpPr>
        <p:spPr/>
        <p:txBody>
          <a:bodyPr/>
          <a:lstStyle/>
          <a:p>
            <a:fld id="{E731DA3A-4E9B-4DE1-8ED4-B5F01ABAA626}" type="slidenum">
              <a:rPr lang="en-GB" smtClean="0"/>
              <a:pPr/>
              <a:t>10</a:t>
            </a:fld>
            <a:endParaRPr lang="en-GB"/>
          </a:p>
        </p:txBody>
      </p:sp>
    </p:spTree>
    <p:extLst>
      <p:ext uri="{BB962C8B-B14F-4D97-AF65-F5344CB8AC3E}">
        <p14:creationId xmlns:p14="http://schemas.microsoft.com/office/powerpoint/2010/main" val="3109127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lstStyle/>
          <a:p>
            <a:pPr algn="ctr"/>
            <a:r>
              <a:rPr lang="en-IE" b="1" dirty="0" smtClean="0"/>
              <a:t>What should we be looking at in a rights-based approach to nutrition?</a:t>
            </a:r>
            <a:endParaRPr lang="en-IE" b="1" dirty="0"/>
          </a:p>
        </p:txBody>
      </p:sp>
      <p:sp>
        <p:nvSpPr>
          <p:cNvPr id="3" name="Content Placeholder 2"/>
          <p:cNvSpPr>
            <a:spLocks noGrp="1"/>
          </p:cNvSpPr>
          <p:nvPr>
            <p:ph idx="1"/>
          </p:nvPr>
        </p:nvSpPr>
        <p:spPr/>
        <p:txBody>
          <a:bodyPr/>
          <a:lstStyle/>
          <a:p>
            <a:pPr marL="0" indent="0">
              <a:buNone/>
            </a:pPr>
            <a:r>
              <a:rPr lang="en-IE" dirty="0" smtClean="0"/>
              <a:t>I have taken the indicator of “Political will and commitment” whereby I have </a:t>
            </a:r>
            <a:r>
              <a:rPr lang="en-IE" dirty="0"/>
              <a:t>examined </a:t>
            </a:r>
            <a:r>
              <a:rPr lang="en-IE" dirty="0" smtClean="0"/>
              <a:t>–(HANCI </a:t>
            </a:r>
            <a:r>
              <a:rPr lang="en-IE" dirty="0"/>
              <a:t>study. See </a:t>
            </a:r>
            <a:r>
              <a:rPr lang="en-IE" dirty="0" err="1" smtClean="0"/>
              <a:t>te</a:t>
            </a:r>
            <a:r>
              <a:rPr lang="en-IE" dirty="0" smtClean="0"/>
              <a:t> </a:t>
            </a:r>
            <a:r>
              <a:rPr lang="en-IE" dirty="0" err="1" smtClean="0"/>
              <a:t>Lintelo</a:t>
            </a:r>
            <a:r>
              <a:rPr lang="en-IE" dirty="0" smtClean="0"/>
              <a:t>, Haddad </a:t>
            </a:r>
            <a:r>
              <a:rPr lang="en-IE" dirty="0"/>
              <a:t>et </a:t>
            </a:r>
            <a:r>
              <a:rPr lang="en-IE" dirty="0" smtClean="0"/>
              <a:t>al, 2012)</a:t>
            </a:r>
            <a:endParaRPr lang="en-IE" dirty="0"/>
          </a:p>
          <a:p>
            <a:pPr marL="0" indent="0">
              <a:buNone/>
            </a:pPr>
            <a:r>
              <a:rPr lang="en-IE" dirty="0" smtClean="0"/>
              <a:t>-legal frameworks (fundamental rights, the NFSA)</a:t>
            </a:r>
          </a:p>
          <a:p>
            <a:pPr marL="0" indent="0">
              <a:buNone/>
            </a:pPr>
            <a:r>
              <a:rPr lang="en-IE" dirty="0" smtClean="0"/>
              <a:t>-policies (</a:t>
            </a:r>
            <a:r>
              <a:rPr lang="en-IE" b="1" u="sng" dirty="0" smtClean="0"/>
              <a:t>the ICDS</a:t>
            </a:r>
            <a:r>
              <a:rPr lang="en-IE" dirty="0" smtClean="0"/>
              <a:t>, PDS, MDMS, Agricultural subsidies, food systems)</a:t>
            </a:r>
          </a:p>
          <a:p>
            <a:pPr marL="0" indent="0">
              <a:buNone/>
            </a:pPr>
            <a:r>
              <a:rPr lang="en-IE" dirty="0" smtClean="0"/>
              <a:t>-budget (not in my study)- </a:t>
            </a:r>
          </a:p>
          <a:p>
            <a:pPr marL="0" indent="0">
              <a:buNone/>
            </a:pPr>
            <a:r>
              <a:rPr lang="en-IE" dirty="0" smtClean="0"/>
              <a:t>(see chapter print on HANCI for further discussions)</a:t>
            </a:r>
            <a:endParaRPr lang="en-IE" dirty="0"/>
          </a:p>
        </p:txBody>
      </p:sp>
      <p:sp>
        <p:nvSpPr>
          <p:cNvPr id="4" name="Date Placeholder 3"/>
          <p:cNvSpPr>
            <a:spLocks noGrp="1"/>
          </p:cNvSpPr>
          <p:nvPr>
            <p:ph type="dt" sz="half" idx="10"/>
          </p:nvPr>
        </p:nvSpPr>
        <p:spPr/>
        <p:txBody>
          <a:bodyPr/>
          <a:lstStyle/>
          <a:p>
            <a:r>
              <a:rPr lang="en-US" smtClean="0"/>
              <a:t>2/21/2017</a:t>
            </a:r>
            <a:endParaRPr lang="en-IE"/>
          </a:p>
        </p:txBody>
      </p:sp>
      <p:sp>
        <p:nvSpPr>
          <p:cNvPr id="5" name="Footer Placeholder 4"/>
          <p:cNvSpPr>
            <a:spLocks noGrp="1"/>
          </p:cNvSpPr>
          <p:nvPr>
            <p:ph type="ftr" sz="quarter" idx="11"/>
          </p:nvPr>
        </p:nvSpPr>
        <p:spPr/>
        <p:txBody>
          <a:bodyPr/>
          <a:lstStyle/>
          <a:p>
            <a:r>
              <a:rPr lang="en-IE" smtClean="0"/>
              <a:t>Nita Mishra, PhD Student, Food Business and Development, UCC</a:t>
            </a:r>
            <a:endParaRPr lang="en-IE"/>
          </a:p>
        </p:txBody>
      </p:sp>
      <p:sp>
        <p:nvSpPr>
          <p:cNvPr id="6" name="Slide Number Placeholder 5"/>
          <p:cNvSpPr>
            <a:spLocks noGrp="1"/>
          </p:cNvSpPr>
          <p:nvPr>
            <p:ph type="sldNum" sz="quarter" idx="12"/>
          </p:nvPr>
        </p:nvSpPr>
        <p:spPr/>
        <p:txBody>
          <a:bodyPr/>
          <a:lstStyle/>
          <a:p>
            <a:fld id="{EED7C0F8-B693-4075-AB38-5287EED75FCA}" type="slidenum">
              <a:rPr lang="en-IE" smtClean="0"/>
              <a:t>11</a:t>
            </a:fld>
            <a:endParaRPr lang="en-IE"/>
          </a:p>
        </p:txBody>
      </p:sp>
    </p:spTree>
    <p:extLst>
      <p:ext uri="{BB962C8B-B14F-4D97-AF65-F5344CB8AC3E}">
        <p14:creationId xmlns:p14="http://schemas.microsoft.com/office/powerpoint/2010/main" val="8220635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lstStyle/>
          <a:p>
            <a:pPr algn="ctr"/>
            <a:r>
              <a:rPr lang="en-IE" b="1" dirty="0" smtClean="0"/>
              <a:t>THE national food security act (NFSA) 2013</a:t>
            </a:r>
            <a:endParaRPr lang="en-IE" b="1" dirty="0"/>
          </a:p>
        </p:txBody>
      </p:sp>
      <p:sp>
        <p:nvSpPr>
          <p:cNvPr id="3" name="Content Placeholder 2"/>
          <p:cNvSpPr>
            <a:spLocks noGrp="1"/>
          </p:cNvSpPr>
          <p:nvPr>
            <p:ph idx="1"/>
          </p:nvPr>
        </p:nvSpPr>
        <p:spPr/>
        <p:txBody>
          <a:bodyPr>
            <a:normAutofit/>
          </a:bodyPr>
          <a:lstStyle/>
          <a:p>
            <a:r>
              <a:rPr lang="en-IE" sz="4000" dirty="0" smtClean="0"/>
              <a:t>The provisions for nutrition in the NFSA</a:t>
            </a:r>
          </a:p>
          <a:p>
            <a:pPr lvl="1"/>
            <a:r>
              <a:rPr lang="en-IE" sz="3600" dirty="0" smtClean="0"/>
              <a:t>See the chapter printout on why NFSA is rights-based</a:t>
            </a:r>
          </a:p>
          <a:p>
            <a:r>
              <a:rPr lang="en-IE" sz="4000" dirty="0" smtClean="0"/>
              <a:t>Various other programs such as the adolescent years </a:t>
            </a:r>
            <a:r>
              <a:rPr lang="en-IE" sz="4000" dirty="0" err="1" smtClean="0"/>
              <a:t>etc</a:t>
            </a:r>
            <a:endParaRPr lang="en-IE" sz="4000" dirty="0" smtClean="0"/>
          </a:p>
          <a:p>
            <a:pPr marL="0" indent="0">
              <a:buNone/>
            </a:pPr>
            <a:r>
              <a:rPr lang="en-IE" sz="4000" dirty="0" smtClean="0"/>
              <a:t>A rights-based approach</a:t>
            </a:r>
          </a:p>
        </p:txBody>
      </p:sp>
      <p:sp>
        <p:nvSpPr>
          <p:cNvPr id="4" name="Date Placeholder 3"/>
          <p:cNvSpPr>
            <a:spLocks noGrp="1"/>
          </p:cNvSpPr>
          <p:nvPr>
            <p:ph type="dt" sz="half" idx="10"/>
          </p:nvPr>
        </p:nvSpPr>
        <p:spPr/>
        <p:txBody>
          <a:bodyPr/>
          <a:lstStyle/>
          <a:p>
            <a:r>
              <a:rPr lang="en-US" smtClean="0"/>
              <a:t>2/21/2017</a:t>
            </a:r>
            <a:endParaRPr lang="en-IE"/>
          </a:p>
        </p:txBody>
      </p:sp>
      <p:sp>
        <p:nvSpPr>
          <p:cNvPr id="5" name="Footer Placeholder 4"/>
          <p:cNvSpPr>
            <a:spLocks noGrp="1"/>
          </p:cNvSpPr>
          <p:nvPr>
            <p:ph type="ftr" sz="quarter" idx="11"/>
          </p:nvPr>
        </p:nvSpPr>
        <p:spPr/>
        <p:txBody>
          <a:bodyPr/>
          <a:lstStyle/>
          <a:p>
            <a:r>
              <a:rPr lang="en-IE" smtClean="0"/>
              <a:t>Nita Mishra, PhD Student, Food Business and Development, UCC</a:t>
            </a:r>
            <a:endParaRPr lang="en-IE"/>
          </a:p>
        </p:txBody>
      </p:sp>
      <p:sp>
        <p:nvSpPr>
          <p:cNvPr id="6" name="Slide Number Placeholder 5"/>
          <p:cNvSpPr>
            <a:spLocks noGrp="1"/>
          </p:cNvSpPr>
          <p:nvPr>
            <p:ph type="sldNum" sz="quarter" idx="12"/>
          </p:nvPr>
        </p:nvSpPr>
        <p:spPr/>
        <p:txBody>
          <a:bodyPr/>
          <a:lstStyle/>
          <a:p>
            <a:fld id="{EED7C0F8-B693-4075-AB38-5287EED75FCA}" type="slidenum">
              <a:rPr lang="en-IE" smtClean="0"/>
              <a:t>12</a:t>
            </a:fld>
            <a:endParaRPr lang="en-IE"/>
          </a:p>
        </p:txBody>
      </p:sp>
    </p:spTree>
    <p:extLst>
      <p:ext uri="{BB962C8B-B14F-4D97-AF65-F5344CB8AC3E}">
        <p14:creationId xmlns:p14="http://schemas.microsoft.com/office/powerpoint/2010/main" val="7028619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lstStyle/>
          <a:p>
            <a:r>
              <a:rPr lang="en-IE" b="1" dirty="0" smtClean="0"/>
              <a:t>The Integrated Child Development Services</a:t>
            </a:r>
            <a:endParaRPr lang="en-IE" b="1" dirty="0"/>
          </a:p>
        </p:txBody>
      </p:sp>
      <p:sp>
        <p:nvSpPr>
          <p:cNvPr id="3" name="Content Placeholder 2"/>
          <p:cNvSpPr>
            <a:spLocks noGrp="1"/>
          </p:cNvSpPr>
          <p:nvPr>
            <p:ph idx="1"/>
          </p:nvPr>
        </p:nvSpPr>
        <p:spPr/>
        <p:txBody>
          <a:bodyPr/>
          <a:lstStyle/>
          <a:p>
            <a:r>
              <a:rPr lang="en-IE" dirty="0" smtClean="0"/>
              <a:t>Focus on the ICDS</a:t>
            </a:r>
            <a:endParaRPr lang="en-IE" dirty="0"/>
          </a:p>
        </p:txBody>
      </p:sp>
      <p:sp>
        <p:nvSpPr>
          <p:cNvPr id="4" name="Rectangle 3"/>
          <p:cNvSpPr/>
          <p:nvPr/>
        </p:nvSpPr>
        <p:spPr>
          <a:xfrm>
            <a:off x="3048000" y="1967062"/>
            <a:ext cx="6096000" cy="4031873"/>
          </a:xfrm>
          <a:prstGeom prst="rect">
            <a:avLst/>
          </a:prstGeom>
        </p:spPr>
        <p:txBody>
          <a:bodyPr>
            <a:spAutoFit/>
          </a:bodyPr>
          <a:lstStyle/>
          <a:p>
            <a:endParaRPr lang="en-IE" sz="4000" dirty="0"/>
          </a:p>
          <a:p>
            <a:pPr marL="1028700" lvl="1" indent="-571500">
              <a:buFont typeface="Arial" panose="020B0604020202020204" pitchFamily="34" charset="0"/>
              <a:buChar char="•"/>
            </a:pPr>
            <a:r>
              <a:rPr lang="en-IE" sz="3600" dirty="0"/>
              <a:t>Provisions</a:t>
            </a:r>
          </a:p>
          <a:p>
            <a:pPr marL="1028700" lvl="1" indent="-571500">
              <a:buFont typeface="Arial" panose="020B0604020202020204" pitchFamily="34" charset="0"/>
              <a:buChar char="•"/>
            </a:pPr>
            <a:r>
              <a:rPr lang="en-IE" sz="3600" dirty="0"/>
              <a:t>Shortcomings according to studies (Kapil et al, 2002)</a:t>
            </a:r>
          </a:p>
          <a:p>
            <a:pPr marL="1028700" lvl="1" indent="-571500">
              <a:buFont typeface="Arial" panose="020B0604020202020204" pitchFamily="34" charset="0"/>
              <a:buChar char="•"/>
            </a:pPr>
            <a:r>
              <a:rPr lang="en-IE" sz="3600" dirty="0" err="1"/>
              <a:t>Mamata</a:t>
            </a:r>
            <a:r>
              <a:rPr lang="en-IE" sz="3600" dirty="0"/>
              <a:t> program in Odisha</a:t>
            </a:r>
          </a:p>
        </p:txBody>
      </p:sp>
      <p:sp>
        <p:nvSpPr>
          <p:cNvPr id="5" name="Date Placeholder 4"/>
          <p:cNvSpPr>
            <a:spLocks noGrp="1"/>
          </p:cNvSpPr>
          <p:nvPr>
            <p:ph type="dt" sz="half" idx="10"/>
          </p:nvPr>
        </p:nvSpPr>
        <p:spPr/>
        <p:txBody>
          <a:bodyPr/>
          <a:lstStyle/>
          <a:p>
            <a:r>
              <a:rPr lang="en-US" smtClean="0"/>
              <a:t>2/21/2017</a:t>
            </a:r>
            <a:endParaRPr lang="en-IE"/>
          </a:p>
        </p:txBody>
      </p:sp>
      <p:sp>
        <p:nvSpPr>
          <p:cNvPr id="6" name="Footer Placeholder 5"/>
          <p:cNvSpPr>
            <a:spLocks noGrp="1"/>
          </p:cNvSpPr>
          <p:nvPr>
            <p:ph type="ftr" sz="quarter" idx="11"/>
          </p:nvPr>
        </p:nvSpPr>
        <p:spPr/>
        <p:txBody>
          <a:bodyPr/>
          <a:lstStyle/>
          <a:p>
            <a:r>
              <a:rPr lang="en-IE" smtClean="0"/>
              <a:t>Nita Mishra, PhD Student, Food Business and Development, UCC</a:t>
            </a:r>
            <a:endParaRPr lang="en-IE"/>
          </a:p>
        </p:txBody>
      </p:sp>
      <p:sp>
        <p:nvSpPr>
          <p:cNvPr id="7" name="Slide Number Placeholder 6"/>
          <p:cNvSpPr>
            <a:spLocks noGrp="1"/>
          </p:cNvSpPr>
          <p:nvPr>
            <p:ph type="sldNum" sz="quarter" idx="12"/>
          </p:nvPr>
        </p:nvSpPr>
        <p:spPr/>
        <p:txBody>
          <a:bodyPr/>
          <a:lstStyle/>
          <a:p>
            <a:fld id="{EED7C0F8-B693-4075-AB38-5287EED75FCA}" type="slidenum">
              <a:rPr lang="en-IE" smtClean="0"/>
              <a:t>13</a:t>
            </a:fld>
            <a:endParaRPr lang="en-IE"/>
          </a:p>
        </p:txBody>
      </p:sp>
    </p:spTree>
    <p:extLst>
      <p:ext uri="{BB962C8B-B14F-4D97-AF65-F5344CB8AC3E}">
        <p14:creationId xmlns:p14="http://schemas.microsoft.com/office/powerpoint/2010/main" val="23983778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lstStyle/>
          <a:p>
            <a:pPr algn="ctr"/>
            <a:r>
              <a:rPr lang="en-IE" b="1" dirty="0" smtClean="0"/>
              <a:t>The SNP </a:t>
            </a:r>
            <a:endParaRPr lang="en-IE" b="1" dirty="0"/>
          </a:p>
        </p:txBody>
      </p:sp>
      <p:sp>
        <p:nvSpPr>
          <p:cNvPr id="3" name="Content Placeholder 2"/>
          <p:cNvSpPr>
            <a:spLocks noGrp="1"/>
          </p:cNvSpPr>
          <p:nvPr>
            <p:ph idx="1"/>
          </p:nvPr>
        </p:nvSpPr>
        <p:spPr/>
        <p:txBody>
          <a:bodyPr/>
          <a:lstStyle/>
          <a:p>
            <a:r>
              <a:rPr lang="en-IE" dirty="0" smtClean="0"/>
              <a:t>Findings from my broader suggest that the state is increasingly focusing on nutritional aspects in its approach to the right to food</a:t>
            </a:r>
          </a:p>
          <a:p>
            <a:endParaRPr lang="en-IE" dirty="0"/>
          </a:p>
          <a:p>
            <a:r>
              <a:rPr lang="en-IE" dirty="0" smtClean="0"/>
              <a:t>Examine </a:t>
            </a:r>
            <a:r>
              <a:rPr lang="en-IE" dirty="0"/>
              <a:t>the Supplementary Nutrition Program (print out</a:t>
            </a:r>
            <a:r>
              <a:rPr lang="en-IE" dirty="0" smtClean="0"/>
              <a:t>)</a:t>
            </a:r>
          </a:p>
          <a:p>
            <a:r>
              <a:rPr lang="en-IE" dirty="0" smtClean="0"/>
              <a:t>The food item mix</a:t>
            </a:r>
          </a:p>
          <a:p>
            <a:r>
              <a:rPr lang="en-IE" dirty="0" smtClean="0"/>
              <a:t>Various provisions indicating governance structures are being put into place</a:t>
            </a:r>
            <a:endParaRPr lang="en-IE" dirty="0"/>
          </a:p>
          <a:p>
            <a:r>
              <a:rPr lang="en-IE" dirty="0" smtClean="0"/>
              <a:t>Is that enough?</a:t>
            </a:r>
            <a:endParaRPr lang="en-IE" dirty="0"/>
          </a:p>
        </p:txBody>
      </p:sp>
      <p:sp>
        <p:nvSpPr>
          <p:cNvPr id="4" name="Date Placeholder 3"/>
          <p:cNvSpPr>
            <a:spLocks noGrp="1"/>
          </p:cNvSpPr>
          <p:nvPr>
            <p:ph type="dt" sz="half" idx="10"/>
          </p:nvPr>
        </p:nvSpPr>
        <p:spPr/>
        <p:txBody>
          <a:bodyPr/>
          <a:lstStyle/>
          <a:p>
            <a:r>
              <a:rPr lang="en-US" smtClean="0"/>
              <a:t>2/21/2017</a:t>
            </a:r>
            <a:endParaRPr lang="en-IE"/>
          </a:p>
        </p:txBody>
      </p:sp>
      <p:sp>
        <p:nvSpPr>
          <p:cNvPr id="5" name="Footer Placeholder 4"/>
          <p:cNvSpPr>
            <a:spLocks noGrp="1"/>
          </p:cNvSpPr>
          <p:nvPr>
            <p:ph type="ftr" sz="quarter" idx="11"/>
          </p:nvPr>
        </p:nvSpPr>
        <p:spPr/>
        <p:txBody>
          <a:bodyPr/>
          <a:lstStyle/>
          <a:p>
            <a:r>
              <a:rPr lang="en-IE" smtClean="0"/>
              <a:t>Nita Mishra, PhD Student, Food Business and Development, UCC</a:t>
            </a:r>
            <a:endParaRPr lang="en-IE"/>
          </a:p>
        </p:txBody>
      </p:sp>
      <p:sp>
        <p:nvSpPr>
          <p:cNvPr id="6" name="Slide Number Placeholder 5"/>
          <p:cNvSpPr>
            <a:spLocks noGrp="1"/>
          </p:cNvSpPr>
          <p:nvPr>
            <p:ph type="sldNum" sz="quarter" idx="12"/>
          </p:nvPr>
        </p:nvSpPr>
        <p:spPr/>
        <p:txBody>
          <a:bodyPr/>
          <a:lstStyle/>
          <a:p>
            <a:fld id="{EED7C0F8-B693-4075-AB38-5287EED75FCA}" type="slidenum">
              <a:rPr lang="en-IE" smtClean="0"/>
              <a:t>14</a:t>
            </a:fld>
            <a:endParaRPr lang="en-IE"/>
          </a:p>
        </p:txBody>
      </p:sp>
    </p:spTree>
    <p:extLst>
      <p:ext uri="{BB962C8B-B14F-4D97-AF65-F5344CB8AC3E}">
        <p14:creationId xmlns:p14="http://schemas.microsoft.com/office/powerpoint/2010/main" val="760909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0675"/>
            <a:ext cx="10515600" cy="1325563"/>
          </a:xfrm>
          <a:solidFill>
            <a:schemeClr val="accent6"/>
          </a:solidFill>
        </p:spPr>
        <p:txBody>
          <a:bodyPr/>
          <a:lstStyle/>
          <a:p>
            <a:pPr algn="ctr"/>
            <a:r>
              <a:rPr lang="en-IE" b="1" dirty="0" smtClean="0"/>
              <a:t>References</a:t>
            </a:r>
            <a:endParaRPr lang="en-IE" b="1" dirty="0"/>
          </a:p>
        </p:txBody>
      </p:sp>
      <p:sp>
        <p:nvSpPr>
          <p:cNvPr id="3" name="Content Placeholder 2"/>
          <p:cNvSpPr>
            <a:spLocks noGrp="1"/>
          </p:cNvSpPr>
          <p:nvPr>
            <p:ph idx="1"/>
          </p:nvPr>
        </p:nvSpPr>
        <p:spPr/>
        <p:txBody>
          <a:bodyPr>
            <a:normAutofit fontScale="92500" lnSpcReduction="20000"/>
          </a:bodyPr>
          <a:lstStyle/>
          <a:p>
            <a:r>
              <a:rPr lang="en-IE" dirty="0" smtClean="0">
                <a:hlinkClick r:id="rId2"/>
              </a:rPr>
              <a:t>http://www.righttofoodcampaign.in/pre-school-nutrition/articles</a:t>
            </a:r>
            <a:r>
              <a:rPr lang="en-IE" dirty="0" smtClean="0"/>
              <a:t> </a:t>
            </a:r>
          </a:p>
          <a:p>
            <a:r>
              <a:rPr lang="en-IE" dirty="0" smtClean="0">
                <a:hlinkClick r:id="rId3"/>
              </a:rPr>
              <a:t>https://docs.google.com/viewer?a=v&amp;pid=sites&amp;srcid=ZGVmYXVsdGRvbWFpbnxoYXFyb3ppcm90aXxneDoxNDRmYmI2NWNjNWE0ODNj</a:t>
            </a:r>
            <a:r>
              <a:rPr lang="en-IE" dirty="0" smtClean="0"/>
              <a:t> </a:t>
            </a:r>
          </a:p>
          <a:p>
            <a:r>
              <a:rPr lang="en-IE" dirty="0"/>
              <a:t>Kapil, U. 2002, Integrated Child Development Services (ICDS) scheme: a program for holistic development of children in India in the </a:t>
            </a:r>
            <a:r>
              <a:rPr lang="en-IE" u="sng" dirty="0">
                <a:hlinkClick r:id="rId4" tooltip="Indian journal of pediatrics."/>
              </a:rPr>
              <a:t>Indian J </a:t>
            </a:r>
            <a:r>
              <a:rPr lang="en-IE" u="sng" dirty="0" err="1">
                <a:hlinkClick r:id="rId4" tooltip="Indian journal of pediatrics."/>
              </a:rPr>
              <a:t>Pediatr</a:t>
            </a:r>
            <a:r>
              <a:rPr lang="en-IE" u="sng" dirty="0">
                <a:hlinkClick r:id="rId4" tooltip="Indian journal of pediatrics."/>
              </a:rPr>
              <a:t>.</a:t>
            </a:r>
            <a:r>
              <a:rPr lang="en-IE" dirty="0"/>
              <a:t> 2002 Jul;69 (7):597-601.</a:t>
            </a:r>
          </a:p>
          <a:p>
            <a:r>
              <a:rPr lang="en-IE" u="sng" dirty="0">
                <a:hlinkClick r:id="rId4"/>
              </a:rPr>
              <a:t>http://www.ncbi.nlm.nih.gov/pubmed/12173700</a:t>
            </a:r>
            <a:endParaRPr lang="en-IE" dirty="0"/>
          </a:p>
          <a:p>
            <a:r>
              <a:rPr lang="en-IE" dirty="0"/>
              <a:t> </a:t>
            </a:r>
            <a:r>
              <a:rPr lang="en-IE" dirty="0" smtClean="0"/>
              <a:t>Kapil </a:t>
            </a:r>
            <a:r>
              <a:rPr lang="en-IE" dirty="0"/>
              <a:t>U, Pradhan R., 1999, Integrated Child Development Services scheme (ICDS) and its impact on nutritional status of children in India and recent initiatives in Indian J Public Health. 1999 Jan-Mar; 43 (1):21-5. </a:t>
            </a:r>
            <a:r>
              <a:rPr lang="en-IE" u="sng" dirty="0">
                <a:hlinkClick r:id="rId5"/>
              </a:rPr>
              <a:t>http://www.ncbi.nlm.nih.gov/pubmed/11243083</a:t>
            </a:r>
            <a:r>
              <a:rPr lang="en-IE" dirty="0"/>
              <a:t> </a:t>
            </a:r>
            <a:endParaRPr lang="en-IE" dirty="0" smtClean="0"/>
          </a:p>
          <a:p>
            <a:r>
              <a:rPr lang="en-IE" dirty="0" err="1" smtClean="0"/>
              <a:t>Mikkelsen</a:t>
            </a:r>
            <a:r>
              <a:rPr lang="en-IE" dirty="0" smtClean="0"/>
              <a:t>, B. 2005.</a:t>
            </a:r>
            <a:r>
              <a:rPr lang="en-IE" dirty="0"/>
              <a:t> Methods for Development Work and Research: A New Guide for Practitioners, Sage Publications: New York, pp 384</a:t>
            </a:r>
            <a:endParaRPr lang="en-IE" dirty="0"/>
          </a:p>
          <a:p>
            <a:endParaRPr lang="en-IE" dirty="0"/>
          </a:p>
        </p:txBody>
      </p:sp>
      <p:sp>
        <p:nvSpPr>
          <p:cNvPr id="4" name="Date Placeholder 3"/>
          <p:cNvSpPr>
            <a:spLocks noGrp="1"/>
          </p:cNvSpPr>
          <p:nvPr>
            <p:ph type="dt" sz="half" idx="10"/>
          </p:nvPr>
        </p:nvSpPr>
        <p:spPr/>
        <p:txBody>
          <a:bodyPr/>
          <a:lstStyle/>
          <a:p>
            <a:r>
              <a:rPr lang="en-US" smtClean="0"/>
              <a:t>2/21/2017</a:t>
            </a:r>
            <a:endParaRPr lang="en-IE"/>
          </a:p>
        </p:txBody>
      </p:sp>
      <p:sp>
        <p:nvSpPr>
          <p:cNvPr id="5" name="Footer Placeholder 4"/>
          <p:cNvSpPr>
            <a:spLocks noGrp="1"/>
          </p:cNvSpPr>
          <p:nvPr>
            <p:ph type="ftr" sz="quarter" idx="11"/>
          </p:nvPr>
        </p:nvSpPr>
        <p:spPr/>
        <p:txBody>
          <a:bodyPr/>
          <a:lstStyle/>
          <a:p>
            <a:r>
              <a:rPr lang="en-IE" smtClean="0"/>
              <a:t>Nita Mishra, PhD Student, Food Business and Development, UCC</a:t>
            </a:r>
            <a:endParaRPr lang="en-IE"/>
          </a:p>
        </p:txBody>
      </p:sp>
      <p:sp>
        <p:nvSpPr>
          <p:cNvPr id="6" name="Slide Number Placeholder 5"/>
          <p:cNvSpPr>
            <a:spLocks noGrp="1"/>
          </p:cNvSpPr>
          <p:nvPr>
            <p:ph type="sldNum" sz="quarter" idx="12"/>
          </p:nvPr>
        </p:nvSpPr>
        <p:spPr/>
        <p:txBody>
          <a:bodyPr/>
          <a:lstStyle/>
          <a:p>
            <a:fld id="{EED7C0F8-B693-4075-AB38-5287EED75FCA}" type="slidenum">
              <a:rPr lang="en-IE" smtClean="0"/>
              <a:t>15</a:t>
            </a:fld>
            <a:endParaRPr lang="en-IE"/>
          </a:p>
        </p:txBody>
      </p:sp>
    </p:spTree>
    <p:extLst>
      <p:ext uri="{BB962C8B-B14F-4D97-AF65-F5344CB8AC3E}">
        <p14:creationId xmlns:p14="http://schemas.microsoft.com/office/powerpoint/2010/main" val="32901388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lstStyle/>
          <a:p>
            <a:pPr algn="ctr"/>
            <a:r>
              <a:rPr lang="en-IE" b="1" dirty="0" smtClean="0"/>
              <a:t>Why we are here</a:t>
            </a:r>
            <a:endParaRPr lang="en-IE" b="1" dirty="0"/>
          </a:p>
        </p:txBody>
      </p:sp>
      <p:sp>
        <p:nvSpPr>
          <p:cNvPr id="3" name="Content Placeholder 2"/>
          <p:cNvSpPr>
            <a:spLocks noGrp="1"/>
          </p:cNvSpPr>
          <p:nvPr>
            <p:ph idx="1"/>
          </p:nvPr>
        </p:nvSpPr>
        <p:spPr/>
        <p:txBody>
          <a:bodyPr/>
          <a:lstStyle/>
          <a:p>
            <a:r>
              <a:rPr lang="en-IE" dirty="0" smtClean="0"/>
              <a:t>Reasons for meeting today</a:t>
            </a:r>
          </a:p>
          <a:p>
            <a:pPr lvl="1"/>
            <a:r>
              <a:rPr lang="en-IE" dirty="0" smtClean="0"/>
              <a:t>FAO- students engaged worldwide</a:t>
            </a:r>
          </a:p>
          <a:p>
            <a:pPr lvl="1"/>
            <a:r>
              <a:rPr lang="en-IE" dirty="0" smtClean="0"/>
              <a:t>UN decade for nutrition</a:t>
            </a:r>
          </a:p>
          <a:p>
            <a:pPr lvl="1"/>
            <a:r>
              <a:rPr lang="en-IE" dirty="0" smtClean="0"/>
              <a:t>The IFIAD nutrition and agriculture group</a:t>
            </a:r>
          </a:p>
          <a:p>
            <a:r>
              <a:rPr lang="en-IE" dirty="0" smtClean="0"/>
              <a:t>Reasons </a:t>
            </a:r>
            <a:r>
              <a:rPr lang="en-IE" dirty="0"/>
              <a:t>for </a:t>
            </a:r>
            <a:r>
              <a:rPr lang="en-IE" dirty="0" smtClean="0"/>
              <a:t>this presentation on RBA- </a:t>
            </a:r>
            <a:endParaRPr lang="en-IE" dirty="0"/>
          </a:p>
          <a:p>
            <a:pPr lvl="1"/>
            <a:r>
              <a:rPr lang="en-IE" dirty="0"/>
              <a:t>examining governance structures</a:t>
            </a:r>
          </a:p>
          <a:p>
            <a:pPr lvl="1"/>
            <a:r>
              <a:rPr lang="en-IE" dirty="0"/>
              <a:t>Perhaps being ignored with all the fuss around nutrition per se</a:t>
            </a:r>
          </a:p>
          <a:p>
            <a:r>
              <a:rPr lang="en-IE" dirty="0" smtClean="0"/>
              <a:t>My study</a:t>
            </a:r>
          </a:p>
          <a:p>
            <a:pPr lvl="1"/>
            <a:r>
              <a:rPr lang="en-IE" dirty="0" smtClean="0"/>
              <a:t>Nutrition is a small component, and emerging concern as findings shows</a:t>
            </a:r>
          </a:p>
          <a:p>
            <a:pPr lvl="1"/>
            <a:r>
              <a:rPr lang="en-IE" dirty="0" smtClean="0"/>
              <a:t>Interested in the State </a:t>
            </a:r>
          </a:p>
        </p:txBody>
      </p:sp>
      <p:sp>
        <p:nvSpPr>
          <p:cNvPr id="4" name="Date Placeholder 3"/>
          <p:cNvSpPr>
            <a:spLocks noGrp="1"/>
          </p:cNvSpPr>
          <p:nvPr>
            <p:ph type="dt" sz="half" idx="10"/>
          </p:nvPr>
        </p:nvSpPr>
        <p:spPr/>
        <p:txBody>
          <a:bodyPr/>
          <a:lstStyle/>
          <a:p>
            <a:r>
              <a:rPr lang="en-US" smtClean="0"/>
              <a:t>2/21/2017</a:t>
            </a:r>
            <a:endParaRPr lang="en-IE"/>
          </a:p>
        </p:txBody>
      </p:sp>
      <p:sp>
        <p:nvSpPr>
          <p:cNvPr id="5" name="Footer Placeholder 4"/>
          <p:cNvSpPr>
            <a:spLocks noGrp="1"/>
          </p:cNvSpPr>
          <p:nvPr>
            <p:ph type="ftr" sz="quarter" idx="11"/>
          </p:nvPr>
        </p:nvSpPr>
        <p:spPr/>
        <p:txBody>
          <a:bodyPr/>
          <a:lstStyle/>
          <a:p>
            <a:r>
              <a:rPr lang="en-IE" smtClean="0"/>
              <a:t>Nita Mishra, PhD Student, Food Business and Development, UCC</a:t>
            </a:r>
            <a:endParaRPr lang="en-IE"/>
          </a:p>
        </p:txBody>
      </p:sp>
      <p:sp>
        <p:nvSpPr>
          <p:cNvPr id="6" name="Slide Number Placeholder 5"/>
          <p:cNvSpPr>
            <a:spLocks noGrp="1"/>
          </p:cNvSpPr>
          <p:nvPr>
            <p:ph type="sldNum" sz="quarter" idx="12"/>
          </p:nvPr>
        </p:nvSpPr>
        <p:spPr/>
        <p:txBody>
          <a:bodyPr/>
          <a:lstStyle/>
          <a:p>
            <a:fld id="{EED7C0F8-B693-4075-AB38-5287EED75FCA}" type="slidenum">
              <a:rPr lang="en-IE" smtClean="0"/>
              <a:t>2</a:t>
            </a:fld>
            <a:endParaRPr lang="en-IE"/>
          </a:p>
        </p:txBody>
      </p:sp>
    </p:spTree>
    <p:extLst>
      <p:ext uri="{BB962C8B-B14F-4D97-AF65-F5344CB8AC3E}">
        <p14:creationId xmlns:p14="http://schemas.microsoft.com/office/powerpoint/2010/main" val="1688336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normAutofit/>
          </a:bodyPr>
          <a:lstStyle/>
          <a:p>
            <a:pPr algn="ctr"/>
            <a:r>
              <a:rPr lang="en-IE" sz="3200" dirty="0" smtClean="0">
                <a:hlinkClick r:id="rId2"/>
              </a:rPr>
              <a:t>http://www.fao.org/documents/card/en/c/50ec9968-742f-4fee-a35f-e6f413130a72/</a:t>
            </a:r>
            <a:r>
              <a:rPr lang="en-IE" sz="3200" dirty="0" smtClean="0"/>
              <a:t> </a:t>
            </a:r>
            <a:endParaRPr lang="en-IE" sz="3200" dirty="0"/>
          </a:p>
        </p:txBody>
      </p:sp>
      <p:sp>
        <p:nvSpPr>
          <p:cNvPr id="3" name="Content Placeholder 2"/>
          <p:cNvSpPr>
            <a:spLocks noGrp="1"/>
          </p:cNvSpPr>
          <p:nvPr>
            <p:ph idx="1"/>
          </p:nvPr>
        </p:nvSpPr>
        <p:spPr/>
        <p:txBody>
          <a:bodyPr>
            <a:normAutofit fontScale="85000" lnSpcReduction="20000"/>
          </a:bodyPr>
          <a:lstStyle/>
          <a:p>
            <a:r>
              <a:rPr lang="en-IE" i="1" dirty="0"/>
              <a:t>Report of the Joint FAO/WHO Secretariat on the Conference</a:t>
            </a:r>
            <a:endParaRPr lang="en-IE" dirty="0"/>
          </a:p>
          <a:p>
            <a:r>
              <a:rPr lang="en-IE" dirty="0"/>
              <a:t>The Second International Conference on Nutrition (ICN2) , co - organized by the Food and Agriculture Organization of the United Nations (FAO) and the World Health Organization (WHO), was held at the Headquarters of FAO in Rome, Italy , from 19 to 21 November 2014. The Conference was convened to (</a:t>
            </a:r>
            <a:r>
              <a:rPr lang="en-IE" dirty="0" err="1"/>
              <a:t>i</a:t>
            </a:r>
            <a:r>
              <a:rPr lang="en-IE" dirty="0"/>
              <a:t>) review progress made since the 1992 International Conference on Nutrition, respond to new challenges and opportunities, and identify policy options for improving nutrition; </a:t>
            </a:r>
            <a:r>
              <a:rPr lang="en-IE" dirty="0" smtClean="0"/>
              <a:t>(</a:t>
            </a:r>
            <a:r>
              <a:rPr lang="en-IE" dirty="0"/>
              <a:t>ii) bring food, agriculture, he </a:t>
            </a:r>
            <a:r>
              <a:rPr lang="en-IE" dirty="0" err="1"/>
              <a:t>alth</a:t>
            </a:r>
            <a:r>
              <a:rPr lang="en-IE" dirty="0"/>
              <a:t> and other sectors together and align their sectoral policies to improve nutrition in a sustainable manner; (iii) propose adaptable policy options and institutional frameworks that can adequately address major nutrition challenges in the foreseeable </a:t>
            </a:r>
            <a:r>
              <a:rPr lang="en-IE" dirty="0" err="1"/>
              <a:t>fu</a:t>
            </a:r>
            <a:r>
              <a:rPr lang="en-IE" dirty="0"/>
              <a:t> </a:t>
            </a:r>
            <a:r>
              <a:rPr lang="en-IE" dirty="0" err="1"/>
              <a:t>ture</a:t>
            </a:r>
            <a:r>
              <a:rPr lang="en-IE" dirty="0"/>
              <a:t>; (iv) encourage greater political and policy coherence, alignment, coordination and cooperation among food, agriculture, health and other sectors; (v) mobilize the political will and resources to improve nutrition; and (vi) identify priorities for </a:t>
            </a:r>
            <a:r>
              <a:rPr lang="en-IE" dirty="0" err="1"/>
              <a:t>int</a:t>
            </a:r>
            <a:r>
              <a:rPr lang="en-IE" dirty="0"/>
              <a:t> </a:t>
            </a:r>
            <a:r>
              <a:rPr lang="en-IE" dirty="0" err="1"/>
              <a:t>ernational</a:t>
            </a:r>
            <a:r>
              <a:rPr lang="en-IE" dirty="0"/>
              <a:t> cooperation on nutrition in the near and medium terms.</a:t>
            </a:r>
          </a:p>
          <a:p>
            <a:pPr marL="0" indent="0">
              <a:buNone/>
            </a:pPr>
            <a:endParaRPr lang="en-IE" dirty="0"/>
          </a:p>
        </p:txBody>
      </p:sp>
      <p:sp>
        <p:nvSpPr>
          <p:cNvPr id="4" name="Date Placeholder 3"/>
          <p:cNvSpPr>
            <a:spLocks noGrp="1"/>
          </p:cNvSpPr>
          <p:nvPr>
            <p:ph type="dt" sz="half" idx="10"/>
          </p:nvPr>
        </p:nvSpPr>
        <p:spPr/>
        <p:txBody>
          <a:bodyPr/>
          <a:lstStyle/>
          <a:p>
            <a:r>
              <a:rPr lang="en-US" smtClean="0"/>
              <a:t>2/21/2017</a:t>
            </a:r>
            <a:endParaRPr lang="en-IE"/>
          </a:p>
        </p:txBody>
      </p:sp>
      <p:sp>
        <p:nvSpPr>
          <p:cNvPr id="5" name="Footer Placeholder 4"/>
          <p:cNvSpPr>
            <a:spLocks noGrp="1"/>
          </p:cNvSpPr>
          <p:nvPr>
            <p:ph type="ftr" sz="quarter" idx="11"/>
          </p:nvPr>
        </p:nvSpPr>
        <p:spPr/>
        <p:txBody>
          <a:bodyPr/>
          <a:lstStyle/>
          <a:p>
            <a:r>
              <a:rPr lang="en-IE" smtClean="0"/>
              <a:t>Nita Mishra, PhD Student, Food Business and Development, UCC</a:t>
            </a:r>
            <a:endParaRPr lang="en-IE"/>
          </a:p>
        </p:txBody>
      </p:sp>
      <p:sp>
        <p:nvSpPr>
          <p:cNvPr id="6" name="Slide Number Placeholder 5"/>
          <p:cNvSpPr>
            <a:spLocks noGrp="1"/>
          </p:cNvSpPr>
          <p:nvPr>
            <p:ph type="sldNum" sz="quarter" idx="12"/>
          </p:nvPr>
        </p:nvSpPr>
        <p:spPr/>
        <p:txBody>
          <a:bodyPr/>
          <a:lstStyle/>
          <a:p>
            <a:fld id="{EED7C0F8-B693-4075-AB38-5287EED75FCA}" type="slidenum">
              <a:rPr lang="en-IE" smtClean="0"/>
              <a:t>3</a:t>
            </a:fld>
            <a:endParaRPr lang="en-IE"/>
          </a:p>
        </p:txBody>
      </p:sp>
    </p:spTree>
    <p:extLst>
      <p:ext uri="{BB962C8B-B14F-4D97-AF65-F5344CB8AC3E}">
        <p14:creationId xmlns:p14="http://schemas.microsoft.com/office/powerpoint/2010/main" val="32323339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normAutofit/>
          </a:bodyPr>
          <a:lstStyle/>
          <a:p>
            <a:pPr algn="ctr"/>
            <a:r>
              <a:rPr lang="en-IE" sz="3200" dirty="0" smtClean="0">
                <a:hlinkClick r:id="rId2"/>
              </a:rPr>
              <a:t>http://www.fao.org/about/meetings/sustainable-food-systems-nutrition-symposium/student-session/en/</a:t>
            </a:r>
            <a:r>
              <a:rPr lang="en-IE" sz="3200" dirty="0" smtClean="0"/>
              <a:t> </a:t>
            </a:r>
            <a:endParaRPr lang="en-IE" sz="3200" dirty="0"/>
          </a:p>
        </p:txBody>
      </p:sp>
      <p:sp>
        <p:nvSpPr>
          <p:cNvPr id="3" name="Content Placeholder 2"/>
          <p:cNvSpPr>
            <a:spLocks noGrp="1"/>
          </p:cNvSpPr>
          <p:nvPr>
            <p:ph idx="1"/>
          </p:nvPr>
        </p:nvSpPr>
        <p:spPr/>
        <p:txBody>
          <a:bodyPr>
            <a:normAutofit fontScale="92500" lnSpcReduction="10000"/>
          </a:bodyPr>
          <a:lstStyle/>
          <a:p>
            <a:r>
              <a:rPr lang="en-IE" dirty="0"/>
              <a:t>Students interactive session: bringing fresh perspectives; This special session </a:t>
            </a:r>
            <a:r>
              <a:rPr lang="en-IE" dirty="0" smtClean="0"/>
              <a:t>allowed students </a:t>
            </a:r>
            <a:r>
              <a:rPr lang="en-IE" dirty="0"/>
              <a:t>from different regions of the world to convey their views to policy and decision makers on ways to strengthen sustainable food systems for healthy diets and improved nutrition.</a:t>
            </a:r>
          </a:p>
          <a:p>
            <a:r>
              <a:rPr lang="en-IE" b="1" dirty="0" smtClean="0"/>
              <a:t>Friday </a:t>
            </a:r>
            <a:r>
              <a:rPr lang="en-IE" b="1" dirty="0"/>
              <a:t>2 December 2016, </a:t>
            </a:r>
            <a:r>
              <a:rPr lang="en-IE" b="1" dirty="0" smtClean="0"/>
              <a:t>(</a:t>
            </a:r>
            <a:r>
              <a:rPr lang="en-IE" b="1" dirty="0"/>
              <a:t>Sheikh </a:t>
            </a:r>
            <a:r>
              <a:rPr lang="en-IE" b="1" dirty="0" err="1"/>
              <a:t>Zayed</a:t>
            </a:r>
            <a:r>
              <a:rPr lang="en-IE" b="1" dirty="0"/>
              <a:t> Centre, FAO </a:t>
            </a:r>
            <a:r>
              <a:rPr lang="en-IE" b="1" dirty="0" smtClean="0"/>
              <a:t>headquarters)</a:t>
            </a:r>
            <a:endParaRPr lang="en-IE" b="1" dirty="0"/>
          </a:p>
          <a:p>
            <a:r>
              <a:rPr lang="en-IE" dirty="0" smtClean="0"/>
              <a:t>Participating </a:t>
            </a:r>
            <a:r>
              <a:rPr lang="en-IE" dirty="0"/>
              <a:t>universities from all regions </a:t>
            </a:r>
            <a:r>
              <a:rPr lang="en-IE" dirty="0" smtClean="0"/>
              <a:t>connected </a:t>
            </a:r>
            <a:r>
              <a:rPr lang="en-IE" dirty="0"/>
              <a:t>in </a:t>
            </a:r>
            <a:r>
              <a:rPr lang="en-IE" dirty="0" smtClean="0"/>
              <a:t>a video </a:t>
            </a:r>
            <a:r>
              <a:rPr lang="en-IE" dirty="0"/>
              <a:t>conference for the session, while their </a:t>
            </a:r>
            <a:r>
              <a:rPr lang="en-IE" b="1" dirty="0">
                <a:hlinkClick r:id="rId3"/>
              </a:rPr>
              <a:t>Students Representatives</a:t>
            </a:r>
            <a:r>
              <a:rPr lang="en-IE" b="1" dirty="0"/>
              <a:t> </a:t>
            </a:r>
            <a:r>
              <a:rPr lang="en-IE" dirty="0" smtClean="0"/>
              <a:t>physically attended </a:t>
            </a:r>
            <a:r>
              <a:rPr lang="en-IE" dirty="0"/>
              <a:t>the session in Rome to convey messages on behalf of their fellow students, and discuss with a panel of international experts.</a:t>
            </a:r>
          </a:p>
          <a:p>
            <a:r>
              <a:rPr lang="en-IE" dirty="0" smtClean="0"/>
              <a:t>The </a:t>
            </a:r>
            <a:r>
              <a:rPr lang="en-IE" dirty="0"/>
              <a:t>participating universities </a:t>
            </a:r>
            <a:r>
              <a:rPr lang="en-IE" dirty="0" smtClean="0"/>
              <a:t>were: </a:t>
            </a:r>
            <a:r>
              <a:rPr lang="en-IE" sz="2100" b="1" dirty="0" smtClean="0">
                <a:hlinkClick r:id="rId4"/>
              </a:rPr>
              <a:t>University </a:t>
            </a:r>
            <a:r>
              <a:rPr lang="en-IE" sz="2100" b="1" dirty="0">
                <a:hlinkClick r:id="rId4"/>
              </a:rPr>
              <a:t>of Sao Paolo, </a:t>
            </a:r>
            <a:r>
              <a:rPr lang="en-IE" sz="2100" b="1" dirty="0" err="1" smtClean="0">
                <a:hlinkClick r:id="rId4"/>
              </a:rPr>
              <a:t>Brazil</a:t>
            </a:r>
            <a:r>
              <a:rPr lang="en-IE" sz="2100" dirty="0" err="1" smtClean="0"/>
              <a:t>;</a:t>
            </a:r>
            <a:r>
              <a:rPr lang="en-IE" sz="2100" b="1" dirty="0" err="1" smtClean="0">
                <a:hlinkClick r:id="rId5"/>
              </a:rPr>
              <a:t>University</a:t>
            </a:r>
            <a:r>
              <a:rPr lang="en-IE" sz="2100" b="1" dirty="0" smtClean="0">
                <a:hlinkClick r:id="rId5"/>
              </a:rPr>
              <a:t> </a:t>
            </a:r>
            <a:r>
              <a:rPr lang="en-IE" sz="2100" b="1" dirty="0">
                <a:hlinkClick r:id="rId5"/>
              </a:rPr>
              <a:t>of Ghana, </a:t>
            </a:r>
            <a:r>
              <a:rPr lang="en-IE" sz="2100" b="1" dirty="0" smtClean="0">
                <a:hlinkClick r:id="rId5"/>
              </a:rPr>
              <a:t>Ghana</a:t>
            </a:r>
            <a:r>
              <a:rPr lang="en-IE" sz="2100" dirty="0" smtClean="0"/>
              <a:t>; </a:t>
            </a:r>
            <a:r>
              <a:rPr lang="en-IE" sz="2100" b="1" dirty="0" err="1" smtClean="0">
                <a:hlinkClick r:id="rId6"/>
              </a:rPr>
              <a:t>Chouaib</a:t>
            </a:r>
            <a:r>
              <a:rPr lang="en-IE" sz="2100" b="1" dirty="0" smtClean="0">
                <a:hlinkClick r:id="rId6"/>
              </a:rPr>
              <a:t> </a:t>
            </a:r>
            <a:r>
              <a:rPr lang="en-IE" sz="2100" b="1" dirty="0" err="1">
                <a:hlinkClick r:id="rId6"/>
              </a:rPr>
              <a:t>Doukkali</a:t>
            </a:r>
            <a:r>
              <a:rPr lang="en-IE" sz="2100" b="1" dirty="0">
                <a:hlinkClick r:id="rId6"/>
              </a:rPr>
              <a:t>, University </a:t>
            </a:r>
            <a:r>
              <a:rPr lang="en-IE" sz="2100" b="1" dirty="0" err="1" smtClean="0">
                <a:hlinkClick r:id="rId6"/>
              </a:rPr>
              <a:t>Morocco</a:t>
            </a:r>
            <a:r>
              <a:rPr lang="en-IE" sz="2100" dirty="0" err="1" smtClean="0"/>
              <a:t>;</a:t>
            </a:r>
            <a:r>
              <a:rPr lang="en-IE" sz="2100" b="1" dirty="0" err="1" smtClean="0">
                <a:hlinkClick r:id="rId7"/>
              </a:rPr>
              <a:t>Mahidol</a:t>
            </a:r>
            <a:r>
              <a:rPr lang="en-IE" sz="2100" b="1" dirty="0" smtClean="0">
                <a:hlinkClick r:id="rId7"/>
              </a:rPr>
              <a:t> </a:t>
            </a:r>
            <a:r>
              <a:rPr lang="en-IE" sz="2100" b="1" dirty="0">
                <a:hlinkClick r:id="rId7"/>
              </a:rPr>
              <a:t>University, </a:t>
            </a:r>
            <a:r>
              <a:rPr lang="en-IE" sz="2100" b="1" dirty="0" smtClean="0">
                <a:hlinkClick r:id="rId7"/>
              </a:rPr>
              <a:t>Thailand</a:t>
            </a:r>
            <a:r>
              <a:rPr lang="en-IE" sz="2100" dirty="0" smtClean="0"/>
              <a:t>;  </a:t>
            </a:r>
            <a:r>
              <a:rPr lang="en-IE" sz="2100" b="1" dirty="0" smtClean="0">
                <a:hlinkClick r:id="rId8"/>
              </a:rPr>
              <a:t>Oslo-</a:t>
            </a:r>
            <a:r>
              <a:rPr lang="en-IE" sz="2100" b="1" dirty="0" err="1" smtClean="0">
                <a:hlinkClick r:id="rId8"/>
              </a:rPr>
              <a:t>Akershus</a:t>
            </a:r>
            <a:r>
              <a:rPr lang="en-IE" sz="2100" b="1" dirty="0" smtClean="0">
                <a:hlinkClick r:id="rId8"/>
              </a:rPr>
              <a:t> </a:t>
            </a:r>
            <a:r>
              <a:rPr lang="en-IE" sz="2100" b="1" dirty="0">
                <a:hlinkClick r:id="rId8"/>
              </a:rPr>
              <a:t>University College of Applied Sciences, </a:t>
            </a:r>
            <a:r>
              <a:rPr lang="en-IE" sz="2100" b="1" dirty="0" smtClean="0">
                <a:hlinkClick r:id="rId8"/>
              </a:rPr>
              <a:t>Norway</a:t>
            </a:r>
            <a:r>
              <a:rPr lang="en-IE" sz="2100" dirty="0" smtClean="0"/>
              <a:t>; </a:t>
            </a:r>
            <a:r>
              <a:rPr lang="en-IE" sz="2100" b="1" dirty="0" smtClean="0">
                <a:hlinkClick r:id="rId9"/>
              </a:rPr>
              <a:t>Tufts </a:t>
            </a:r>
            <a:r>
              <a:rPr lang="en-IE" sz="2100" b="1" dirty="0">
                <a:hlinkClick r:id="rId9"/>
              </a:rPr>
              <a:t>University, USA</a:t>
            </a:r>
            <a:r>
              <a:rPr lang="en-IE" sz="2100" dirty="0" smtClean="0"/>
              <a:t>;  </a:t>
            </a:r>
            <a:r>
              <a:rPr lang="en-IE" sz="2100" b="1" dirty="0" err="1" smtClean="0">
                <a:hlinkClick r:id="rId10"/>
              </a:rPr>
              <a:t>Università</a:t>
            </a:r>
            <a:r>
              <a:rPr lang="en-IE" sz="2100" b="1" dirty="0" smtClean="0">
                <a:hlinkClick r:id="rId10"/>
              </a:rPr>
              <a:t> </a:t>
            </a:r>
            <a:r>
              <a:rPr lang="en-IE" sz="2100" b="1" dirty="0" err="1">
                <a:hlinkClick r:id="rId10"/>
              </a:rPr>
              <a:t>degli</a:t>
            </a:r>
            <a:r>
              <a:rPr lang="en-IE" sz="2100" b="1" dirty="0">
                <a:hlinkClick r:id="rId10"/>
              </a:rPr>
              <a:t> </a:t>
            </a:r>
            <a:r>
              <a:rPr lang="en-IE" sz="2100" b="1" dirty="0" err="1">
                <a:hlinkClick r:id="rId10"/>
              </a:rPr>
              <a:t>Studi</a:t>
            </a:r>
            <a:r>
              <a:rPr lang="en-IE" sz="2100" b="1" dirty="0">
                <a:hlinkClick r:id="rId10"/>
              </a:rPr>
              <a:t> di Roma Tre, Italy</a:t>
            </a:r>
            <a:r>
              <a:rPr lang="en-IE" sz="2100" dirty="0"/>
              <a:t>; </a:t>
            </a:r>
            <a:r>
              <a:rPr lang="en-IE" sz="2100" dirty="0" err="1" smtClean="0"/>
              <a:t>and</a:t>
            </a:r>
            <a:r>
              <a:rPr lang="en-IE" sz="2100" b="1" dirty="0" err="1" smtClean="0">
                <a:hlinkClick r:id="rId11"/>
              </a:rPr>
              <a:t>University</a:t>
            </a:r>
            <a:r>
              <a:rPr lang="en-IE" sz="2100" b="1" dirty="0" smtClean="0">
                <a:hlinkClick r:id="rId11"/>
              </a:rPr>
              <a:t> </a:t>
            </a:r>
            <a:r>
              <a:rPr lang="en-IE" sz="2100" b="1" dirty="0">
                <a:hlinkClick r:id="rId11"/>
              </a:rPr>
              <a:t>of Ghent, Belgium</a:t>
            </a:r>
            <a:r>
              <a:rPr lang="en-IE" sz="2100" dirty="0"/>
              <a:t>.</a:t>
            </a:r>
          </a:p>
          <a:p>
            <a:endParaRPr lang="en-IE" dirty="0"/>
          </a:p>
        </p:txBody>
      </p:sp>
      <p:sp>
        <p:nvSpPr>
          <p:cNvPr id="4" name="Date Placeholder 3"/>
          <p:cNvSpPr>
            <a:spLocks noGrp="1"/>
          </p:cNvSpPr>
          <p:nvPr>
            <p:ph type="dt" sz="half" idx="10"/>
          </p:nvPr>
        </p:nvSpPr>
        <p:spPr/>
        <p:txBody>
          <a:bodyPr/>
          <a:lstStyle/>
          <a:p>
            <a:r>
              <a:rPr lang="en-US" smtClean="0"/>
              <a:t>2/21/2017</a:t>
            </a:r>
            <a:endParaRPr lang="en-IE"/>
          </a:p>
        </p:txBody>
      </p:sp>
      <p:sp>
        <p:nvSpPr>
          <p:cNvPr id="5" name="Footer Placeholder 4"/>
          <p:cNvSpPr>
            <a:spLocks noGrp="1"/>
          </p:cNvSpPr>
          <p:nvPr>
            <p:ph type="ftr" sz="quarter" idx="11"/>
          </p:nvPr>
        </p:nvSpPr>
        <p:spPr/>
        <p:txBody>
          <a:bodyPr/>
          <a:lstStyle/>
          <a:p>
            <a:r>
              <a:rPr lang="en-IE" smtClean="0"/>
              <a:t>Nita Mishra, PhD Student, Food Business and Development, UCC</a:t>
            </a:r>
            <a:endParaRPr lang="en-IE"/>
          </a:p>
        </p:txBody>
      </p:sp>
      <p:sp>
        <p:nvSpPr>
          <p:cNvPr id="6" name="Slide Number Placeholder 5"/>
          <p:cNvSpPr>
            <a:spLocks noGrp="1"/>
          </p:cNvSpPr>
          <p:nvPr>
            <p:ph type="sldNum" sz="quarter" idx="12"/>
          </p:nvPr>
        </p:nvSpPr>
        <p:spPr/>
        <p:txBody>
          <a:bodyPr/>
          <a:lstStyle/>
          <a:p>
            <a:fld id="{EED7C0F8-B693-4075-AB38-5287EED75FCA}" type="slidenum">
              <a:rPr lang="en-IE" smtClean="0"/>
              <a:t>4</a:t>
            </a:fld>
            <a:endParaRPr lang="en-IE"/>
          </a:p>
        </p:txBody>
      </p:sp>
    </p:spTree>
    <p:extLst>
      <p:ext uri="{BB962C8B-B14F-4D97-AF65-F5344CB8AC3E}">
        <p14:creationId xmlns:p14="http://schemas.microsoft.com/office/powerpoint/2010/main" val="28915361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lstStyle/>
          <a:p>
            <a:pPr algn="ctr"/>
            <a:r>
              <a:rPr lang="en-IE" b="1" dirty="0"/>
              <a:t>UN Decade of Action on Nutrition (2016-2025</a:t>
            </a:r>
            <a:r>
              <a:rPr lang="en-IE" b="1" dirty="0" smtClean="0"/>
              <a:t>)</a:t>
            </a:r>
            <a:endParaRPr lang="en-IE" b="1" dirty="0"/>
          </a:p>
        </p:txBody>
      </p:sp>
      <p:sp>
        <p:nvSpPr>
          <p:cNvPr id="3" name="Content Placeholder 2"/>
          <p:cNvSpPr>
            <a:spLocks noGrp="1"/>
          </p:cNvSpPr>
          <p:nvPr>
            <p:ph idx="1"/>
          </p:nvPr>
        </p:nvSpPr>
        <p:spPr/>
        <p:txBody>
          <a:bodyPr>
            <a:normAutofit lnSpcReduction="10000"/>
          </a:bodyPr>
          <a:lstStyle/>
          <a:p>
            <a:r>
              <a:rPr lang="en-IE" dirty="0" smtClean="0"/>
              <a:t>UN Decade of Action on Nutrition (2016-2025): adopted </a:t>
            </a:r>
            <a:r>
              <a:rPr lang="en-IE" i="1" dirty="0" smtClean="0"/>
              <a:t>by </a:t>
            </a:r>
            <a:r>
              <a:rPr lang="en-IE" i="1" dirty="0"/>
              <a:t>the General Assembly on 1 April 2016</a:t>
            </a:r>
            <a:endParaRPr lang="en-IE" dirty="0"/>
          </a:p>
          <a:p>
            <a:pPr marL="0" indent="0">
              <a:buNone/>
            </a:pPr>
            <a:r>
              <a:rPr lang="en-IE" dirty="0"/>
              <a:t>The United Nations General Assembly today proclaimed a UN Decade of Action on Nutrition that will run from 2016 to 2025. The resolution calls upon FAO and WHO to lead the implementation of the Decade of Action on Nutrition in collaboration with the World Food Programme (WFP), the International Fund for Agricultural Development (IFAD) and the United Nations Children's Fund (UNICEF), and involving coordination mechanisms such as the United Nations System Standing Committee on Nutrition (UNSCN) and multi-stakeholder platforms such as the Committee on World Food Security (CFS).</a:t>
            </a:r>
          </a:p>
          <a:p>
            <a:pPr marL="0" indent="0">
              <a:buNone/>
            </a:pPr>
            <a:endParaRPr lang="en-IE" dirty="0"/>
          </a:p>
        </p:txBody>
      </p:sp>
      <p:sp>
        <p:nvSpPr>
          <p:cNvPr id="4" name="Date Placeholder 3"/>
          <p:cNvSpPr>
            <a:spLocks noGrp="1"/>
          </p:cNvSpPr>
          <p:nvPr>
            <p:ph type="dt" sz="half" idx="10"/>
          </p:nvPr>
        </p:nvSpPr>
        <p:spPr/>
        <p:txBody>
          <a:bodyPr/>
          <a:lstStyle/>
          <a:p>
            <a:r>
              <a:rPr lang="en-US" smtClean="0"/>
              <a:t>2/21/2017</a:t>
            </a:r>
            <a:endParaRPr lang="en-IE"/>
          </a:p>
        </p:txBody>
      </p:sp>
      <p:sp>
        <p:nvSpPr>
          <p:cNvPr id="5" name="Footer Placeholder 4"/>
          <p:cNvSpPr>
            <a:spLocks noGrp="1"/>
          </p:cNvSpPr>
          <p:nvPr>
            <p:ph type="ftr" sz="quarter" idx="11"/>
          </p:nvPr>
        </p:nvSpPr>
        <p:spPr/>
        <p:txBody>
          <a:bodyPr/>
          <a:lstStyle/>
          <a:p>
            <a:r>
              <a:rPr lang="en-IE" smtClean="0"/>
              <a:t>Nita Mishra, PhD Student, Food Business and Development, UCC</a:t>
            </a:r>
            <a:endParaRPr lang="en-IE"/>
          </a:p>
        </p:txBody>
      </p:sp>
      <p:sp>
        <p:nvSpPr>
          <p:cNvPr id="6" name="Slide Number Placeholder 5"/>
          <p:cNvSpPr>
            <a:spLocks noGrp="1"/>
          </p:cNvSpPr>
          <p:nvPr>
            <p:ph type="sldNum" sz="quarter" idx="12"/>
          </p:nvPr>
        </p:nvSpPr>
        <p:spPr/>
        <p:txBody>
          <a:bodyPr/>
          <a:lstStyle/>
          <a:p>
            <a:fld id="{EED7C0F8-B693-4075-AB38-5287EED75FCA}" type="slidenum">
              <a:rPr lang="en-IE" smtClean="0"/>
              <a:t>5</a:t>
            </a:fld>
            <a:endParaRPr lang="en-IE"/>
          </a:p>
        </p:txBody>
      </p:sp>
    </p:spTree>
    <p:extLst>
      <p:ext uri="{BB962C8B-B14F-4D97-AF65-F5344CB8AC3E}">
        <p14:creationId xmlns:p14="http://schemas.microsoft.com/office/powerpoint/2010/main" val="27811443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lstStyle/>
          <a:p>
            <a:pPr algn="ctr"/>
            <a:r>
              <a:rPr lang="en-IE" b="1" dirty="0" smtClean="0"/>
              <a:t>What is a rights-based approach to development</a:t>
            </a:r>
            <a:endParaRPr lang="en-IE" b="1" dirty="0"/>
          </a:p>
        </p:txBody>
      </p:sp>
      <p:sp>
        <p:nvSpPr>
          <p:cNvPr id="3" name="Content Placeholder 2"/>
          <p:cNvSpPr>
            <a:spLocks noGrp="1"/>
          </p:cNvSpPr>
          <p:nvPr>
            <p:ph idx="1"/>
          </p:nvPr>
        </p:nvSpPr>
        <p:spPr/>
        <p:txBody>
          <a:bodyPr/>
          <a:lstStyle/>
          <a:p>
            <a:pPr marL="0" indent="0">
              <a:buNone/>
            </a:pPr>
            <a:endParaRPr lang="en-IE" dirty="0" smtClean="0"/>
          </a:p>
          <a:p>
            <a:pPr marL="0" indent="0">
              <a:buNone/>
            </a:pPr>
            <a:r>
              <a:rPr lang="en-IE" dirty="0" smtClean="0"/>
              <a:t>A </a:t>
            </a:r>
            <a:r>
              <a:rPr lang="en-IE" dirty="0"/>
              <a:t>human rights-based approach is a conceptual framework for the process of human development that is normatively based on international human rights standards and operationally directed to promoting and protecting human rights. It seeks to </a:t>
            </a:r>
            <a:r>
              <a:rPr lang="en-IE" dirty="0" err="1"/>
              <a:t>analyze</a:t>
            </a:r>
            <a:r>
              <a:rPr lang="en-IE" dirty="0"/>
              <a:t> inequalities which lie at the heart of development problems and redress discriminatory practices and unjust distributions of power that impede development progress.</a:t>
            </a:r>
          </a:p>
        </p:txBody>
      </p:sp>
      <p:sp>
        <p:nvSpPr>
          <p:cNvPr id="4" name="Date Placeholder 3"/>
          <p:cNvSpPr>
            <a:spLocks noGrp="1"/>
          </p:cNvSpPr>
          <p:nvPr>
            <p:ph type="dt" sz="half" idx="10"/>
          </p:nvPr>
        </p:nvSpPr>
        <p:spPr/>
        <p:txBody>
          <a:bodyPr/>
          <a:lstStyle/>
          <a:p>
            <a:r>
              <a:rPr lang="en-US" smtClean="0"/>
              <a:t>2/21/2017</a:t>
            </a:r>
            <a:endParaRPr lang="en-IE"/>
          </a:p>
        </p:txBody>
      </p:sp>
      <p:sp>
        <p:nvSpPr>
          <p:cNvPr id="5" name="Footer Placeholder 4"/>
          <p:cNvSpPr>
            <a:spLocks noGrp="1"/>
          </p:cNvSpPr>
          <p:nvPr>
            <p:ph type="ftr" sz="quarter" idx="11"/>
          </p:nvPr>
        </p:nvSpPr>
        <p:spPr/>
        <p:txBody>
          <a:bodyPr/>
          <a:lstStyle/>
          <a:p>
            <a:r>
              <a:rPr lang="en-IE" smtClean="0"/>
              <a:t>Nita Mishra, PhD Student, Food Business and Development, UCC</a:t>
            </a:r>
            <a:endParaRPr lang="en-IE"/>
          </a:p>
        </p:txBody>
      </p:sp>
      <p:sp>
        <p:nvSpPr>
          <p:cNvPr id="6" name="Slide Number Placeholder 5"/>
          <p:cNvSpPr>
            <a:spLocks noGrp="1"/>
          </p:cNvSpPr>
          <p:nvPr>
            <p:ph type="sldNum" sz="quarter" idx="12"/>
          </p:nvPr>
        </p:nvSpPr>
        <p:spPr/>
        <p:txBody>
          <a:bodyPr/>
          <a:lstStyle/>
          <a:p>
            <a:fld id="{EED7C0F8-B693-4075-AB38-5287EED75FCA}" type="slidenum">
              <a:rPr lang="en-IE" smtClean="0"/>
              <a:t>6</a:t>
            </a:fld>
            <a:endParaRPr lang="en-IE"/>
          </a:p>
        </p:txBody>
      </p:sp>
    </p:spTree>
    <p:extLst>
      <p:ext uri="{BB962C8B-B14F-4D97-AF65-F5344CB8AC3E}">
        <p14:creationId xmlns:p14="http://schemas.microsoft.com/office/powerpoint/2010/main" val="38438405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style>
          <a:lnRef idx="1">
            <a:schemeClr val="accent3"/>
          </a:lnRef>
          <a:fillRef idx="2">
            <a:schemeClr val="accent3"/>
          </a:fillRef>
          <a:effectRef idx="1">
            <a:schemeClr val="accent3"/>
          </a:effectRef>
          <a:fontRef idx="minor">
            <a:schemeClr val="dk1"/>
          </a:fontRef>
        </p:style>
        <p:txBody>
          <a:bodyPr/>
          <a:lstStyle/>
          <a:p>
            <a:pPr algn="ctr"/>
            <a:r>
              <a:rPr lang="en-GB" b="1" dirty="0" smtClean="0"/>
              <a:t>So what are RBAs?</a:t>
            </a:r>
            <a:endParaRPr lang="en-GB" b="1" dirty="0"/>
          </a:p>
        </p:txBody>
      </p:sp>
      <p:sp>
        <p:nvSpPr>
          <p:cNvPr id="3" name="Content Placeholder 2"/>
          <p:cNvSpPr>
            <a:spLocks noGrp="1"/>
          </p:cNvSpPr>
          <p:nvPr>
            <p:ph idx="1"/>
          </p:nvPr>
        </p:nvSpPr>
        <p:spPr/>
        <p:txBody>
          <a:bodyPr>
            <a:normAutofit/>
          </a:bodyPr>
          <a:lstStyle/>
          <a:p>
            <a:r>
              <a:rPr lang="en-IE" dirty="0" smtClean="0"/>
              <a:t>3 basic features </a:t>
            </a:r>
            <a:r>
              <a:rPr lang="en-IE" b="1" dirty="0" smtClean="0">
                <a:solidFill>
                  <a:schemeClr val="accent2"/>
                </a:solidFill>
              </a:rPr>
              <a:t>characterise</a:t>
            </a:r>
            <a:r>
              <a:rPr lang="en-IE" dirty="0" smtClean="0">
                <a:solidFill>
                  <a:schemeClr val="accent2"/>
                </a:solidFill>
              </a:rPr>
              <a:t> </a:t>
            </a:r>
            <a:r>
              <a:rPr lang="en-IE" dirty="0" smtClean="0"/>
              <a:t>RBAs: </a:t>
            </a:r>
          </a:p>
          <a:p>
            <a:pPr lvl="1"/>
            <a:r>
              <a:rPr lang="en-IE" dirty="0" smtClean="0"/>
              <a:t>(a) legal basis; </a:t>
            </a:r>
          </a:p>
          <a:p>
            <a:pPr lvl="1"/>
            <a:r>
              <a:rPr lang="en-IE" dirty="0" smtClean="0"/>
              <a:t>(b) normative framework; and </a:t>
            </a:r>
          </a:p>
          <a:p>
            <a:pPr lvl="1"/>
            <a:r>
              <a:rPr lang="en-IE" dirty="0" smtClean="0"/>
              <a:t>(c) the process itself</a:t>
            </a:r>
          </a:p>
          <a:p>
            <a:r>
              <a:rPr lang="en-IE" dirty="0" smtClean="0"/>
              <a:t>6 </a:t>
            </a:r>
            <a:r>
              <a:rPr lang="en-IE" dirty="0"/>
              <a:t>key principles guide practitioners and policy </a:t>
            </a:r>
            <a:r>
              <a:rPr lang="en-IE" dirty="0" smtClean="0"/>
              <a:t>makers</a:t>
            </a:r>
            <a:r>
              <a:rPr lang="en-IE" dirty="0"/>
              <a:t>:</a:t>
            </a:r>
            <a:r>
              <a:rPr lang="en-IE" dirty="0" smtClean="0"/>
              <a:t> </a:t>
            </a:r>
          </a:p>
          <a:p>
            <a:pPr lvl="1"/>
            <a:r>
              <a:rPr lang="en-IE" dirty="0" smtClean="0"/>
              <a:t>universalism </a:t>
            </a:r>
            <a:r>
              <a:rPr lang="en-IE" dirty="0"/>
              <a:t>and inalienability; equality and non discrimination; indivisibility and inter dependence of HR; participation and inclusion; accountability; and rule of law.</a:t>
            </a:r>
            <a:endParaRPr lang="en-GB" dirty="0"/>
          </a:p>
          <a:p>
            <a:endParaRPr lang="en-GB" dirty="0"/>
          </a:p>
        </p:txBody>
      </p:sp>
      <p:sp>
        <p:nvSpPr>
          <p:cNvPr id="4" name="Date Placeholder 3"/>
          <p:cNvSpPr>
            <a:spLocks noGrp="1"/>
          </p:cNvSpPr>
          <p:nvPr>
            <p:ph type="dt" sz="half" idx="10"/>
          </p:nvPr>
        </p:nvSpPr>
        <p:spPr/>
        <p:txBody>
          <a:bodyPr/>
          <a:lstStyle/>
          <a:p>
            <a:r>
              <a:rPr lang="en-US" smtClean="0"/>
              <a:t>2/21/2017</a:t>
            </a:r>
            <a:endParaRPr lang="en-GB"/>
          </a:p>
        </p:txBody>
      </p:sp>
      <p:sp>
        <p:nvSpPr>
          <p:cNvPr id="5" name="Footer Placeholder 4"/>
          <p:cNvSpPr>
            <a:spLocks noGrp="1"/>
          </p:cNvSpPr>
          <p:nvPr>
            <p:ph type="ftr" sz="quarter" idx="11"/>
          </p:nvPr>
        </p:nvSpPr>
        <p:spPr/>
        <p:txBody>
          <a:bodyPr/>
          <a:lstStyle/>
          <a:p>
            <a:r>
              <a:rPr lang="en-IE" smtClean="0"/>
              <a:t>Nita Mishra, PhD Student, Food Business and Development, UCC</a:t>
            </a:r>
            <a:endParaRPr lang="en-GB"/>
          </a:p>
        </p:txBody>
      </p:sp>
      <p:sp>
        <p:nvSpPr>
          <p:cNvPr id="6" name="Slide Number Placeholder 5"/>
          <p:cNvSpPr>
            <a:spLocks noGrp="1"/>
          </p:cNvSpPr>
          <p:nvPr>
            <p:ph type="sldNum" sz="quarter" idx="12"/>
          </p:nvPr>
        </p:nvSpPr>
        <p:spPr/>
        <p:txBody>
          <a:bodyPr/>
          <a:lstStyle/>
          <a:p>
            <a:fld id="{E731DA3A-4E9B-4DE1-8ED4-B5F01ABAA626}" type="slidenum">
              <a:rPr lang="en-GB" smtClean="0"/>
              <a:pPr/>
              <a:t>7</a:t>
            </a:fld>
            <a:endParaRPr lang="en-GB"/>
          </a:p>
        </p:txBody>
      </p:sp>
    </p:spTree>
    <p:extLst>
      <p:ext uri="{BB962C8B-B14F-4D97-AF65-F5344CB8AC3E}">
        <p14:creationId xmlns:p14="http://schemas.microsoft.com/office/powerpoint/2010/main" val="29749992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style>
          <a:lnRef idx="1">
            <a:schemeClr val="accent3"/>
          </a:lnRef>
          <a:fillRef idx="2">
            <a:schemeClr val="accent3"/>
          </a:fillRef>
          <a:effectRef idx="1">
            <a:schemeClr val="accent3"/>
          </a:effectRef>
          <a:fontRef idx="minor">
            <a:schemeClr val="dk1"/>
          </a:fontRef>
        </p:style>
        <p:txBody>
          <a:bodyPr/>
          <a:lstStyle/>
          <a:p>
            <a:pPr algn="ctr"/>
            <a:r>
              <a:rPr lang="en-IE" b="1" dirty="0" smtClean="0"/>
              <a:t>Rights based efforts</a:t>
            </a:r>
            <a:endParaRPr lang="en-GB" b="1" dirty="0"/>
          </a:p>
        </p:txBody>
      </p:sp>
      <p:graphicFrame>
        <p:nvGraphicFramePr>
          <p:cNvPr id="4" name="Content Placeholder 3"/>
          <p:cNvGraphicFramePr>
            <a:graphicFrameLocks noGrp="1"/>
          </p:cNvGraphicFramePr>
          <p:nvPr>
            <p:ph idx="1"/>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US" smtClean="0"/>
              <a:t>2/21/2017</a:t>
            </a:r>
            <a:endParaRPr lang="en-GB"/>
          </a:p>
        </p:txBody>
      </p:sp>
      <p:sp>
        <p:nvSpPr>
          <p:cNvPr id="5" name="Footer Placeholder 4"/>
          <p:cNvSpPr>
            <a:spLocks noGrp="1"/>
          </p:cNvSpPr>
          <p:nvPr>
            <p:ph type="ftr" sz="quarter" idx="11"/>
          </p:nvPr>
        </p:nvSpPr>
        <p:spPr/>
        <p:txBody>
          <a:bodyPr/>
          <a:lstStyle/>
          <a:p>
            <a:r>
              <a:rPr lang="en-IE" smtClean="0"/>
              <a:t>Nita Mishra, PhD Student, Food Business and Development, UCC</a:t>
            </a:r>
            <a:endParaRPr lang="en-GB"/>
          </a:p>
        </p:txBody>
      </p:sp>
      <p:sp>
        <p:nvSpPr>
          <p:cNvPr id="6" name="Slide Number Placeholder 5"/>
          <p:cNvSpPr>
            <a:spLocks noGrp="1"/>
          </p:cNvSpPr>
          <p:nvPr>
            <p:ph type="sldNum" sz="quarter" idx="12"/>
          </p:nvPr>
        </p:nvSpPr>
        <p:spPr/>
        <p:txBody>
          <a:bodyPr/>
          <a:lstStyle/>
          <a:p>
            <a:fld id="{E731DA3A-4E9B-4DE1-8ED4-B5F01ABAA626}" type="slidenum">
              <a:rPr lang="en-GB" smtClean="0"/>
              <a:pPr/>
              <a:t>8</a:t>
            </a:fld>
            <a:endParaRPr lang="en-GB"/>
          </a:p>
        </p:txBody>
      </p:sp>
    </p:spTree>
    <p:extLst>
      <p:ext uri="{BB962C8B-B14F-4D97-AF65-F5344CB8AC3E}">
        <p14:creationId xmlns:p14="http://schemas.microsoft.com/office/powerpoint/2010/main" val="42043941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normAutofit/>
          </a:bodyPr>
          <a:lstStyle/>
          <a:p>
            <a:pPr algn="ctr"/>
            <a:r>
              <a:rPr lang="en-GB" b="1" dirty="0" smtClean="0"/>
              <a:t>Rights-based processes</a:t>
            </a:r>
            <a:endParaRPr lang="en-GB" b="1" dirty="0"/>
          </a:p>
        </p:txBody>
      </p:sp>
      <p:sp>
        <p:nvSpPr>
          <p:cNvPr id="3" name="Content Placeholder 2"/>
          <p:cNvSpPr>
            <a:spLocks noGrp="1"/>
          </p:cNvSpPr>
          <p:nvPr>
            <p:ph idx="1"/>
          </p:nvPr>
        </p:nvSpPr>
        <p:spPr/>
        <p:txBody>
          <a:bodyPr>
            <a:normAutofit/>
          </a:bodyPr>
          <a:lstStyle/>
          <a:p>
            <a:pPr marL="0" indent="0">
              <a:buNone/>
            </a:pPr>
            <a:r>
              <a:rPr lang="en-GB" dirty="0"/>
              <a:t>C</a:t>
            </a:r>
            <a:r>
              <a:rPr lang="en-GB" dirty="0" smtClean="0"/>
              <a:t>ommon indicators for both (State and Civil Society)</a:t>
            </a:r>
          </a:p>
          <a:p>
            <a:pPr marL="514350" indent="-514350">
              <a:buFont typeface="+mj-lt"/>
              <a:buAutoNum type="arabicPeriod"/>
            </a:pPr>
            <a:r>
              <a:rPr lang="en-GB" dirty="0" smtClean="0"/>
              <a:t>Analysis of root causes of vulnerabilities, inequalities and power dynamics</a:t>
            </a:r>
          </a:p>
          <a:p>
            <a:pPr marL="514350" indent="-514350">
              <a:buFont typeface="+mj-lt"/>
              <a:buAutoNum type="arabicPeriod"/>
            </a:pPr>
            <a:r>
              <a:rPr lang="en-GB" dirty="0" smtClean="0"/>
              <a:t> Building sustainable community capacities to enable decision making and claiming rights</a:t>
            </a:r>
          </a:p>
          <a:p>
            <a:pPr marL="514350" indent="-514350">
              <a:buFont typeface="+mj-lt"/>
              <a:buAutoNum type="arabicPeriod"/>
            </a:pPr>
            <a:r>
              <a:rPr lang="en-GB" dirty="0" smtClean="0"/>
              <a:t>Ensure accountability and active engagement of duty bearers</a:t>
            </a:r>
          </a:p>
          <a:p>
            <a:pPr marL="514350" indent="-514350">
              <a:buFont typeface="+mj-lt"/>
              <a:buAutoNum type="arabicPeriod"/>
            </a:pPr>
            <a:r>
              <a:rPr lang="en-GB" dirty="0" smtClean="0"/>
              <a:t>Advocacy for sustainable changes in policy and practice</a:t>
            </a:r>
          </a:p>
          <a:p>
            <a:pPr marL="514350" indent="-514350">
              <a:buFont typeface="+mj-lt"/>
              <a:buAutoNum type="arabicPeriod"/>
            </a:pPr>
            <a:r>
              <a:rPr lang="en-GB" dirty="0" smtClean="0"/>
              <a:t>Alliance building and networking</a:t>
            </a:r>
          </a:p>
          <a:p>
            <a:pPr marL="514350" indent="-514350">
              <a:buFont typeface="+mj-lt"/>
              <a:buAutoNum type="arabicPeriod"/>
            </a:pPr>
            <a:r>
              <a:rPr lang="en-GB" dirty="0" smtClean="0"/>
              <a:t>Working at multiple levels</a:t>
            </a:r>
            <a:endParaRPr lang="en-GB" dirty="0"/>
          </a:p>
        </p:txBody>
      </p:sp>
      <p:sp>
        <p:nvSpPr>
          <p:cNvPr id="4" name="Date Placeholder 3"/>
          <p:cNvSpPr>
            <a:spLocks noGrp="1"/>
          </p:cNvSpPr>
          <p:nvPr>
            <p:ph type="dt" sz="half" idx="10"/>
          </p:nvPr>
        </p:nvSpPr>
        <p:spPr/>
        <p:txBody>
          <a:bodyPr/>
          <a:lstStyle/>
          <a:p>
            <a:r>
              <a:rPr lang="en-US" smtClean="0"/>
              <a:t>2/21/2017</a:t>
            </a:r>
            <a:endParaRPr lang="en-GB"/>
          </a:p>
        </p:txBody>
      </p:sp>
      <p:sp>
        <p:nvSpPr>
          <p:cNvPr id="5" name="Footer Placeholder 4"/>
          <p:cNvSpPr>
            <a:spLocks noGrp="1"/>
          </p:cNvSpPr>
          <p:nvPr>
            <p:ph type="ftr" sz="quarter" idx="11"/>
          </p:nvPr>
        </p:nvSpPr>
        <p:spPr/>
        <p:txBody>
          <a:bodyPr/>
          <a:lstStyle/>
          <a:p>
            <a:r>
              <a:rPr lang="en-IE" smtClean="0"/>
              <a:t>Nita Mishra, PhD Student, Food Business and Development, UCC</a:t>
            </a:r>
            <a:endParaRPr lang="en-GB"/>
          </a:p>
        </p:txBody>
      </p:sp>
      <p:sp>
        <p:nvSpPr>
          <p:cNvPr id="6" name="Slide Number Placeholder 5"/>
          <p:cNvSpPr>
            <a:spLocks noGrp="1"/>
          </p:cNvSpPr>
          <p:nvPr>
            <p:ph type="sldNum" sz="quarter" idx="12"/>
          </p:nvPr>
        </p:nvSpPr>
        <p:spPr/>
        <p:txBody>
          <a:bodyPr/>
          <a:lstStyle/>
          <a:p>
            <a:fld id="{4535284A-D5DC-45E5-B281-03ECE6F81E13}" type="slidenum">
              <a:rPr lang="en-GB" smtClean="0"/>
              <a:t>9</a:t>
            </a:fld>
            <a:endParaRPr lang="en-GB"/>
          </a:p>
        </p:txBody>
      </p:sp>
    </p:spTree>
    <p:extLst>
      <p:ext uri="{BB962C8B-B14F-4D97-AF65-F5344CB8AC3E}">
        <p14:creationId xmlns:p14="http://schemas.microsoft.com/office/powerpoint/2010/main" val="130722953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2300</TotalTime>
  <Words>1204</Words>
  <Application>Microsoft Office PowerPoint</Application>
  <PresentationFormat>Widescreen</PresentationFormat>
  <Paragraphs>131</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A rights-based approach to nutrition </vt:lpstr>
      <vt:lpstr>Why we are here</vt:lpstr>
      <vt:lpstr>http://www.fao.org/documents/card/en/c/50ec9968-742f-4fee-a35f-e6f413130a72/ </vt:lpstr>
      <vt:lpstr>http://www.fao.org/about/meetings/sustainable-food-systems-nutrition-symposium/student-session/en/ </vt:lpstr>
      <vt:lpstr>UN Decade of Action on Nutrition (2016-2025)</vt:lpstr>
      <vt:lpstr>What is a rights-based approach to development</vt:lpstr>
      <vt:lpstr>So what are RBAs?</vt:lpstr>
      <vt:lpstr>Rights based efforts</vt:lpstr>
      <vt:lpstr>Rights-based processes</vt:lpstr>
      <vt:lpstr> Value added by RBA </vt:lpstr>
      <vt:lpstr>What should we be looking at in a rights-based approach to nutrition?</vt:lpstr>
      <vt:lpstr>THE national food security act (NFSA) 2013</vt:lpstr>
      <vt:lpstr>The Integrated Child Development Services</vt:lpstr>
      <vt:lpstr>The SNP </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Nita Mishra</dc:creator>
  <cp:lastModifiedBy>Nita Mishra</cp:lastModifiedBy>
  <cp:revision>21</cp:revision>
  <dcterms:created xsi:type="dcterms:W3CDTF">2017-02-14T10:05:05Z</dcterms:created>
  <dcterms:modified xsi:type="dcterms:W3CDTF">2017-05-03T21:18:36Z</dcterms:modified>
</cp:coreProperties>
</file>