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1"/>
  </p:notesMasterIdLst>
  <p:sldIdLst>
    <p:sldId id="318" r:id="rId2"/>
    <p:sldId id="341" r:id="rId3"/>
    <p:sldId id="324" r:id="rId4"/>
    <p:sldId id="342" r:id="rId5"/>
    <p:sldId id="344" r:id="rId6"/>
    <p:sldId id="346" r:id="rId7"/>
    <p:sldId id="347" r:id="rId8"/>
    <p:sldId id="345" r:id="rId9"/>
    <p:sldId id="348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473" autoAdjust="0"/>
  </p:normalViewPr>
  <p:slideViewPr>
    <p:cSldViewPr>
      <p:cViewPr>
        <p:scale>
          <a:sx n="70" d="100"/>
          <a:sy n="70" d="100"/>
        </p:scale>
        <p:origin x="-1158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62F86-F4DD-45C0-9A02-63108C3C66C3}" type="datetimeFigureOut">
              <a:rPr lang="en-IE" smtClean="0"/>
              <a:pPr/>
              <a:t>21/09/2015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4A930-34A2-482F-98E7-0F91E6B11AF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69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Iris</a:t>
            </a:r>
            <a:r>
              <a:rPr lang="en-US" baseline="0" dirty="0" smtClean="0"/>
              <a:t>h Research Council funds both postgraduate and postdoctoral fellowships. </a:t>
            </a:r>
          </a:p>
          <a:p>
            <a:r>
              <a:rPr lang="en-US" dirty="0" smtClean="0"/>
              <a:t>There are Three</a:t>
            </a:r>
            <a:r>
              <a:rPr lang="en-US" baseline="0" dirty="0" smtClean="0"/>
              <a:t> types of Post Doc schemes. </a:t>
            </a:r>
          </a:p>
          <a:p>
            <a:r>
              <a:rPr lang="en-US" baseline="0" dirty="0" smtClean="0"/>
              <a:t>1) The GOI 1 year fellowship is to allow researchers to prepare a doctoral dissertation for publication </a:t>
            </a:r>
          </a:p>
          <a:p>
            <a:r>
              <a:rPr lang="en-US" baseline="0" dirty="0" smtClean="0"/>
              <a:t>through a variety of high quality published outputs e.g. monographs, peer-reviewed articles, edited volumes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2) The GOI 2 year fellowship is to allow researchers to develop either a new research project or a </a:t>
            </a:r>
          </a:p>
          <a:p>
            <a:r>
              <a:rPr lang="en-US" baseline="0" dirty="0" smtClean="0"/>
              <a:t>research project that demonstrates a significant development of the subject of the doctorate through a variety of appropriate outputs.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4A930-34A2-482F-98E7-0F91E6B11AF6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857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Iris</a:t>
            </a:r>
            <a:r>
              <a:rPr lang="en-US" baseline="0" dirty="0" smtClean="0"/>
              <a:t>h Research Council funds both postgraduate and postdoctoral fellowships. </a:t>
            </a:r>
          </a:p>
          <a:p>
            <a:r>
              <a:rPr lang="en-US" dirty="0" smtClean="0"/>
              <a:t>There are Three</a:t>
            </a:r>
            <a:r>
              <a:rPr lang="en-US" baseline="0" dirty="0" smtClean="0"/>
              <a:t> types of Post Doc schemes. </a:t>
            </a:r>
          </a:p>
          <a:p>
            <a:r>
              <a:rPr lang="en-US" baseline="0" dirty="0" smtClean="0"/>
              <a:t>1) The GOI 1 year fellowship is to allow researchers to prepare a doctoral dissertation for publication </a:t>
            </a:r>
          </a:p>
          <a:p>
            <a:r>
              <a:rPr lang="en-US" baseline="0" dirty="0" smtClean="0"/>
              <a:t>through a variety of high quality published outputs e.g. monographs, peer-reviewed articles, edited volumes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2) The GOI 2 year fellowship is to allow researchers to develop either a new research project or a </a:t>
            </a:r>
          </a:p>
          <a:p>
            <a:r>
              <a:rPr lang="en-US" baseline="0" dirty="0" smtClean="0"/>
              <a:t>research project that demonstrates a significant development of the subject of the doctorate through a variety of appropriate outputs.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4A930-34A2-482F-98E7-0F91E6B11AF6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857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Iris</a:t>
            </a:r>
            <a:r>
              <a:rPr lang="en-US" baseline="0" dirty="0" smtClean="0"/>
              <a:t>h Research Council funds both postgraduate and postdoctoral fellowships. </a:t>
            </a:r>
          </a:p>
          <a:p>
            <a:r>
              <a:rPr lang="en-US" dirty="0" smtClean="0"/>
              <a:t>There are Three</a:t>
            </a:r>
            <a:r>
              <a:rPr lang="en-US" baseline="0" dirty="0" smtClean="0"/>
              <a:t> types of Post Doc schemes. </a:t>
            </a:r>
          </a:p>
          <a:p>
            <a:r>
              <a:rPr lang="en-US" baseline="0" dirty="0" smtClean="0"/>
              <a:t>1) The GOI 1 year fellowship is to allow researchers to prepare a doctoral dissertation for publication </a:t>
            </a:r>
          </a:p>
          <a:p>
            <a:r>
              <a:rPr lang="en-US" baseline="0" dirty="0" smtClean="0"/>
              <a:t>through a variety of high quality published outputs e.g. monographs, peer-reviewed articles, edited volumes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2) The GOI 2 year fellowship is to allow researchers to develop either a new research project or a </a:t>
            </a:r>
          </a:p>
          <a:p>
            <a:r>
              <a:rPr lang="en-US" baseline="0" dirty="0" smtClean="0"/>
              <a:t>research project that demonstrates a significant development of the subject of the doctorate through a variety of appropriate outputs.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4A930-34A2-482F-98E7-0F91E6B11AF6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857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016125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895975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713" y="260350"/>
            <a:ext cx="4318000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341438"/>
            <a:ext cx="38481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38481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713" y="260350"/>
            <a:ext cx="4318000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341438"/>
            <a:ext cx="7848600" cy="4679950"/>
          </a:xfrm>
        </p:spPr>
        <p:txBody>
          <a:bodyPr/>
          <a:lstStyle/>
          <a:p>
            <a:pPr lvl="0"/>
            <a:endParaRPr lang="en-I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341438"/>
            <a:ext cx="38481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38481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empla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30713" y="260350"/>
            <a:ext cx="4318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7848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5pPr>
      <a:lvl6pPr marL="457200" algn="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6pPr>
      <a:lvl7pPr marL="914400" algn="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7pPr>
      <a:lvl8pPr marL="1371600" algn="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8pPr>
      <a:lvl9pPr marL="1828800" algn="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BDE1F9"/>
          </a:solidFill>
          <a:latin typeface="StoneSans L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Concept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1138"/>
            <a:ext cx="9178925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3248" y="4648200"/>
            <a:ext cx="7572428" cy="1676400"/>
          </a:xfrm>
        </p:spPr>
        <p:txBody>
          <a:bodyPr/>
          <a:lstStyle/>
          <a:p>
            <a:r>
              <a:rPr lang="en-IE" sz="2800" b="1" dirty="0"/>
              <a:t>Setting the Scene : Research Funding Opportunities for International </a:t>
            </a:r>
            <a:r>
              <a:rPr lang="en-IE" sz="2800" b="1" dirty="0" smtClean="0"/>
              <a:t>Development</a:t>
            </a:r>
          </a:p>
          <a:p>
            <a:r>
              <a:rPr lang="en-IE" sz="1800" dirty="0" smtClean="0"/>
              <a:t>22</a:t>
            </a:r>
            <a:r>
              <a:rPr lang="en-IE" sz="1800" baseline="30000" dirty="0" smtClean="0"/>
              <a:t>nd</a:t>
            </a:r>
            <a:r>
              <a:rPr lang="en-IE" sz="1800" dirty="0" smtClean="0"/>
              <a:t> September 2015</a:t>
            </a:r>
            <a:endParaRPr lang="en-IE" sz="1800" dirty="0"/>
          </a:p>
          <a:p>
            <a:endParaRPr lang="en-I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/>
              <a:t>National Sources of research funding</a:t>
            </a:r>
          </a:p>
          <a:p>
            <a:pPr marL="0" indent="0">
              <a:buNone/>
            </a:pPr>
            <a:endParaRPr lang="en-IE" sz="1200" dirty="0"/>
          </a:p>
          <a:p>
            <a:pPr>
              <a:buFontTx/>
              <a:buChar char="-"/>
            </a:pPr>
            <a:r>
              <a:rPr lang="en-IE" sz="2800" dirty="0" smtClean="0"/>
              <a:t>Minimal </a:t>
            </a:r>
          </a:p>
          <a:p>
            <a:pPr>
              <a:buFontTx/>
              <a:buChar char="-"/>
            </a:pPr>
            <a:endParaRPr lang="en-IE" sz="1400" dirty="0"/>
          </a:p>
          <a:p>
            <a:pPr>
              <a:buFontTx/>
              <a:buChar char="-"/>
            </a:pPr>
            <a:r>
              <a:rPr lang="en-IE" sz="2800" dirty="0" smtClean="0"/>
              <a:t>Irish Aid – New call soon???</a:t>
            </a:r>
          </a:p>
          <a:p>
            <a:pPr>
              <a:buFontTx/>
              <a:buChar char="-"/>
            </a:pPr>
            <a:endParaRPr lang="en-IE" sz="2400" dirty="0" smtClean="0"/>
          </a:p>
          <a:p>
            <a:pPr>
              <a:buFontTx/>
              <a:buChar char="-"/>
            </a:pPr>
            <a:r>
              <a:rPr lang="en-IE" sz="2800" dirty="0" smtClean="0"/>
              <a:t>Irish Research Council – mainly fellowships, some small grants and projects awards</a:t>
            </a:r>
            <a:r>
              <a:rPr lang="en-IE" sz="2400" dirty="0" smtClean="0"/>
              <a:t>. </a:t>
            </a:r>
          </a:p>
          <a:p>
            <a:pPr>
              <a:buFontTx/>
              <a:buChar char="-"/>
            </a:pPr>
            <a:endParaRPr lang="en-IE" sz="2400" dirty="0"/>
          </a:p>
          <a:p>
            <a:pPr marL="0" indent="0">
              <a:buNone/>
            </a:pPr>
            <a:r>
              <a:rPr lang="en-IE" sz="2800" dirty="0" smtClean="0"/>
              <a:t>No opportunities from other Irish funding agencies – advocate for more grant schemes in this area?</a:t>
            </a:r>
          </a:p>
          <a:p>
            <a:pPr>
              <a:buFontTx/>
              <a:buChar char="-"/>
            </a:pPr>
            <a:endParaRPr lang="en-IE" sz="2800" dirty="0"/>
          </a:p>
          <a:p>
            <a:pPr>
              <a:buFontTx/>
              <a:buChar char="-"/>
            </a:pP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val="25231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029200"/>
          </a:xfrm>
        </p:spPr>
        <p:txBody>
          <a:bodyPr/>
          <a:lstStyle/>
          <a:p>
            <a:r>
              <a:rPr lang="en-IE" b="1" dirty="0" smtClean="0"/>
              <a:t>International Research Funding Sources </a:t>
            </a:r>
            <a:endParaRPr lang="en-IE" b="1" dirty="0"/>
          </a:p>
          <a:p>
            <a:endParaRPr lang="en-US" sz="1200" dirty="0" smtClean="0"/>
          </a:p>
          <a:p>
            <a:r>
              <a:rPr lang="en-US" sz="2800" b="1" dirty="0" smtClean="0"/>
              <a:t>European funding</a:t>
            </a:r>
          </a:p>
          <a:p>
            <a:pPr>
              <a:buFontTx/>
              <a:buChar char="-"/>
            </a:pPr>
            <a:endParaRPr lang="en-US" sz="2800" b="1" dirty="0" smtClean="0"/>
          </a:p>
          <a:p>
            <a:pPr>
              <a:buFontTx/>
              <a:buChar char="-"/>
            </a:pPr>
            <a:endParaRPr lang="en-US" sz="2800" b="1" dirty="0"/>
          </a:p>
          <a:p>
            <a:pPr>
              <a:buFontTx/>
              <a:buChar char="-"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>
              <a:buFontTx/>
              <a:buChar char="-"/>
            </a:pPr>
            <a:endParaRPr lang="en-US" sz="1200" b="1" dirty="0" smtClean="0"/>
          </a:p>
          <a:p>
            <a:pPr>
              <a:buFontTx/>
              <a:buChar char="-"/>
            </a:pPr>
            <a:endParaRPr lang="en-US" sz="1200" b="1" dirty="0"/>
          </a:p>
          <a:p>
            <a:pPr>
              <a:buFontTx/>
              <a:buChar char="-"/>
            </a:pPr>
            <a:endParaRPr lang="en-US" sz="1200" b="1" dirty="0" smtClean="0"/>
          </a:p>
          <a:p>
            <a:pPr>
              <a:buFontTx/>
              <a:buChar char="-"/>
            </a:pPr>
            <a:endParaRPr lang="en-US" sz="1200" b="1" dirty="0"/>
          </a:p>
          <a:p>
            <a:pPr>
              <a:buFontTx/>
              <a:buChar char="-"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800" b="1" dirty="0" err="1" smtClean="0"/>
              <a:t>Programmes</a:t>
            </a:r>
            <a:r>
              <a:rPr lang="en-US" sz="2800" b="1" dirty="0" smtClean="0"/>
              <a:t> from other relevant DGs</a:t>
            </a:r>
          </a:p>
          <a:p>
            <a:endParaRPr lang="en-US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571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81450"/>
            <a:ext cx="2105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90862"/>
            <a:ext cx="1866900" cy="175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029200"/>
          </a:xfrm>
        </p:spPr>
        <p:txBody>
          <a:bodyPr/>
          <a:lstStyle/>
          <a:p>
            <a:endParaRPr lang="en-IE" sz="2800" dirty="0"/>
          </a:p>
          <a:p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1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200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34 DGs </a:t>
            </a:r>
          </a:p>
          <a:p>
            <a:endParaRPr lang="en-IE" sz="2800" dirty="0" smtClean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Many run funding calls and tenders </a:t>
            </a:r>
          </a:p>
          <a:p>
            <a:endParaRPr lang="en-IE" sz="2800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Most relevant for development research:</a:t>
            </a:r>
          </a:p>
          <a:p>
            <a:pPr marL="342900" indent="-342900">
              <a:buFontTx/>
              <a:buChar char="-"/>
            </a:pPr>
            <a:r>
              <a:rPr lang="en-IE" sz="2800" dirty="0" smtClean="0">
                <a:solidFill>
                  <a:schemeClr val="bg1"/>
                </a:solidFill>
              </a:rPr>
              <a:t>DG Research &amp; Innovation (Horizon </a:t>
            </a:r>
            <a:r>
              <a:rPr lang="en-IE" sz="2800" dirty="0" smtClean="0">
                <a:solidFill>
                  <a:schemeClr val="bg1"/>
                </a:solidFill>
              </a:rPr>
              <a:t>2020, EDCTP)</a:t>
            </a:r>
            <a:endParaRPr lang="en-IE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IE" sz="2800" dirty="0" smtClean="0">
                <a:solidFill>
                  <a:schemeClr val="bg1"/>
                </a:solidFill>
              </a:rPr>
              <a:t>DG International Cooperation and Development (</a:t>
            </a:r>
            <a:r>
              <a:rPr lang="en-IE" sz="2800" dirty="0" err="1" smtClean="0">
                <a:solidFill>
                  <a:schemeClr val="bg1"/>
                </a:solidFill>
              </a:rPr>
              <a:t>EuropeAid</a:t>
            </a:r>
            <a:r>
              <a:rPr lang="en-IE" sz="2800" dirty="0" smtClean="0">
                <a:solidFill>
                  <a:schemeClr val="bg1"/>
                </a:solidFill>
              </a:rPr>
              <a:t>)</a:t>
            </a:r>
          </a:p>
          <a:p>
            <a:endParaRPr lang="en-IE" sz="2000" dirty="0" smtClean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Other possible DGs Climate Action, Justice &amp; Consumers </a:t>
            </a:r>
            <a:endParaRPr lang="en-IE" sz="2800" dirty="0">
              <a:solidFill>
                <a:schemeClr val="bg1"/>
              </a:solidFill>
            </a:endParaRPr>
          </a:p>
          <a:p>
            <a:r>
              <a:rPr lang="en-IE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30713" y="260350"/>
            <a:ext cx="4318000" cy="1223963"/>
          </a:xfrm>
        </p:spPr>
        <p:txBody>
          <a:bodyPr/>
          <a:lstStyle/>
          <a:p>
            <a:r>
              <a:rPr lang="en-IE" sz="4000" dirty="0" smtClean="0"/>
              <a:t>EU Directorates-General</a:t>
            </a:r>
            <a:r>
              <a:rPr lang="en-IE" sz="4000" dirty="0"/>
              <a:t/>
            </a:r>
            <a:br>
              <a:rPr lang="en-IE" sz="4000" dirty="0"/>
            </a:b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5896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029200"/>
          </a:xfrm>
        </p:spPr>
        <p:txBody>
          <a:bodyPr/>
          <a:lstStyle/>
          <a:p>
            <a:endParaRPr lang="en-IE" sz="2800" dirty="0"/>
          </a:p>
          <a:p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5300" y="685800"/>
            <a:ext cx="8077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100" b="1" dirty="0" smtClean="0">
                <a:solidFill>
                  <a:schemeClr val="bg1"/>
                </a:solidFill>
              </a:rPr>
              <a:t>European Funding: </a:t>
            </a:r>
            <a:r>
              <a:rPr lang="en-IE" sz="3100" b="1" dirty="0" err="1" smtClean="0">
                <a:solidFill>
                  <a:schemeClr val="bg1"/>
                </a:solidFill>
              </a:rPr>
              <a:t>EuropeAid</a:t>
            </a:r>
            <a:endParaRPr lang="en-IE" sz="3100" b="1" dirty="0" smtClean="0">
              <a:solidFill>
                <a:schemeClr val="bg1"/>
              </a:solidFill>
            </a:endParaRPr>
          </a:p>
          <a:p>
            <a:endParaRPr lang="en-IE" sz="3200" b="1" dirty="0">
              <a:solidFill>
                <a:schemeClr val="bg1"/>
              </a:solidFill>
            </a:endParaRPr>
          </a:p>
          <a:p>
            <a:r>
              <a:rPr lang="en-IE" sz="2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r="10553" b="6799"/>
          <a:stretch/>
        </p:blipFill>
        <p:spPr bwMode="auto">
          <a:xfrm>
            <a:off x="304800" y="1219200"/>
            <a:ext cx="8534400" cy="550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funding sources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UK funding </a:t>
            </a:r>
          </a:p>
          <a:p>
            <a:pPr>
              <a:buFontTx/>
              <a:buChar char="-"/>
            </a:pPr>
            <a:r>
              <a:rPr lang="en-IE" sz="2800" dirty="0" smtClean="0"/>
              <a:t>ESRC/DFID</a:t>
            </a:r>
          </a:p>
          <a:p>
            <a:pPr>
              <a:buFontTx/>
              <a:buChar char="-"/>
            </a:pPr>
            <a:r>
              <a:rPr lang="en-IE" sz="2800" dirty="0" err="1" smtClean="0"/>
              <a:t>Wellcome</a:t>
            </a:r>
            <a:r>
              <a:rPr lang="en-IE" sz="2800" dirty="0" smtClean="0"/>
              <a:t> Trust</a:t>
            </a:r>
          </a:p>
          <a:p>
            <a:pPr>
              <a:buFontTx/>
              <a:buChar char="-"/>
            </a:pPr>
            <a:endParaRPr lang="en-IE" sz="1800" dirty="0"/>
          </a:p>
          <a:p>
            <a:pPr marL="0" indent="0">
              <a:buNone/>
            </a:pPr>
            <a:r>
              <a:rPr lang="en-IE" dirty="0" smtClean="0"/>
              <a:t>US funding </a:t>
            </a:r>
          </a:p>
          <a:p>
            <a:pPr>
              <a:buFontTx/>
              <a:buChar char="-"/>
            </a:pPr>
            <a:r>
              <a:rPr lang="en-IE" sz="2800" dirty="0" smtClean="0"/>
              <a:t>NIH </a:t>
            </a:r>
          </a:p>
          <a:p>
            <a:pPr>
              <a:buFontTx/>
              <a:buChar char="-"/>
            </a:pPr>
            <a:r>
              <a:rPr lang="en-IE" sz="2800" dirty="0" smtClean="0"/>
              <a:t>USAID</a:t>
            </a:r>
          </a:p>
          <a:p>
            <a:pPr>
              <a:buFontTx/>
              <a:buChar char="-"/>
            </a:pPr>
            <a:endParaRPr lang="en-IE" sz="1800" dirty="0" smtClean="0"/>
          </a:p>
          <a:p>
            <a:pPr marL="0" indent="0">
              <a:buNone/>
            </a:pPr>
            <a:r>
              <a:rPr lang="en-IE" dirty="0" smtClean="0"/>
              <a:t>Miscellaneous others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540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Grant opportunities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05800" cy="503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‘Others’</a:t>
            </a:r>
            <a:endParaRPr lang="en-IE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6" b="1715"/>
          <a:stretch/>
        </p:blipFill>
        <p:spPr bwMode="auto">
          <a:xfrm>
            <a:off x="1295400" y="990600"/>
            <a:ext cx="6629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/>
              <a:t>Put yourself out there</a:t>
            </a:r>
            <a:r>
              <a:rPr lang="en-IE" sz="3600" dirty="0" smtClean="0"/>
              <a:t>!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467995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Most grants require a consortium</a:t>
            </a:r>
          </a:p>
          <a:p>
            <a:pPr marL="0" indent="0">
              <a:buNone/>
            </a:pPr>
            <a:r>
              <a:rPr lang="en-IE" dirty="0" smtClean="0"/>
              <a:t>Consortiums are normally formed from personal contacts – start meeting and greeting! </a:t>
            </a:r>
          </a:p>
          <a:p>
            <a:pPr marL="0" indent="0">
              <a:buNone/>
            </a:pPr>
            <a:endParaRPr lang="en-IE" sz="1200" dirty="0"/>
          </a:p>
          <a:p>
            <a:pPr>
              <a:buFontTx/>
              <a:buChar char="-"/>
            </a:pPr>
            <a:r>
              <a:rPr lang="en-IE" dirty="0" smtClean="0"/>
              <a:t>Participation in networking events locally and in Europe (you apply for travel grants to cover it)</a:t>
            </a:r>
          </a:p>
          <a:p>
            <a:pPr>
              <a:buFontTx/>
              <a:buChar char="-"/>
            </a:pPr>
            <a:r>
              <a:rPr lang="en-IE" dirty="0" smtClean="0"/>
              <a:t>Foster range of contacts including academic &amp; non-academics </a:t>
            </a:r>
          </a:p>
        </p:txBody>
      </p:sp>
    </p:spTree>
    <p:extLst>
      <p:ext uri="{BB962C8B-B14F-4D97-AF65-F5344CB8AC3E}">
        <p14:creationId xmlns:p14="http://schemas.microsoft.com/office/powerpoint/2010/main" val="32335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toneSans LT"/>
        <a:ea typeface=""/>
        <a:cs typeface=""/>
      </a:majorFont>
      <a:minorFont>
        <a:latin typeface="StoneSans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3153</TotalTime>
  <Words>474</Words>
  <Application>Microsoft Office PowerPoint</Application>
  <PresentationFormat>On-screen Show (4:3)</PresentationFormat>
  <Paragraphs>83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2_Default Design</vt:lpstr>
      <vt:lpstr>PowerPoint Presentation</vt:lpstr>
      <vt:lpstr>PowerPoint Presentation</vt:lpstr>
      <vt:lpstr>PowerPoint Presentation</vt:lpstr>
      <vt:lpstr>EU Directorates-General </vt:lpstr>
      <vt:lpstr>PowerPoint Presentation</vt:lpstr>
      <vt:lpstr>Other funding sources </vt:lpstr>
      <vt:lpstr>Grant opportunities</vt:lpstr>
      <vt:lpstr>The ‘Others’</vt:lpstr>
      <vt:lpstr>Put yourself out there!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138</cp:revision>
  <cp:lastPrinted>2013-10-14T12:36:23Z</cp:lastPrinted>
  <dcterms:created xsi:type="dcterms:W3CDTF">2012-04-30T09:46:21Z</dcterms:created>
  <dcterms:modified xsi:type="dcterms:W3CDTF">2015-09-21T09:20:10Z</dcterms:modified>
</cp:coreProperties>
</file>