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66" r:id="rId4"/>
    <p:sldId id="267" r:id="rId5"/>
    <p:sldId id="273" r:id="rId6"/>
    <p:sldId id="274" r:id="rId7"/>
    <p:sldId id="264" r:id="rId8"/>
    <p:sldId id="263" r:id="rId9"/>
    <p:sldId id="261" r:id="rId10"/>
    <p:sldId id="271" r:id="rId11"/>
    <p:sldId id="272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863B"/>
    <a:srgbClr val="804E2A"/>
    <a:srgbClr val="F1EAD4"/>
    <a:srgbClr val="6B3B21"/>
    <a:srgbClr val="63371F"/>
    <a:srgbClr val="9A9241"/>
    <a:srgbClr val="AAA148"/>
    <a:srgbClr val="4431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BD43-773A-433C-94E3-2B4037A8A477}" type="datetimeFigureOut">
              <a:rPr lang="en-GB" smtClean="0"/>
              <a:pPr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C5D1-E8FC-4DEC-8467-A88D375294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65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BD43-773A-433C-94E3-2B4037A8A477}" type="datetimeFigureOut">
              <a:rPr lang="en-GB" smtClean="0"/>
              <a:pPr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C5D1-E8FC-4DEC-8467-A88D375294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245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BD43-773A-433C-94E3-2B4037A8A477}" type="datetimeFigureOut">
              <a:rPr lang="en-GB" smtClean="0"/>
              <a:pPr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C5D1-E8FC-4DEC-8467-A88D375294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84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BD43-773A-433C-94E3-2B4037A8A477}" type="datetimeFigureOut">
              <a:rPr lang="en-GB" smtClean="0"/>
              <a:pPr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C5D1-E8FC-4DEC-8467-A88D375294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32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BD43-773A-433C-94E3-2B4037A8A477}" type="datetimeFigureOut">
              <a:rPr lang="en-GB" smtClean="0"/>
              <a:pPr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C5D1-E8FC-4DEC-8467-A88D375294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37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BD43-773A-433C-94E3-2B4037A8A477}" type="datetimeFigureOut">
              <a:rPr lang="en-GB" smtClean="0"/>
              <a:pPr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C5D1-E8FC-4DEC-8467-A88D375294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272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BD43-773A-433C-94E3-2B4037A8A477}" type="datetimeFigureOut">
              <a:rPr lang="en-GB" smtClean="0"/>
              <a:pPr/>
              <a:t>29/09/2015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C5D1-E8FC-4DEC-8467-A88D375294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711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BD43-773A-433C-94E3-2B4037A8A477}" type="datetimeFigureOut">
              <a:rPr lang="en-GB" smtClean="0"/>
              <a:pPr/>
              <a:t>29/09/2015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C5D1-E8FC-4DEC-8467-A88D375294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250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BD43-773A-433C-94E3-2B4037A8A477}" type="datetimeFigureOut">
              <a:rPr lang="en-GB" smtClean="0"/>
              <a:pPr/>
              <a:t>29/09/2015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C5D1-E8FC-4DEC-8467-A88D375294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35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BD43-773A-433C-94E3-2B4037A8A477}" type="datetimeFigureOut">
              <a:rPr lang="en-GB" smtClean="0"/>
              <a:pPr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C5D1-E8FC-4DEC-8467-A88D375294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208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BD43-773A-433C-94E3-2B4037A8A477}" type="datetimeFigureOut">
              <a:rPr lang="en-GB" smtClean="0"/>
              <a:pPr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C5D1-E8FC-4DEC-8467-A88D375294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20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DBD43-773A-433C-94E3-2B4037A8A477}" type="datetimeFigureOut">
              <a:rPr lang="en-GB" smtClean="0"/>
              <a:pPr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FC5D1-E8FC-4DEC-8467-A88D375294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50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" t="27000" r="-106" b="60927"/>
          <a:stretch/>
        </p:blipFill>
        <p:spPr>
          <a:xfrm>
            <a:off x="-1" y="6019800"/>
            <a:ext cx="9149732" cy="838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2" t="6301" r="6050" b="9001"/>
          <a:stretch/>
        </p:blipFill>
        <p:spPr>
          <a:xfrm>
            <a:off x="1" y="0"/>
            <a:ext cx="1516487" cy="11967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065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804E2A"/>
                </a:solidFill>
              </a:rPr>
              <a:t>Research Funding Workshop</a:t>
            </a:r>
            <a:br>
              <a:rPr lang="en-GB" sz="3200" dirty="0" smtClean="0">
                <a:solidFill>
                  <a:srgbClr val="804E2A"/>
                </a:solidFill>
              </a:rPr>
            </a:br>
            <a:r>
              <a:rPr lang="en-GB" sz="2400" dirty="0" smtClean="0">
                <a:solidFill>
                  <a:srgbClr val="804E2A"/>
                </a:solidFill>
              </a:rPr>
              <a:t>(DSA Ireland, TIDI, 3U Global Health)</a:t>
            </a:r>
            <a:endParaRPr lang="en-GB" sz="3200" dirty="0">
              <a:solidFill>
                <a:srgbClr val="804E2A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220761"/>
            <a:ext cx="9143999" cy="4799039"/>
          </a:xfrm>
          <a:solidFill>
            <a:srgbClr val="F1EAD4">
              <a:alpha val="67000"/>
            </a:srgb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 </a:t>
            </a:r>
            <a:endParaRPr lang="en-GB" sz="2000" dirty="0" smtClean="0"/>
          </a:p>
          <a:p>
            <a:pPr marL="0" indent="0"/>
            <a:endParaRPr lang="en-GB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2000" dirty="0" smtClean="0">
                <a:solidFill>
                  <a:srgbClr val="8D863B"/>
                </a:solidFill>
              </a:rPr>
              <a:t>Developing Partnerships for Research</a:t>
            </a:r>
          </a:p>
          <a:p>
            <a:pPr marL="0" indent="0" algn="ctr">
              <a:buNone/>
            </a:pPr>
            <a:r>
              <a:rPr lang="en-GB" sz="2000" dirty="0" smtClean="0">
                <a:solidFill>
                  <a:srgbClr val="8D863B"/>
                </a:solidFill>
              </a:rPr>
              <a:t>Reduced Hunger and Stronger Resilience</a:t>
            </a:r>
          </a:p>
          <a:p>
            <a:pPr marL="0" indent="0" algn="ctr">
              <a:buNone/>
            </a:pPr>
            <a:endParaRPr lang="en-GB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2800" dirty="0" smtClean="0">
                <a:solidFill>
                  <a:srgbClr val="804E2A"/>
                </a:solidFill>
              </a:rPr>
              <a:t>The AgriDiet Project</a:t>
            </a:r>
          </a:p>
          <a:p>
            <a:pPr marL="0" indent="0" algn="ctr">
              <a:buNone/>
            </a:pPr>
            <a:endParaRPr lang="en-GB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2000" dirty="0" smtClean="0">
                <a:solidFill>
                  <a:srgbClr val="8D863B"/>
                </a:solidFill>
              </a:rPr>
              <a:t>Stephen Thornhill</a:t>
            </a:r>
          </a:p>
          <a:p>
            <a:pPr marL="0" indent="0" algn="ctr">
              <a:buNone/>
            </a:pPr>
            <a:r>
              <a:rPr lang="en-GB" sz="2000" dirty="0" smtClean="0">
                <a:solidFill>
                  <a:srgbClr val="8D863B"/>
                </a:solidFill>
              </a:rPr>
              <a:t>Part-time Project Manager</a:t>
            </a:r>
          </a:p>
          <a:p>
            <a:pPr marL="0" indent="0" algn="ctr">
              <a:buNone/>
            </a:pPr>
            <a:r>
              <a:rPr lang="en-GB" sz="2000" dirty="0" smtClean="0">
                <a:solidFill>
                  <a:srgbClr val="8D863B"/>
                </a:solidFill>
              </a:rPr>
              <a:t>University College Cork</a:t>
            </a:r>
          </a:p>
          <a:p>
            <a:pPr marL="0" indent="0" algn="ctr">
              <a:buNone/>
            </a:pPr>
            <a:r>
              <a:rPr lang="en-GB" sz="2000" dirty="0" smtClean="0">
                <a:solidFill>
                  <a:srgbClr val="8D863B"/>
                </a:solidFill>
              </a:rPr>
              <a:t>22 September 2015</a:t>
            </a:r>
          </a:p>
          <a:p>
            <a:pPr marL="0" indent="0" algn="ctr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203" y="0"/>
            <a:ext cx="1035797" cy="120172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08" y="6172200"/>
            <a:ext cx="2678608" cy="47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666" y="6096000"/>
            <a:ext cx="1953731" cy="685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729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" t="27000" r="-106" b="60927"/>
          <a:stretch/>
        </p:blipFill>
        <p:spPr>
          <a:xfrm>
            <a:off x="-1" y="6019800"/>
            <a:ext cx="9149732" cy="838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2" t="6301" r="6050" b="9001"/>
          <a:stretch/>
        </p:blipFill>
        <p:spPr>
          <a:xfrm>
            <a:off x="1" y="0"/>
            <a:ext cx="1516487" cy="11967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065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804E2A"/>
                </a:solidFill>
              </a:rPr>
              <a:t>Findings (so far)</a:t>
            </a:r>
            <a:endParaRPr lang="en-GB" sz="3200" dirty="0">
              <a:solidFill>
                <a:srgbClr val="804E2A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220761"/>
            <a:ext cx="9143999" cy="4799039"/>
          </a:xfrm>
          <a:solidFill>
            <a:srgbClr val="F1EAD4">
              <a:alpha val="67000"/>
            </a:srgbClr>
          </a:solidFill>
        </p:spPr>
        <p:txBody>
          <a:bodyPr>
            <a:noAutofit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D863B"/>
                </a:solidFill>
              </a:rPr>
              <a:t>Global review highlighted the pathways by which agriculture can improve nutrition but evidence of linkages is weak and research gaps were identified including the full pathway of the supply chain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04E2A"/>
                </a:solidFill>
              </a:rPr>
              <a:t>Methodologies and metrics are another weakness identified and results from the household survey using diversity, perception and anthropometric indicators are being analysed for variances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D863B"/>
                </a:solidFill>
              </a:rPr>
              <a:t>Under-nutrition remains a major development challenge, particularly seasonally in rural areas, as shown in PhD analysis so far</a:t>
            </a:r>
            <a:r>
              <a:rPr lang="en-GB" sz="1800" i="1" dirty="0" smtClean="0">
                <a:solidFill>
                  <a:srgbClr val="8D863B"/>
                </a:solidFill>
              </a:rPr>
              <a:t> (eg</a:t>
            </a:r>
            <a:r>
              <a:rPr lang="en-GB" sz="1800" i="1" dirty="0">
                <a:solidFill>
                  <a:srgbClr val="8D863B"/>
                </a:solidFill>
              </a:rPr>
              <a:t> </a:t>
            </a:r>
            <a:r>
              <a:rPr lang="en-GB" sz="1800" i="1" dirty="0" smtClean="0">
                <a:solidFill>
                  <a:srgbClr val="8D863B"/>
                </a:solidFill>
              </a:rPr>
              <a:t>Nutrition journal paper on seasonal variation in under nutrition and anaemia of lactating mothers in rural Ethiopia, better outcomes for HHs with off-farm income in Tanzania)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04E2A"/>
                </a:solidFill>
              </a:rPr>
              <a:t>Chronic micronutrient deficiency higher than expected</a:t>
            </a:r>
            <a:r>
              <a:rPr lang="en-GB" sz="2000" i="1" dirty="0" smtClean="0">
                <a:solidFill>
                  <a:srgbClr val="804E2A"/>
                </a:solidFill>
              </a:rPr>
              <a:t> </a:t>
            </a:r>
            <a:r>
              <a:rPr lang="en-GB" sz="1800" i="1" dirty="0" smtClean="0">
                <a:solidFill>
                  <a:srgbClr val="804E2A"/>
                </a:solidFill>
              </a:rPr>
              <a:t>(particularly zinc at 70% in Ethiopia – 96% in lowland zone mothers)</a:t>
            </a:r>
            <a:endParaRPr lang="en-GB" sz="1800" dirty="0" smtClean="0">
              <a:solidFill>
                <a:srgbClr val="804E2A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D863B"/>
                </a:solidFill>
              </a:rPr>
              <a:t>Policy reviews recommend promoting micronutrient rich crops and animal products, better coordination between </a:t>
            </a:r>
            <a:r>
              <a:rPr lang="en-GB" sz="2000" dirty="0" err="1" smtClean="0">
                <a:solidFill>
                  <a:srgbClr val="8D863B"/>
                </a:solidFill>
              </a:rPr>
              <a:t>ag</a:t>
            </a:r>
            <a:r>
              <a:rPr lang="en-GB" sz="2000" dirty="0" smtClean="0">
                <a:solidFill>
                  <a:srgbClr val="8D863B"/>
                </a:solidFill>
              </a:rPr>
              <a:t> and health extension and more involvement of the Ministry of Agriculture in national </a:t>
            </a:r>
            <a:r>
              <a:rPr lang="en-GB" sz="2000" dirty="0">
                <a:solidFill>
                  <a:srgbClr val="8D863B"/>
                </a:solidFill>
              </a:rPr>
              <a:t>n</a:t>
            </a:r>
            <a:r>
              <a:rPr lang="en-GB" sz="2000" dirty="0" smtClean="0">
                <a:solidFill>
                  <a:srgbClr val="8D863B"/>
                </a:solidFill>
              </a:rPr>
              <a:t>utrition plans.</a:t>
            </a:r>
          </a:p>
          <a:p>
            <a:pPr marL="0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203" y="0"/>
            <a:ext cx="1035797" cy="120172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08" y="6172200"/>
            <a:ext cx="2678608" cy="47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96000"/>
            <a:ext cx="1946798" cy="68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096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" t="27000" r="-106" b="60927"/>
          <a:stretch/>
        </p:blipFill>
        <p:spPr>
          <a:xfrm>
            <a:off x="-1" y="6019800"/>
            <a:ext cx="9149732" cy="838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2" t="6301" r="6050" b="9001"/>
          <a:stretch/>
        </p:blipFill>
        <p:spPr>
          <a:xfrm>
            <a:off x="1" y="0"/>
            <a:ext cx="1516487" cy="11967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065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804E2A"/>
                </a:solidFill>
              </a:rPr>
              <a:t>Findings (so far)</a:t>
            </a:r>
            <a:endParaRPr lang="en-GB" sz="3200" dirty="0">
              <a:solidFill>
                <a:srgbClr val="804E2A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220761"/>
            <a:ext cx="9143999" cy="4799039"/>
          </a:xfrm>
          <a:solidFill>
            <a:srgbClr val="F1EAD4">
              <a:alpha val="67000"/>
            </a:srgbClr>
          </a:solidFill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en-GB" sz="2000" dirty="0">
                <a:solidFill>
                  <a:srgbClr val="8D863B"/>
                </a:solidFill>
              </a:rPr>
              <a:t>P</a:t>
            </a:r>
            <a:r>
              <a:rPr lang="en-GB" sz="2000" dirty="0" smtClean="0">
                <a:solidFill>
                  <a:srgbClr val="8D863B"/>
                </a:solidFill>
              </a:rPr>
              <a:t>olicy reviews also call for a more gendered approach - improving women’s control over HH income, better nutrition education and developing a food basket for different eco-zones, as well as better processing and storage of fruit and veg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GB" sz="2000" dirty="0" smtClean="0">
                <a:solidFill>
                  <a:srgbClr val="804E2A"/>
                </a:solidFill>
              </a:rPr>
              <a:t>The stakeholder workshops highlighted the importance of improving cross-sectoral coordination at local level and a research brief was produced with recommendations to develop more dynamic structures, more resources for capacity-building and clearer guideline0s for extension collaboration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GB" sz="2000" dirty="0" smtClean="0">
                <a:solidFill>
                  <a:srgbClr val="8D863B"/>
                </a:solidFill>
              </a:rPr>
              <a:t>The </a:t>
            </a:r>
            <a:r>
              <a:rPr lang="en-GB" sz="2000" dirty="0" err="1" smtClean="0">
                <a:solidFill>
                  <a:srgbClr val="8D863B"/>
                </a:solidFill>
              </a:rPr>
              <a:t>meso</a:t>
            </a:r>
            <a:r>
              <a:rPr lang="en-GB" sz="2000" dirty="0">
                <a:solidFill>
                  <a:srgbClr val="8D863B"/>
                </a:solidFill>
              </a:rPr>
              <a:t>-</a:t>
            </a:r>
            <a:r>
              <a:rPr lang="en-GB" sz="2000" dirty="0" smtClean="0">
                <a:solidFill>
                  <a:srgbClr val="8D863B"/>
                </a:solidFill>
              </a:rPr>
              <a:t>research included recommendations to improve post-harvest handling of groundnuts in Ethiopia due to </a:t>
            </a:r>
            <a:r>
              <a:rPr lang="en-GB" sz="2000" dirty="0" err="1" smtClean="0">
                <a:solidFill>
                  <a:srgbClr val="8D863B"/>
                </a:solidFill>
              </a:rPr>
              <a:t>aflatoxin</a:t>
            </a:r>
            <a:r>
              <a:rPr lang="en-GB" sz="2000" dirty="0" smtClean="0">
                <a:solidFill>
                  <a:srgbClr val="8D863B"/>
                </a:solidFill>
              </a:rPr>
              <a:t> problems. In Tanzania, low prices and poor productivity of staple crops grown were linked to low intake of more micronutrient rich foods, such as meat and veg.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GB" sz="2000" dirty="0" smtClean="0">
                <a:solidFill>
                  <a:srgbClr val="804E2A"/>
                </a:solidFill>
              </a:rPr>
              <a:t>The review of ag-interventions concluded that those interventions that addressed multiple pathways (income, diet diversity, </a:t>
            </a:r>
            <a:r>
              <a:rPr lang="en-GB" sz="2000" dirty="0" err="1" smtClean="0">
                <a:solidFill>
                  <a:srgbClr val="804E2A"/>
                </a:solidFill>
              </a:rPr>
              <a:t>womens</a:t>
            </a:r>
            <a:r>
              <a:rPr lang="en-GB" sz="2000" dirty="0" smtClean="0">
                <a:solidFill>
                  <a:srgbClr val="804E2A"/>
                </a:solidFill>
              </a:rPr>
              <a:t> empowerment, sanitation, etc) appeared to have the greatest potential, but empirical evidence remains weak</a:t>
            </a:r>
          </a:p>
          <a:p>
            <a:pPr marL="0" indent="0">
              <a:buNone/>
            </a:pPr>
            <a:endParaRPr lang="en-GB" sz="2000" dirty="0" smtClean="0">
              <a:solidFill>
                <a:srgbClr val="804E2A"/>
              </a:solidFill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rgbClr val="8D863B"/>
                </a:solidFill>
              </a:rPr>
              <a:t> </a:t>
            </a:r>
            <a:endParaRPr lang="en-GB" sz="2000" dirty="0">
              <a:solidFill>
                <a:srgbClr val="8D863B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203" y="0"/>
            <a:ext cx="1035797" cy="120172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08" y="6172200"/>
            <a:ext cx="2678608" cy="47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96000"/>
            <a:ext cx="1946798" cy="68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778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" t="27000" r="-106" b="60927"/>
          <a:stretch/>
        </p:blipFill>
        <p:spPr>
          <a:xfrm>
            <a:off x="-1" y="6019800"/>
            <a:ext cx="9149732" cy="838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2" t="6301" r="6050" b="9001"/>
          <a:stretch/>
        </p:blipFill>
        <p:spPr>
          <a:xfrm>
            <a:off x="1" y="0"/>
            <a:ext cx="1516487" cy="11967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065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804E2A"/>
                </a:solidFill>
              </a:rPr>
              <a:t>What </a:t>
            </a:r>
            <a:r>
              <a:rPr lang="en-GB" sz="3200" dirty="0" smtClean="0">
                <a:solidFill>
                  <a:srgbClr val="804E2A"/>
                </a:solidFill>
              </a:rPr>
              <a:t>might be</a:t>
            </a:r>
            <a:r>
              <a:rPr lang="en-GB" sz="3200" dirty="0" smtClean="0">
                <a:solidFill>
                  <a:srgbClr val="804E2A"/>
                </a:solidFill>
              </a:rPr>
              <a:t> </a:t>
            </a:r>
            <a:r>
              <a:rPr lang="en-GB" sz="3200" dirty="0" smtClean="0">
                <a:solidFill>
                  <a:srgbClr val="804E2A"/>
                </a:solidFill>
              </a:rPr>
              <a:t>done differently?</a:t>
            </a:r>
            <a:endParaRPr lang="en-GB" sz="3200" dirty="0">
              <a:solidFill>
                <a:srgbClr val="804E2A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220761"/>
            <a:ext cx="9143999" cy="4799039"/>
          </a:xfrm>
          <a:solidFill>
            <a:srgbClr val="F1EAD4">
              <a:alpha val="67000"/>
            </a:srgbClr>
          </a:solidFill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GB" sz="2000" dirty="0" smtClean="0">
              <a:solidFill>
                <a:srgbClr val="8D863B"/>
              </a:solidFill>
            </a:endParaRPr>
          </a:p>
          <a:p>
            <a:pPr marL="457200" lvl="1" indent="0">
              <a:buNone/>
            </a:pPr>
            <a:r>
              <a:rPr lang="en-GB" sz="2000" dirty="0" smtClean="0">
                <a:solidFill>
                  <a:srgbClr val="8D863B"/>
                </a:solidFill>
              </a:rPr>
              <a:t>From AgriDiet experience…….</a:t>
            </a:r>
          </a:p>
          <a:p>
            <a:pPr marL="457200" lvl="1" indent="0">
              <a:buNone/>
            </a:pPr>
            <a:endParaRPr lang="en-GB" sz="1200" dirty="0" smtClean="0">
              <a:solidFill>
                <a:srgbClr val="804E2A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04E2A"/>
                </a:solidFill>
              </a:rPr>
              <a:t>Longer period for research projects involving fieldwork, household surveys and PhDs </a:t>
            </a:r>
            <a:r>
              <a:rPr lang="en-GB" sz="1800" i="1" dirty="0" smtClean="0">
                <a:solidFill>
                  <a:srgbClr val="804E2A"/>
                </a:solidFill>
              </a:rPr>
              <a:t>(eg 4 years rather than 3)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>
                <a:solidFill>
                  <a:srgbClr val="8D863B"/>
                </a:solidFill>
              </a:rPr>
              <a:t>M</a:t>
            </a:r>
            <a:r>
              <a:rPr lang="en-GB" sz="2000" dirty="0" smtClean="0">
                <a:solidFill>
                  <a:srgbClr val="8D863B"/>
                </a:solidFill>
              </a:rPr>
              <a:t>ore of project outputs linked to PhD research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04E2A"/>
                </a:solidFill>
              </a:rPr>
              <a:t>More preparation time for start-up </a:t>
            </a:r>
            <a:r>
              <a:rPr lang="en-GB" sz="1800" dirty="0" smtClean="0">
                <a:solidFill>
                  <a:srgbClr val="804E2A"/>
                </a:solidFill>
              </a:rPr>
              <a:t>(eg PhD recruitment, visas etc) </a:t>
            </a:r>
            <a:r>
              <a:rPr lang="en-GB" sz="2000" dirty="0" smtClean="0">
                <a:solidFill>
                  <a:srgbClr val="804E2A"/>
                </a:solidFill>
              </a:rPr>
              <a:t>and more flexible procedures and assistance in financial and </a:t>
            </a:r>
            <a:r>
              <a:rPr lang="en-GB" sz="2000" dirty="0" smtClean="0">
                <a:solidFill>
                  <a:srgbClr val="804E2A"/>
                </a:solidFill>
              </a:rPr>
              <a:t>legal start-up issues</a:t>
            </a:r>
            <a:endParaRPr lang="en-GB" sz="2000" dirty="0" smtClean="0">
              <a:solidFill>
                <a:srgbClr val="804E2A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>
                <a:solidFill>
                  <a:srgbClr val="8D863B"/>
                </a:solidFill>
              </a:rPr>
              <a:t>W</a:t>
            </a:r>
            <a:r>
              <a:rPr lang="en-GB" sz="2000" dirty="0" smtClean="0">
                <a:solidFill>
                  <a:srgbClr val="8D863B"/>
                </a:solidFill>
              </a:rPr>
              <a:t>ork plans should build-in </a:t>
            </a:r>
            <a:r>
              <a:rPr lang="en-GB" sz="2000" dirty="0" smtClean="0">
                <a:solidFill>
                  <a:srgbClr val="8D863B"/>
                </a:solidFill>
              </a:rPr>
              <a:t>more </a:t>
            </a:r>
            <a:r>
              <a:rPr lang="en-GB" sz="2000" dirty="0" smtClean="0">
                <a:solidFill>
                  <a:srgbClr val="8D863B"/>
                </a:solidFill>
              </a:rPr>
              <a:t>flexibility </a:t>
            </a:r>
            <a:r>
              <a:rPr lang="en-GB" sz="2000" dirty="0" smtClean="0">
                <a:solidFill>
                  <a:srgbClr val="8D863B"/>
                </a:solidFill>
              </a:rPr>
              <a:t>to allow for potential delays </a:t>
            </a:r>
            <a:r>
              <a:rPr lang="en-GB" sz="2000" i="1" dirty="0" smtClean="0">
                <a:solidFill>
                  <a:srgbClr val="8D863B"/>
                </a:solidFill>
              </a:rPr>
              <a:t>(</a:t>
            </a:r>
            <a:r>
              <a:rPr lang="en-GB" sz="1800" i="1" dirty="0" smtClean="0">
                <a:solidFill>
                  <a:srgbClr val="8D863B"/>
                </a:solidFill>
              </a:rPr>
              <a:t>eg to field operations, funding transfers, etc)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04E2A"/>
                </a:solidFill>
              </a:rPr>
              <a:t>More time allocated to lead partner academic researchers and supervisors on the project </a:t>
            </a:r>
            <a:r>
              <a:rPr lang="en-GB" sz="1800" i="1" dirty="0" smtClean="0">
                <a:solidFill>
                  <a:srgbClr val="804E2A"/>
                </a:solidFill>
              </a:rPr>
              <a:t>(also needs institutional facilitation)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D863B"/>
                </a:solidFill>
              </a:rPr>
              <a:t>A full-time project manager/researcher for multi-partner projects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203" y="0"/>
            <a:ext cx="1035797" cy="120172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08" y="6172200"/>
            <a:ext cx="2678608" cy="47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96000"/>
            <a:ext cx="1946798" cy="68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276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" t="27000" r="-106" b="60927"/>
          <a:stretch/>
        </p:blipFill>
        <p:spPr>
          <a:xfrm>
            <a:off x="-1" y="6019800"/>
            <a:ext cx="9149732" cy="838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2" t="6301" r="6050" b="9001"/>
          <a:stretch/>
        </p:blipFill>
        <p:spPr>
          <a:xfrm>
            <a:off x="1" y="0"/>
            <a:ext cx="1516487" cy="11967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065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AgriDiet</a:t>
            </a:r>
            <a:r>
              <a:rPr lang="en-GB" sz="3200" dirty="0" smtClean="0">
                <a:solidFill>
                  <a:srgbClr val="804E2A"/>
                </a:solidFill>
              </a:rPr>
              <a:t> </a:t>
            </a:r>
            <a:br>
              <a:rPr lang="en-GB" sz="3200" dirty="0" smtClean="0">
                <a:solidFill>
                  <a:srgbClr val="804E2A"/>
                </a:solidFill>
              </a:rPr>
            </a:br>
            <a:r>
              <a:rPr lang="en-GB" sz="2800" dirty="0" smtClean="0">
                <a:solidFill>
                  <a:srgbClr val="804E2A"/>
                </a:solidFill>
              </a:rPr>
              <a:t>Overall Goal, Partners and Approach</a:t>
            </a:r>
            <a:endParaRPr lang="en-GB" sz="2800" dirty="0">
              <a:solidFill>
                <a:srgbClr val="804E2A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220761"/>
            <a:ext cx="9143999" cy="4799039"/>
          </a:xfrm>
          <a:solidFill>
            <a:srgbClr val="F1EAD4">
              <a:alpha val="67000"/>
            </a:srgbClr>
          </a:solidFill>
        </p:spPr>
        <p:txBody>
          <a:bodyPr>
            <a:noAutofit/>
          </a:bodyPr>
          <a:lstStyle/>
          <a:p>
            <a:pPr marL="400050" lvl="1" indent="0">
              <a:buNone/>
            </a:pPr>
            <a:endParaRPr lang="en-GB" sz="2000" b="1" dirty="0" smtClean="0"/>
          </a:p>
          <a:p>
            <a:pPr marL="400050" lvl="1" indent="0">
              <a:buNone/>
            </a:pPr>
            <a:r>
              <a:rPr lang="en-GB" sz="2000" b="1" dirty="0" smtClean="0"/>
              <a:t>Overall Goal</a:t>
            </a:r>
            <a:r>
              <a:rPr lang="en-GB" sz="2000" dirty="0"/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– </a:t>
            </a:r>
            <a:r>
              <a:rPr lang="en-GB" sz="2000" i="1" dirty="0" smtClean="0">
                <a:solidFill>
                  <a:srgbClr val="000000"/>
                </a:solidFill>
              </a:rPr>
              <a:t>“To contribute to poverty reduction through the identification of policies and interventions that can make a positive impact on the nutritional status of vulnerable rural households”</a:t>
            </a:r>
            <a:r>
              <a:rPr lang="en-GB" sz="2000" i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en-GB" sz="2000" dirty="0" smtClean="0"/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8D863B"/>
                </a:solidFill>
              </a:rPr>
              <a:t>3-year research project (2012 – 2015) in Ethiopia and Tanzania: funded by Irish Aid and HEA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804E2A"/>
                </a:solidFill>
              </a:rPr>
              <a:t>8 research partners (5 from </a:t>
            </a:r>
            <a:r>
              <a:rPr lang="en-GB" sz="2000" dirty="0" err="1" smtClean="0">
                <a:solidFill>
                  <a:srgbClr val="804E2A"/>
                </a:solidFill>
              </a:rPr>
              <a:t>Glo</a:t>
            </a:r>
            <a:r>
              <a:rPr lang="en-US" sz="2000" dirty="0" err="1" smtClean="0">
                <a:solidFill>
                  <a:srgbClr val="804E2A"/>
                </a:solidFill>
              </a:rPr>
              <a:t>ba</a:t>
            </a:r>
            <a:r>
              <a:rPr lang="en-GB" sz="2000" dirty="0" err="1" smtClean="0">
                <a:solidFill>
                  <a:srgbClr val="804E2A"/>
                </a:solidFill>
              </a:rPr>
              <a:t>l</a:t>
            </a:r>
            <a:r>
              <a:rPr lang="en-GB" sz="2000" dirty="0" smtClean="0">
                <a:solidFill>
                  <a:srgbClr val="804E2A"/>
                </a:solidFill>
              </a:rPr>
              <a:t> South): University College Cork is the lead institution with Ethiopian Development Research Institute, Mekelle &amp; Haramaya Universities </a:t>
            </a:r>
            <a:r>
              <a:rPr lang="en-GB" sz="1800" dirty="0" smtClean="0">
                <a:solidFill>
                  <a:srgbClr val="804E2A"/>
                </a:solidFill>
              </a:rPr>
              <a:t>(Ethiopia)</a:t>
            </a:r>
            <a:r>
              <a:rPr lang="en-GB" sz="2000" dirty="0" smtClean="0">
                <a:solidFill>
                  <a:srgbClr val="804E2A"/>
                </a:solidFill>
              </a:rPr>
              <a:t>, Sokoine and St Augustine’s Universities </a:t>
            </a:r>
            <a:r>
              <a:rPr lang="en-GB" sz="1800" dirty="0" smtClean="0">
                <a:solidFill>
                  <a:srgbClr val="804E2A"/>
                </a:solidFill>
              </a:rPr>
              <a:t>(Tanzania)</a:t>
            </a:r>
            <a:r>
              <a:rPr lang="en-GB" sz="2000" dirty="0" smtClean="0">
                <a:solidFill>
                  <a:srgbClr val="804E2A"/>
                </a:solidFill>
              </a:rPr>
              <a:t>, Institute of Development Studies</a:t>
            </a:r>
            <a:r>
              <a:rPr lang="en-GB" sz="2000" dirty="0">
                <a:solidFill>
                  <a:srgbClr val="804E2A"/>
                </a:solidFill>
              </a:rPr>
              <a:t> </a:t>
            </a:r>
            <a:r>
              <a:rPr lang="en-GB" sz="1800" dirty="0" smtClean="0">
                <a:solidFill>
                  <a:srgbClr val="804E2A"/>
                </a:solidFill>
              </a:rPr>
              <a:t>(UK) </a:t>
            </a:r>
            <a:r>
              <a:rPr lang="en-GB" sz="2000" dirty="0" smtClean="0">
                <a:solidFill>
                  <a:srgbClr val="804E2A"/>
                </a:solidFill>
              </a:rPr>
              <a:t>and University College Dublin   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8D863B"/>
                </a:solidFill>
              </a:rPr>
              <a:t>Multi-faceted (</a:t>
            </a:r>
            <a:r>
              <a:rPr lang="en-GB" sz="2000" dirty="0" err="1" smtClean="0">
                <a:solidFill>
                  <a:srgbClr val="8D863B"/>
                </a:solidFill>
              </a:rPr>
              <a:t>agri</a:t>
            </a:r>
            <a:r>
              <a:rPr lang="en-GB" sz="2000" dirty="0" smtClean="0">
                <a:solidFill>
                  <a:srgbClr val="8D863B"/>
                </a:solidFill>
              </a:rPr>
              <a:t>-food systems, food security, health and nutrition experts and researchers) and multi-level (micro-</a:t>
            </a:r>
            <a:r>
              <a:rPr lang="en-GB" sz="2000" dirty="0" err="1" smtClean="0">
                <a:solidFill>
                  <a:srgbClr val="8D863B"/>
                </a:solidFill>
              </a:rPr>
              <a:t>meso</a:t>
            </a:r>
            <a:r>
              <a:rPr lang="en-GB" sz="2000" dirty="0" smtClean="0">
                <a:solidFill>
                  <a:srgbClr val="8D863B"/>
                </a:solidFill>
              </a:rPr>
              <a:t>-macro) approach   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804E2A"/>
                </a:solidFill>
              </a:rPr>
              <a:t>Observational research – </a:t>
            </a:r>
            <a:r>
              <a:rPr lang="en-GB" sz="2000" i="1" dirty="0" smtClean="0">
                <a:solidFill>
                  <a:srgbClr val="804E2A"/>
                </a:solidFill>
              </a:rPr>
              <a:t>aims to advance understanding of agriculture-nutrition linkages through in-depth analyses: no direct interventions</a:t>
            </a:r>
            <a:r>
              <a:rPr lang="en-GB" sz="2000" dirty="0" smtClean="0">
                <a:solidFill>
                  <a:srgbClr val="804E2A"/>
                </a:solidFill>
              </a:rPr>
              <a:t>                    </a:t>
            </a:r>
            <a:endParaRPr lang="en-GB" sz="2000" dirty="0">
              <a:solidFill>
                <a:srgbClr val="804E2A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2444" y="19034"/>
            <a:ext cx="1035797" cy="120172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08" y="6172200"/>
            <a:ext cx="2678608" cy="47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98432"/>
            <a:ext cx="1946798" cy="683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687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" t="27000" r="-106" b="60927"/>
          <a:stretch/>
        </p:blipFill>
        <p:spPr>
          <a:xfrm>
            <a:off x="-1" y="6019800"/>
            <a:ext cx="9149732" cy="838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2" t="6301" r="6050" b="9001"/>
          <a:stretch/>
        </p:blipFill>
        <p:spPr>
          <a:xfrm>
            <a:off x="1" y="0"/>
            <a:ext cx="1516487" cy="11967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804E2A"/>
                </a:solidFill>
              </a:rPr>
              <a:t>Developing Research Partnerships</a:t>
            </a:r>
            <a:br>
              <a:rPr lang="en-GB" sz="3200" dirty="0" smtClean="0">
                <a:solidFill>
                  <a:srgbClr val="804E2A"/>
                </a:solidFill>
              </a:rPr>
            </a:br>
            <a:r>
              <a:rPr lang="en-GB" sz="2800" dirty="0" smtClean="0">
                <a:solidFill>
                  <a:srgbClr val="8D863B"/>
                </a:solidFill>
              </a:rPr>
              <a:t>10 Success </a:t>
            </a:r>
            <a:r>
              <a:rPr lang="en-GB" sz="2800" dirty="0" smtClean="0">
                <a:solidFill>
                  <a:srgbClr val="8D863B"/>
                </a:solidFill>
              </a:rPr>
              <a:t>factors …</a:t>
            </a:r>
            <a:endParaRPr lang="en-GB" sz="2800" dirty="0">
              <a:solidFill>
                <a:srgbClr val="8D863B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220761"/>
            <a:ext cx="9143999" cy="4799039"/>
          </a:xfrm>
          <a:solidFill>
            <a:srgbClr val="F1EAD4">
              <a:alpha val="67000"/>
            </a:srgbClr>
          </a:solidFill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04E2A"/>
                </a:solidFill>
              </a:rPr>
              <a:t>Research theme based on country &amp; donor priorities </a:t>
            </a:r>
            <a:r>
              <a:rPr lang="en-GB" sz="1800" i="1" dirty="0" smtClean="0">
                <a:solidFill>
                  <a:srgbClr val="804E2A"/>
                </a:solidFill>
              </a:rPr>
              <a:t>(nutrition &amp; role of agriculture)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D863B"/>
                </a:solidFill>
              </a:rPr>
              <a:t>Existing long-standing relationships </a:t>
            </a:r>
            <a:r>
              <a:rPr lang="en-GB" sz="1800" i="1" dirty="0" smtClean="0">
                <a:solidFill>
                  <a:srgbClr val="8D863B"/>
                </a:solidFill>
              </a:rPr>
              <a:t>(UCC with Ethiopia through OR and MSc, UCD with Sokoine in Tanzania) </a:t>
            </a:r>
            <a:r>
              <a:rPr lang="en-GB" sz="2000" dirty="0" smtClean="0">
                <a:solidFill>
                  <a:srgbClr val="8D863B"/>
                </a:solidFill>
              </a:rPr>
              <a:t>had built trust &amp; identified reliable partners </a:t>
            </a:r>
            <a:r>
              <a:rPr lang="en-GB" sz="2000" i="1" dirty="0">
                <a:solidFill>
                  <a:srgbClr val="8D863B"/>
                </a:solidFill>
              </a:rPr>
              <a:t>(</a:t>
            </a:r>
            <a:r>
              <a:rPr lang="en-GB" sz="1800" i="1" dirty="0" smtClean="0">
                <a:solidFill>
                  <a:srgbClr val="8D863B"/>
                </a:solidFill>
              </a:rPr>
              <a:t>food insecure areas)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04E2A"/>
                </a:solidFill>
              </a:rPr>
              <a:t>Joint development of the project involved all partners – shared ownership and good academic foundation </a:t>
            </a:r>
            <a:r>
              <a:rPr lang="en-GB" sz="1800" i="1" dirty="0" smtClean="0">
                <a:solidFill>
                  <a:srgbClr val="804E2A"/>
                </a:solidFill>
              </a:rPr>
              <a:t>(</a:t>
            </a:r>
            <a:r>
              <a:rPr lang="en-GB" sz="1800" i="1" dirty="0" err="1" smtClean="0">
                <a:solidFill>
                  <a:srgbClr val="804E2A"/>
                </a:solidFill>
              </a:rPr>
              <a:t>eg</a:t>
            </a:r>
            <a:r>
              <a:rPr lang="en-GB" sz="1800" i="1" dirty="0" smtClean="0">
                <a:solidFill>
                  <a:srgbClr val="804E2A"/>
                </a:solidFill>
              </a:rPr>
              <a:t> IDS Global Review) </a:t>
            </a:r>
            <a:r>
              <a:rPr lang="en-GB" sz="2000" dirty="0" smtClean="0">
                <a:solidFill>
                  <a:srgbClr val="804E2A"/>
                </a:solidFill>
              </a:rPr>
              <a:t>with a clear concept frame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D863B"/>
                </a:solidFill>
              </a:rPr>
              <a:t>Importance of being able to engage with policymakers </a:t>
            </a:r>
            <a:r>
              <a:rPr lang="en-GB" sz="1800" i="1" dirty="0" smtClean="0">
                <a:solidFill>
                  <a:srgbClr val="8D863B"/>
                </a:solidFill>
              </a:rPr>
              <a:t>(EDRI and Sokoine)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04E2A"/>
                </a:solidFill>
              </a:rPr>
              <a:t>Well-connected partners also important for PhDs, in-country research &amp; meetings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D863B"/>
                </a:solidFill>
              </a:rPr>
              <a:t>Knowledge services were built into the project </a:t>
            </a:r>
            <a:r>
              <a:rPr lang="en-GB" sz="1800" i="1" dirty="0" smtClean="0">
                <a:solidFill>
                  <a:srgbClr val="8D863B"/>
                </a:solidFill>
              </a:rPr>
              <a:t>(IDS -led good experience and capacity, with UCC developing brand, managing website and editorial of AgriDiet Briefs)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04E2A"/>
                </a:solidFill>
              </a:rPr>
              <a:t>Shared leadership of work packages – all partners lead/co-lead at least one WP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D863B"/>
                </a:solidFill>
              </a:rPr>
              <a:t>Very regular communication with all partners throughout </a:t>
            </a:r>
            <a:r>
              <a:rPr lang="en-GB" sz="1800" i="1" dirty="0" smtClean="0">
                <a:solidFill>
                  <a:srgbClr val="8D863B"/>
                </a:solidFill>
              </a:rPr>
              <a:t>(annual meetings, stakeholder workshops, </a:t>
            </a:r>
            <a:r>
              <a:rPr lang="en-GB" sz="1800" i="1" dirty="0" err="1" smtClean="0">
                <a:solidFill>
                  <a:srgbClr val="8D863B"/>
                </a:solidFill>
              </a:rPr>
              <a:t>skype</a:t>
            </a:r>
            <a:r>
              <a:rPr lang="en-GB" sz="1800" i="1" dirty="0" smtClean="0">
                <a:solidFill>
                  <a:srgbClr val="8D863B"/>
                </a:solidFill>
              </a:rPr>
              <a:t> calls)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04E2A"/>
                </a:solidFill>
              </a:rPr>
              <a:t>Clear work plan, with milestones and critical path flexibility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D863B"/>
                </a:solidFill>
              </a:rPr>
              <a:t>Recognition of capacity-building aspect of project throughout activities</a:t>
            </a:r>
          </a:p>
          <a:p>
            <a:pPr marL="400050" lvl="1" indent="0">
              <a:buNone/>
            </a:pPr>
            <a:endParaRPr lang="en-GB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203" y="0"/>
            <a:ext cx="1035797" cy="120172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08" y="6172200"/>
            <a:ext cx="2678608" cy="47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98432"/>
            <a:ext cx="1946798" cy="68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687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" t="27000" r="-106" b="60927"/>
          <a:stretch/>
        </p:blipFill>
        <p:spPr>
          <a:xfrm>
            <a:off x="-1" y="6019800"/>
            <a:ext cx="9149732" cy="838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2" t="6301" r="6050" b="9001"/>
          <a:stretch/>
        </p:blipFill>
        <p:spPr>
          <a:xfrm>
            <a:off x="1" y="0"/>
            <a:ext cx="1516487" cy="11967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065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804E2A"/>
                </a:solidFill>
              </a:rPr>
              <a:t>Challenges</a:t>
            </a:r>
            <a:endParaRPr lang="en-GB" sz="3200" dirty="0">
              <a:solidFill>
                <a:srgbClr val="804E2A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220761"/>
            <a:ext cx="9143999" cy="4799039"/>
          </a:xfrm>
          <a:solidFill>
            <a:srgbClr val="F1EAD4">
              <a:alpha val="67000"/>
            </a:srgbClr>
          </a:solidFill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D863B"/>
                </a:solidFill>
              </a:rPr>
              <a:t>Our focus was on </a:t>
            </a:r>
            <a:r>
              <a:rPr lang="en-GB" sz="2000" u="sng" dirty="0" smtClean="0">
                <a:solidFill>
                  <a:srgbClr val="8D863B"/>
                </a:solidFill>
              </a:rPr>
              <a:t>“observational research” </a:t>
            </a:r>
            <a:r>
              <a:rPr lang="en-GB" sz="2000" dirty="0" smtClean="0">
                <a:solidFill>
                  <a:srgbClr val="8D863B"/>
                </a:solidFill>
              </a:rPr>
              <a:t>– no direct intervention in this phase: policy-makers often expect “</a:t>
            </a:r>
            <a:r>
              <a:rPr lang="en-GB" sz="2000" u="sng" dirty="0" smtClean="0">
                <a:solidFill>
                  <a:srgbClr val="8D863B"/>
                </a:solidFill>
              </a:rPr>
              <a:t>action research”</a:t>
            </a:r>
            <a:r>
              <a:rPr lang="en-GB" sz="2000" dirty="0" smtClean="0">
                <a:solidFill>
                  <a:srgbClr val="8D863B"/>
                </a:solidFill>
              </a:rPr>
              <a:t> trialling an intervention </a:t>
            </a:r>
            <a:r>
              <a:rPr lang="en-GB" sz="1800" i="1" dirty="0" smtClean="0">
                <a:solidFill>
                  <a:srgbClr val="8D863B"/>
                </a:solidFill>
              </a:rPr>
              <a:t>(but you need results from in-depth research to gain a better understanding of the current situation – can guide development of future action research and of policy)  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04E2A"/>
                </a:solidFill>
              </a:rPr>
              <a:t>Ideally need longer timeframe to achieve outcomes – a major investment in setting up and consolidating a partnership and brand – there is a danger of dissipation if no follow-up. </a:t>
            </a: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D863B"/>
                </a:solidFill>
              </a:rPr>
              <a:t>Project management challenges in delivery commitments </a:t>
            </a:r>
            <a:r>
              <a:rPr lang="en-GB" sz="1800" i="1" dirty="0" smtClean="0">
                <a:solidFill>
                  <a:srgbClr val="8D863B"/>
                </a:solidFill>
              </a:rPr>
              <a:t>(both time and quality) </a:t>
            </a:r>
            <a:r>
              <a:rPr lang="en-GB" sz="2000" dirty="0" smtClean="0">
                <a:solidFill>
                  <a:srgbClr val="8D863B"/>
                </a:solidFill>
              </a:rPr>
              <a:t>from busy partners </a:t>
            </a:r>
            <a:r>
              <a:rPr lang="en-GB" sz="1800" i="1" dirty="0" smtClean="0">
                <a:solidFill>
                  <a:srgbClr val="8D863B"/>
                </a:solidFill>
              </a:rPr>
              <a:t>(often involved in other larger projects)</a:t>
            </a:r>
            <a:r>
              <a:rPr lang="en-GB" sz="2000" dirty="0" smtClean="0">
                <a:solidFill>
                  <a:srgbClr val="8D863B"/>
                </a:solidFill>
              </a:rPr>
              <a:t> and in legal and financial work required for lead and partner institutions, particularly in the start-up phase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04E2A"/>
                </a:solidFill>
              </a:rPr>
              <a:t>Considerable amount of unfunded time spent by lead institution on maintaining complex relationships – particularly  providing detailed comment and editing of project reports and managerial co-ordination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8D863B"/>
                </a:solidFill>
              </a:rPr>
              <a:t>Coordinating the phasing of funding transfers with planned activities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 smtClean="0">
              <a:solidFill>
                <a:srgbClr val="804E2A"/>
              </a:solidFill>
            </a:endParaRPr>
          </a:p>
          <a:p>
            <a:pPr marL="457200" indent="-457200">
              <a:buNone/>
            </a:pPr>
            <a:endParaRPr lang="en-GB" sz="2000" dirty="0" smtClean="0">
              <a:solidFill>
                <a:srgbClr val="8D863B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GB" sz="2000" dirty="0" smtClean="0">
              <a:solidFill>
                <a:srgbClr val="8D863B"/>
              </a:solidFill>
            </a:endParaRPr>
          </a:p>
          <a:p>
            <a:pPr marL="457200" indent="-457200">
              <a:buNone/>
            </a:pPr>
            <a:endParaRPr lang="en-GB" sz="2000" dirty="0">
              <a:solidFill>
                <a:srgbClr val="804E2A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203" y="0"/>
            <a:ext cx="1035797" cy="120172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08" y="6172200"/>
            <a:ext cx="2678608" cy="47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98433"/>
            <a:ext cx="1946798" cy="68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729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315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Back-up Slides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Slides not used…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22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" t="27000" r="-106" b="60927"/>
          <a:stretch/>
        </p:blipFill>
        <p:spPr>
          <a:xfrm>
            <a:off x="-1" y="6019800"/>
            <a:ext cx="9149732" cy="838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2" t="6301" r="6050" b="9001"/>
          <a:stretch/>
        </p:blipFill>
        <p:spPr>
          <a:xfrm>
            <a:off x="1" y="0"/>
            <a:ext cx="1516487" cy="11967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065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804E2A"/>
                </a:solidFill>
              </a:rPr>
              <a:t>Research Questions</a:t>
            </a:r>
            <a:endParaRPr lang="en-GB" sz="3200" dirty="0">
              <a:solidFill>
                <a:srgbClr val="804E2A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220761"/>
            <a:ext cx="9143999" cy="4799039"/>
          </a:xfrm>
          <a:solidFill>
            <a:srgbClr val="F1EAD4">
              <a:alpha val="67000"/>
            </a:srgb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 </a:t>
            </a:r>
            <a:endParaRPr lang="en-GB" sz="2000" dirty="0" smtClean="0"/>
          </a:p>
          <a:p>
            <a:pPr marL="400050" lvl="1" indent="0">
              <a:buNone/>
            </a:pPr>
            <a:r>
              <a:rPr lang="en-GB" sz="2400" dirty="0" smtClean="0">
                <a:solidFill>
                  <a:srgbClr val="443110"/>
                </a:solidFill>
              </a:rPr>
              <a:t>1</a:t>
            </a:r>
            <a:r>
              <a:rPr lang="en-GB" sz="2400" dirty="0">
                <a:solidFill>
                  <a:srgbClr val="443110"/>
                </a:solidFill>
              </a:rPr>
              <a:t>. How does the wider economic and policy environment impact on food systems and nutrition?</a:t>
            </a:r>
          </a:p>
          <a:p>
            <a:pPr marL="400050" lvl="1" indent="0">
              <a:buNone/>
            </a:pPr>
            <a:endParaRPr lang="en-GB" sz="2400" dirty="0" smtClean="0">
              <a:solidFill>
                <a:srgbClr val="443110"/>
              </a:solidFill>
            </a:endParaRPr>
          </a:p>
          <a:p>
            <a:pPr marL="400050" lvl="1" indent="0">
              <a:buNone/>
            </a:pPr>
            <a:r>
              <a:rPr lang="en-GB" sz="2400" dirty="0" smtClean="0">
                <a:solidFill>
                  <a:srgbClr val="804E2A"/>
                </a:solidFill>
              </a:rPr>
              <a:t>2</a:t>
            </a:r>
            <a:r>
              <a:rPr lang="en-GB" sz="2400" dirty="0">
                <a:solidFill>
                  <a:srgbClr val="804E2A"/>
                </a:solidFill>
              </a:rPr>
              <a:t>. In what ways do current agricultural and food systems impact on nutritional status, particularly of young women and children?</a:t>
            </a:r>
          </a:p>
          <a:p>
            <a:pPr marL="400050" lvl="1" indent="0">
              <a:buNone/>
            </a:pPr>
            <a:endParaRPr lang="en-GB" sz="2400" dirty="0" smtClean="0">
              <a:solidFill>
                <a:srgbClr val="443110"/>
              </a:solidFill>
            </a:endParaRPr>
          </a:p>
          <a:p>
            <a:pPr marL="400050" lvl="1" indent="0">
              <a:buNone/>
            </a:pPr>
            <a:r>
              <a:rPr lang="en-GB" sz="2400" dirty="0" smtClean="0">
                <a:solidFill>
                  <a:srgbClr val="9A9241"/>
                </a:solidFill>
              </a:rPr>
              <a:t>3</a:t>
            </a:r>
            <a:r>
              <a:rPr lang="en-GB" sz="2400" dirty="0">
                <a:solidFill>
                  <a:srgbClr val="9A9241"/>
                </a:solidFill>
              </a:rPr>
              <a:t>. What existing agricultural initiatives are likely to have positive impacts on nutritional status and have potential for wider application?</a:t>
            </a:r>
          </a:p>
          <a:p>
            <a:pPr marL="0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203" y="0"/>
            <a:ext cx="1035797" cy="120172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08" y="6172200"/>
            <a:ext cx="2678608" cy="47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666" y="6096000"/>
            <a:ext cx="1953731" cy="685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729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" t="27000" r="-106" b="60927"/>
          <a:stretch/>
        </p:blipFill>
        <p:spPr>
          <a:xfrm>
            <a:off x="-1" y="6019800"/>
            <a:ext cx="9149732" cy="838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2" t="6301" r="6050" b="9001"/>
          <a:stretch/>
        </p:blipFill>
        <p:spPr>
          <a:xfrm>
            <a:off x="1" y="0"/>
            <a:ext cx="1516487" cy="11967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065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804E2A"/>
                </a:solidFill>
              </a:rPr>
              <a:t>A concept frame linked to work packages</a:t>
            </a:r>
            <a:endParaRPr lang="en-GB" sz="3200" dirty="0">
              <a:solidFill>
                <a:srgbClr val="804E2A"/>
              </a:solidFill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851" y="1211134"/>
            <a:ext cx="8277794" cy="4808666"/>
          </a:xfrm>
          <a:solidFill>
            <a:schemeClr val="accent3">
              <a:lumMod val="20000"/>
              <a:lumOff val="80000"/>
            </a:schemeClr>
          </a:solidFill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2444" y="19034"/>
            <a:ext cx="1035797" cy="120172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2597516" cy="47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98433"/>
            <a:ext cx="1946798" cy="68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90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" t="27000" r="-106" b="60927"/>
          <a:stretch/>
        </p:blipFill>
        <p:spPr>
          <a:xfrm>
            <a:off x="-1" y="6019800"/>
            <a:ext cx="9149732" cy="838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2" t="6301" r="6050" b="9001"/>
          <a:stretch/>
        </p:blipFill>
        <p:spPr>
          <a:xfrm>
            <a:off x="1" y="0"/>
            <a:ext cx="151648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804E2A"/>
                </a:solidFill>
              </a:rPr>
              <a:t>AgriDiet Work Packages</a:t>
            </a:r>
            <a:endParaRPr lang="en-GB" sz="3200" dirty="0">
              <a:solidFill>
                <a:srgbClr val="804E2A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648199"/>
          </a:xfrm>
          <a:solidFill>
            <a:srgbClr val="F1EAD4">
              <a:alpha val="67000"/>
            </a:srgbClr>
          </a:solidFill>
        </p:spPr>
        <p:txBody>
          <a:bodyPr>
            <a:normAutofit/>
          </a:bodyPr>
          <a:lstStyle/>
          <a:p>
            <a:endParaRPr lang="en-GB" sz="2400" dirty="0" smtClean="0">
              <a:solidFill>
                <a:srgbClr val="8D863B"/>
              </a:solidFill>
            </a:endParaRPr>
          </a:p>
          <a:p>
            <a:r>
              <a:rPr lang="en-GB" sz="2400" dirty="0" smtClean="0">
                <a:solidFill>
                  <a:srgbClr val="8D863B"/>
                </a:solidFill>
              </a:rPr>
              <a:t>WP1 </a:t>
            </a:r>
            <a:r>
              <a:rPr lang="en-GB" sz="2400" dirty="0">
                <a:solidFill>
                  <a:srgbClr val="8D863B"/>
                </a:solidFill>
              </a:rPr>
              <a:t>– Global review of </a:t>
            </a:r>
            <a:r>
              <a:rPr lang="en-GB" sz="2400" dirty="0" err="1">
                <a:solidFill>
                  <a:srgbClr val="8D863B"/>
                </a:solidFill>
              </a:rPr>
              <a:t>ag</a:t>
            </a:r>
            <a:r>
              <a:rPr lang="en-GB" sz="2400" dirty="0">
                <a:solidFill>
                  <a:srgbClr val="8D863B"/>
                </a:solidFill>
              </a:rPr>
              <a:t>-nutrition </a:t>
            </a:r>
            <a:r>
              <a:rPr lang="en-GB" sz="2400" dirty="0" smtClean="0">
                <a:solidFill>
                  <a:srgbClr val="8D863B"/>
                </a:solidFill>
              </a:rPr>
              <a:t>linkages (state of art)</a:t>
            </a:r>
            <a:endParaRPr lang="en-GB" sz="2400" dirty="0">
              <a:solidFill>
                <a:srgbClr val="8D863B"/>
              </a:solidFill>
            </a:endParaRPr>
          </a:p>
          <a:p>
            <a:r>
              <a:rPr lang="en-GB" sz="2400" dirty="0">
                <a:solidFill>
                  <a:srgbClr val="804E2A"/>
                </a:solidFill>
              </a:rPr>
              <a:t>WP2 – Country policy </a:t>
            </a:r>
            <a:r>
              <a:rPr lang="en-GB" sz="2400" dirty="0" smtClean="0">
                <a:solidFill>
                  <a:srgbClr val="804E2A"/>
                </a:solidFill>
              </a:rPr>
              <a:t>reviews and recommendations</a:t>
            </a:r>
            <a:endParaRPr lang="en-GB" sz="2400" dirty="0">
              <a:solidFill>
                <a:srgbClr val="804E2A"/>
              </a:solidFill>
            </a:endParaRPr>
          </a:p>
          <a:p>
            <a:r>
              <a:rPr lang="en-GB" sz="2400" dirty="0">
                <a:solidFill>
                  <a:srgbClr val="8D863B"/>
                </a:solidFill>
              </a:rPr>
              <a:t>WP3 – Concept </a:t>
            </a:r>
            <a:r>
              <a:rPr lang="en-GB" sz="2400" dirty="0" smtClean="0">
                <a:solidFill>
                  <a:srgbClr val="8D863B"/>
                </a:solidFill>
              </a:rPr>
              <a:t>frame and </a:t>
            </a:r>
            <a:r>
              <a:rPr lang="en-GB" sz="2400" dirty="0">
                <a:solidFill>
                  <a:srgbClr val="8D863B"/>
                </a:solidFill>
              </a:rPr>
              <a:t>methodology guidelines</a:t>
            </a:r>
          </a:p>
          <a:p>
            <a:r>
              <a:rPr lang="en-GB" sz="2400" dirty="0">
                <a:solidFill>
                  <a:srgbClr val="804E2A"/>
                </a:solidFill>
              </a:rPr>
              <a:t>WP4 – </a:t>
            </a:r>
            <a:r>
              <a:rPr lang="en-GB" sz="2400" dirty="0" err="1">
                <a:solidFill>
                  <a:srgbClr val="804E2A"/>
                </a:solidFill>
              </a:rPr>
              <a:t>Meso</a:t>
            </a:r>
            <a:r>
              <a:rPr lang="en-GB" sz="2400" dirty="0">
                <a:solidFill>
                  <a:srgbClr val="804E2A"/>
                </a:solidFill>
              </a:rPr>
              <a:t>-research of </a:t>
            </a:r>
            <a:r>
              <a:rPr lang="en-GB" sz="2400" dirty="0" err="1">
                <a:solidFill>
                  <a:srgbClr val="804E2A"/>
                </a:solidFill>
              </a:rPr>
              <a:t>agri</a:t>
            </a:r>
            <a:r>
              <a:rPr lang="en-GB" sz="2400" dirty="0">
                <a:solidFill>
                  <a:srgbClr val="804E2A"/>
                </a:solidFill>
              </a:rPr>
              <a:t>-food </a:t>
            </a:r>
            <a:r>
              <a:rPr lang="en-GB" sz="2400" dirty="0" smtClean="0">
                <a:solidFill>
                  <a:srgbClr val="804E2A"/>
                </a:solidFill>
              </a:rPr>
              <a:t>systems and institutions</a:t>
            </a:r>
            <a:endParaRPr lang="en-GB" sz="2400" dirty="0">
              <a:solidFill>
                <a:srgbClr val="804E2A"/>
              </a:solidFill>
            </a:endParaRPr>
          </a:p>
          <a:p>
            <a:r>
              <a:rPr lang="en-GB" sz="2400" dirty="0">
                <a:solidFill>
                  <a:srgbClr val="8D863B"/>
                </a:solidFill>
              </a:rPr>
              <a:t>WP5 – Household </a:t>
            </a:r>
            <a:r>
              <a:rPr lang="en-GB" sz="2400" dirty="0" err="1">
                <a:solidFill>
                  <a:srgbClr val="8D863B"/>
                </a:solidFill>
              </a:rPr>
              <a:t>agri</a:t>
            </a:r>
            <a:r>
              <a:rPr lang="en-GB" sz="2400" dirty="0">
                <a:solidFill>
                  <a:srgbClr val="8D863B"/>
                </a:solidFill>
              </a:rPr>
              <a:t>-nutrition linkages (</a:t>
            </a:r>
            <a:r>
              <a:rPr lang="en-GB" sz="2400" dirty="0" smtClean="0">
                <a:solidFill>
                  <a:srgbClr val="8D863B"/>
                </a:solidFill>
              </a:rPr>
              <a:t>PhD research)</a:t>
            </a:r>
            <a:endParaRPr lang="en-GB" sz="2400" dirty="0">
              <a:solidFill>
                <a:srgbClr val="8D863B"/>
              </a:solidFill>
            </a:endParaRPr>
          </a:p>
          <a:p>
            <a:r>
              <a:rPr lang="en-GB" sz="2400" dirty="0">
                <a:solidFill>
                  <a:srgbClr val="804E2A"/>
                </a:solidFill>
              </a:rPr>
              <a:t>WP6 – Review of pro-nutrition </a:t>
            </a:r>
            <a:r>
              <a:rPr lang="en-GB" sz="2400" dirty="0" err="1">
                <a:solidFill>
                  <a:srgbClr val="804E2A"/>
                </a:solidFill>
              </a:rPr>
              <a:t>agri</a:t>
            </a:r>
            <a:r>
              <a:rPr lang="en-GB" sz="2400" dirty="0">
                <a:solidFill>
                  <a:srgbClr val="804E2A"/>
                </a:solidFill>
              </a:rPr>
              <a:t>-interventions</a:t>
            </a:r>
          </a:p>
          <a:p>
            <a:r>
              <a:rPr lang="en-GB" sz="2400" dirty="0">
                <a:solidFill>
                  <a:srgbClr val="8D863B"/>
                </a:solidFill>
              </a:rPr>
              <a:t>WP7 – Stakeholder </a:t>
            </a:r>
            <a:r>
              <a:rPr lang="en-GB" sz="2400" dirty="0" smtClean="0">
                <a:solidFill>
                  <a:srgbClr val="8D863B"/>
                </a:solidFill>
              </a:rPr>
              <a:t>platforms (national and local)</a:t>
            </a:r>
            <a:endParaRPr lang="en-GB" sz="2400" dirty="0">
              <a:solidFill>
                <a:srgbClr val="8D863B"/>
              </a:solidFill>
            </a:endParaRPr>
          </a:p>
          <a:p>
            <a:r>
              <a:rPr lang="en-GB" sz="2400" dirty="0">
                <a:solidFill>
                  <a:srgbClr val="804E2A"/>
                </a:solidFill>
              </a:rPr>
              <a:t>WP8 – Knowledge </a:t>
            </a:r>
            <a:r>
              <a:rPr lang="en-GB" sz="2400" dirty="0" smtClean="0">
                <a:solidFill>
                  <a:srgbClr val="804E2A"/>
                </a:solidFill>
              </a:rPr>
              <a:t>mobilisation</a:t>
            </a:r>
          </a:p>
          <a:p>
            <a:r>
              <a:rPr lang="en-GB" sz="2400" dirty="0" smtClean="0">
                <a:solidFill>
                  <a:srgbClr val="8D863B"/>
                </a:solidFill>
              </a:rPr>
              <a:t>WP9 – </a:t>
            </a:r>
            <a:r>
              <a:rPr lang="en-GB" sz="2400" dirty="0">
                <a:solidFill>
                  <a:srgbClr val="8D863B"/>
                </a:solidFill>
              </a:rPr>
              <a:t>P</a:t>
            </a:r>
            <a:r>
              <a:rPr lang="en-GB" sz="2400" dirty="0" smtClean="0">
                <a:solidFill>
                  <a:srgbClr val="8D863B"/>
                </a:solidFill>
              </a:rPr>
              <a:t>roject management </a:t>
            </a:r>
            <a:endParaRPr lang="en-GB" sz="2400" dirty="0">
              <a:solidFill>
                <a:srgbClr val="8D863B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203" y="1"/>
            <a:ext cx="1035797" cy="12192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08" y="6172200"/>
            <a:ext cx="2678608" cy="47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96000"/>
            <a:ext cx="1946798" cy="68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78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1092</Words>
  <Application>Microsoft Office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Research Funding Workshop (DSA Ireland, TIDI, 3U Global Health)</vt:lpstr>
      <vt:lpstr>AgriDiet  Overall Goal, Partners and Approach</vt:lpstr>
      <vt:lpstr>Developing Research Partnerships 10 Success factors …</vt:lpstr>
      <vt:lpstr>Challenges</vt:lpstr>
      <vt:lpstr>End</vt:lpstr>
      <vt:lpstr>Back-up Slides</vt:lpstr>
      <vt:lpstr>Research Questions</vt:lpstr>
      <vt:lpstr>A concept frame linked to work packages</vt:lpstr>
      <vt:lpstr>AgriDiet Work Packages</vt:lpstr>
      <vt:lpstr>Findings (so far)</vt:lpstr>
      <vt:lpstr>Findings (so far)</vt:lpstr>
      <vt:lpstr>What might be done differently?</vt:lpstr>
    </vt:vector>
  </TitlesOfParts>
  <Company>University College Cork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Research Partnerships</dc:title>
  <dc:creator>S.Thornhill@ucc.ie</dc:creator>
  <cp:lastModifiedBy>Thornhill, Stephen</cp:lastModifiedBy>
  <cp:revision>33</cp:revision>
  <dcterms:created xsi:type="dcterms:W3CDTF">2015-09-21T18:44:59Z</dcterms:created>
  <dcterms:modified xsi:type="dcterms:W3CDTF">2015-09-29T08:45:13Z</dcterms:modified>
</cp:coreProperties>
</file>