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59" r:id="rId6"/>
    <p:sldId id="260" r:id="rId7"/>
    <p:sldId id="261" r:id="rId8"/>
    <p:sldId id="263" r:id="rId9"/>
    <p:sldId id="264" r:id="rId10"/>
    <p:sldId id="265" r:id="rId11"/>
    <p:sldId id="279" r:id="rId12"/>
    <p:sldId id="268" r:id="rId13"/>
    <p:sldId id="267" r:id="rId14"/>
    <p:sldId id="271" r:id="rId15"/>
    <p:sldId id="269" r:id="rId16"/>
    <p:sldId id="270" r:id="rId17"/>
    <p:sldId id="274" r:id="rId18"/>
    <p:sldId id="272" r:id="rId19"/>
    <p:sldId id="275" r:id="rId20"/>
    <p:sldId id="276" r:id="rId21"/>
    <p:sldId id="277" r:id="rId22"/>
    <p:sldId id="278" r:id="rId23"/>
    <p:sldId id="283" r:id="rId24"/>
    <p:sldId id="273" r:id="rId25"/>
    <p:sldId id="282" r:id="rId26"/>
    <p:sldId id="280" r:id="rId27"/>
    <p:sldId id="281"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80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ga-IE"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09/03/16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ga-IE"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ga-IE"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09/03/16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ga-IE"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ga-IE"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09/03/16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ga-IE"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ga-IE"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ga-I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ga-IE"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09/03/16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09/03/16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ga-IE"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09/03/16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ga-IE" smtClean="0"/>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09/03/16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09/03/16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ga-IE"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ga-IE"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09/03/16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ga-IE"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09/03/16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Siege Warfare</a:t>
            </a:r>
            <a:endParaRPr lang="en-US" dirty="0"/>
          </a:p>
        </p:txBody>
      </p:sp>
      <p:sp>
        <p:nvSpPr>
          <p:cNvPr id="3" name="Subtitle 2"/>
          <p:cNvSpPr>
            <a:spLocks noGrp="1"/>
          </p:cNvSpPr>
          <p:nvPr>
            <p:ph type="subTitle" idx="1"/>
          </p:nvPr>
        </p:nvSpPr>
        <p:spPr/>
        <p:txBody>
          <a:bodyPr/>
          <a:lstStyle/>
          <a:p>
            <a:r>
              <a:rPr lang="en-US" b="1" dirty="0">
                <a:solidFill>
                  <a:srgbClr val="660066"/>
                </a:solidFill>
              </a:rPr>
              <a:t>The Humanitarian Response in </a:t>
            </a:r>
            <a:r>
              <a:rPr lang="en-US" b="1" dirty="0" smtClean="0">
                <a:solidFill>
                  <a:srgbClr val="660066"/>
                </a:solidFill>
              </a:rPr>
              <a:t>Syria</a:t>
            </a:r>
          </a:p>
          <a:p>
            <a:r>
              <a:rPr lang="en-US" dirty="0">
                <a:solidFill>
                  <a:srgbClr val="660066"/>
                </a:solidFill>
              </a:rPr>
              <a:t>9 March 2016, 6:30pm - 8:</a:t>
            </a:r>
            <a:r>
              <a:rPr lang="en-US" dirty="0" smtClean="0">
                <a:solidFill>
                  <a:srgbClr val="660066"/>
                </a:solidFill>
              </a:rPr>
              <a:t>30pm</a:t>
            </a:r>
          </a:p>
          <a:p>
            <a:r>
              <a:rPr lang="en-US" dirty="0">
                <a:solidFill>
                  <a:srgbClr val="660066"/>
                </a:solidFill>
              </a:rPr>
              <a:t>Room G16, Irish School of </a:t>
            </a:r>
            <a:r>
              <a:rPr lang="en-US" dirty="0" err="1">
                <a:solidFill>
                  <a:srgbClr val="660066"/>
                </a:solidFill>
              </a:rPr>
              <a:t>Ecumenics</a:t>
            </a:r>
            <a:r>
              <a:rPr lang="en-US" dirty="0">
                <a:solidFill>
                  <a:srgbClr val="660066"/>
                </a:solidFill>
              </a:rPr>
              <a:t> </a:t>
            </a:r>
            <a:r>
              <a:rPr lang="en-US" dirty="0" smtClean="0">
                <a:solidFill>
                  <a:srgbClr val="660066"/>
                </a:solidFill>
              </a:rPr>
              <a:t>- Loyola </a:t>
            </a:r>
            <a:r>
              <a:rPr lang="en-US" dirty="0">
                <a:solidFill>
                  <a:srgbClr val="660066"/>
                </a:solidFill>
              </a:rPr>
              <a:t>Institute </a:t>
            </a:r>
            <a:r>
              <a:rPr lang="en-US" dirty="0" smtClean="0">
                <a:solidFill>
                  <a:srgbClr val="660066"/>
                </a:solidFill>
              </a:rPr>
              <a:t>Building </a:t>
            </a:r>
            <a:endParaRPr lang="en-US" dirty="0">
              <a:solidFill>
                <a:srgbClr val="660066"/>
              </a:solidFill>
            </a:endParaRPr>
          </a:p>
        </p:txBody>
      </p:sp>
      <p:pic>
        <p:nvPicPr>
          <p:cNvPr id="11" name="Picture 10"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7005155" y="5380492"/>
            <a:ext cx="1076257" cy="646790"/>
          </a:xfrm>
          <a:prstGeom prst="rect">
            <a:avLst/>
          </a:prstGeom>
          <a:noFill/>
          <a:ln>
            <a:noFill/>
          </a:ln>
        </p:spPr>
      </p:pic>
    </p:spTree>
    <p:extLst>
      <p:ext uri="{BB962C8B-B14F-4D97-AF65-F5344CB8AC3E}">
        <p14:creationId xmlns:p14="http://schemas.microsoft.com/office/powerpoint/2010/main" val="8149168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Sieges under IHL</a:t>
            </a:r>
            <a:endParaRPr lang="en-US" dirty="0"/>
          </a:p>
        </p:txBody>
      </p:sp>
      <p:sp>
        <p:nvSpPr>
          <p:cNvPr id="3" name="Content Placeholder 2"/>
          <p:cNvSpPr>
            <a:spLocks noGrp="1"/>
          </p:cNvSpPr>
          <p:nvPr>
            <p:ph idx="1"/>
          </p:nvPr>
        </p:nvSpPr>
        <p:spPr>
          <a:xfrm>
            <a:off x="452547" y="1810308"/>
            <a:ext cx="7926867" cy="4408975"/>
          </a:xfrm>
        </p:spPr>
        <p:txBody>
          <a:bodyPr>
            <a:normAutofit fontScale="77500" lnSpcReduction="20000"/>
          </a:bodyPr>
          <a:lstStyle/>
          <a:p>
            <a:pPr marL="0" indent="0">
              <a:buNone/>
            </a:pPr>
            <a:r>
              <a:rPr lang="en-US" b="1" dirty="0">
                <a:solidFill>
                  <a:srgbClr val="660066"/>
                </a:solidFill>
              </a:rPr>
              <a:t>Rule 22. Principle of Precautions against the Effects of Attacks</a:t>
            </a:r>
          </a:p>
          <a:p>
            <a:pPr marL="0" indent="0">
              <a:buNone/>
            </a:pPr>
            <a:r>
              <a:rPr lang="en-US" b="1" i="1" dirty="0"/>
              <a:t>Rule 22. The parties to the conflict must take all feasible precautions to protect the civilian population and civilian objects under their control against the effects of attacks.</a:t>
            </a:r>
          </a:p>
          <a:p>
            <a:r>
              <a:rPr lang="en-US" b="1" i="1" dirty="0" smtClean="0"/>
              <a:t>Article </a:t>
            </a:r>
            <a:r>
              <a:rPr lang="en-US" b="1" i="1" dirty="0"/>
              <a:t>58(c) API, Article 13(1) APII</a:t>
            </a:r>
            <a:endParaRPr lang="en-US" dirty="0"/>
          </a:p>
          <a:p>
            <a:r>
              <a:rPr lang="en-US" dirty="0"/>
              <a:t>This principle holds that precautions must be taken in order to comply with the principles of distinction and proportionality.</a:t>
            </a:r>
          </a:p>
          <a:p>
            <a:r>
              <a:rPr lang="en-US" dirty="0"/>
              <a:t>The principle of precaution requires that civilians be given </a:t>
            </a:r>
            <a:r>
              <a:rPr lang="en-US" b="1" dirty="0">
                <a:solidFill>
                  <a:srgbClr val="FF0000"/>
                </a:solidFill>
              </a:rPr>
              <a:t>advance warning </a:t>
            </a:r>
            <a:r>
              <a:rPr lang="en-US" dirty="0"/>
              <a:t>when planned attacks on military objectives may harm them, unless the tactical situation does not permit it.</a:t>
            </a:r>
          </a:p>
          <a:p>
            <a:r>
              <a:rPr lang="en-US" dirty="0"/>
              <a:t>The principle of precaution applies not only to </a:t>
            </a:r>
            <a:r>
              <a:rPr lang="en-US" b="1" dirty="0">
                <a:solidFill>
                  <a:srgbClr val="FF0000"/>
                </a:solidFill>
              </a:rPr>
              <a:t>the planning of an attack but right up until the very moment the decision is made to launch the attack.</a:t>
            </a:r>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116936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Humanitarian Access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265069" y="1936618"/>
            <a:ext cx="6767559" cy="4224268"/>
          </a:xfrm>
          <a:prstGeom prst="rect">
            <a:avLst/>
          </a:prstGeom>
        </p:spPr>
      </p:pic>
      <p:pic>
        <p:nvPicPr>
          <p:cNvPr id="5" name="Picture 4" descr="Unknown"/>
          <p:cNvPicPr/>
          <p:nvPr/>
        </p:nvPicPr>
        <p:blipFill>
          <a:blip r:embed="rId3">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5993078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solidFill>
                  <a:srgbClr val="000000"/>
                </a:solidFill>
              </a:rPr>
              <a:t>Humanitarian Access</a:t>
            </a:r>
            <a:endParaRPr lang="en-US" dirty="0">
              <a:solidFill>
                <a:srgbClr val="000000"/>
              </a:solidFill>
            </a:endParaRPr>
          </a:p>
        </p:txBody>
      </p:sp>
      <p:sp>
        <p:nvSpPr>
          <p:cNvPr id="3" name="Content Placeholder 2"/>
          <p:cNvSpPr>
            <a:spLocks noGrp="1"/>
          </p:cNvSpPr>
          <p:nvPr>
            <p:ph idx="1"/>
          </p:nvPr>
        </p:nvSpPr>
        <p:spPr>
          <a:xfrm>
            <a:off x="437949" y="1781108"/>
            <a:ext cx="8379414" cy="4496571"/>
          </a:xfrm>
        </p:spPr>
        <p:txBody>
          <a:bodyPr>
            <a:normAutofit fontScale="70000" lnSpcReduction="20000"/>
          </a:bodyPr>
          <a:lstStyle/>
          <a:p>
            <a:pPr marL="0" indent="0">
              <a:buNone/>
            </a:pPr>
            <a:r>
              <a:rPr lang="en-US" b="1" dirty="0">
                <a:solidFill>
                  <a:srgbClr val="660066"/>
                </a:solidFill>
              </a:rPr>
              <a:t>Relief Consignments</a:t>
            </a:r>
            <a:endParaRPr lang="en-US" b="1" dirty="0" smtClean="0">
              <a:solidFill>
                <a:srgbClr val="660066"/>
              </a:solidFill>
            </a:endParaRPr>
          </a:p>
          <a:p>
            <a:r>
              <a:rPr lang="en-US" dirty="0" smtClean="0"/>
              <a:t>Under </a:t>
            </a:r>
            <a:r>
              <a:rPr lang="en-US" b="1" dirty="0">
                <a:solidFill>
                  <a:srgbClr val="FF0000"/>
                </a:solidFill>
              </a:rPr>
              <a:t>Article 23 GCIV </a:t>
            </a:r>
            <a:r>
              <a:rPr lang="en-US" dirty="0"/>
              <a:t>parties to the conflict are obliged to ensure the passage of consignments of foodstuff and medicines intended for children under the age of fifteen and pregnant women. </a:t>
            </a:r>
            <a:endParaRPr lang="en-US" dirty="0" smtClean="0"/>
          </a:p>
          <a:p>
            <a:r>
              <a:rPr lang="en-US" b="1" dirty="0">
                <a:solidFill>
                  <a:srgbClr val="FF0000"/>
                </a:solidFill>
              </a:rPr>
              <a:t>prevented from entering </a:t>
            </a:r>
            <a:r>
              <a:rPr lang="en-US" dirty="0"/>
              <a:t>where the military commander believes (a) that the consignments may be diverted from their destination, (b) that the control may not be effective, or (c) that a definite advantage may accrue to the military efforts or economy of the enemy through the substitution of the consignments for goods </a:t>
            </a:r>
            <a:endParaRPr lang="en-US" dirty="0" smtClean="0"/>
          </a:p>
          <a:p>
            <a:r>
              <a:rPr lang="en-US" dirty="0"/>
              <a:t>superseded by Article 70 API </a:t>
            </a:r>
            <a:endParaRPr lang="en-US" dirty="0" smtClean="0"/>
          </a:p>
          <a:p>
            <a:r>
              <a:rPr lang="en-US" b="1" dirty="0">
                <a:solidFill>
                  <a:srgbClr val="FF0000"/>
                </a:solidFill>
              </a:rPr>
              <a:t>priority </a:t>
            </a:r>
            <a:r>
              <a:rPr lang="en-US" dirty="0"/>
              <a:t>is given to the distribution of relief consignments to pregnant women and children but in addition, parties to the conflict must </a:t>
            </a:r>
            <a:r>
              <a:rPr lang="en-US" b="1" dirty="0">
                <a:solidFill>
                  <a:srgbClr val="FF0000"/>
                </a:solidFill>
              </a:rPr>
              <a:t>“allow and facilitate rapid and unimpeded passage of all relief consignments</a:t>
            </a:r>
            <a:r>
              <a:rPr lang="en-US" dirty="0"/>
              <a:t>, equipment and personnel…</a:t>
            </a:r>
            <a:r>
              <a:rPr lang="en-US" b="1" dirty="0">
                <a:solidFill>
                  <a:srgbClr val="FF0000"/>
                </a:solidFill>
              </a:rPr>
              <a:t>even if such assistance is destined for the civilian population of the adverse Party</a:t>
            </a:r>
            <a:r>
              <a:rPr lang="en-US" dirty="0"/>
              <a:t>.</a:t>
            </a:r>
            <a:r>
              <a:rPr lang="en-US" dirty="0" smtClean="0"/>
              <a:t>”</a:t>
            </a:r>
          </a:p>
          <a:p>
            <a:pPr>
              <a:buFont typeface="Wingdings" charset="2"/>
              <a:buChar char="²"/>
            </a:pPr>
            <a:r>
              <a:rPr lang="en-US" i="1" dirty="0" smtClean="0"/>
              <a:t>Al</a:t>
            </a:r>
            <a:r>
              <a:rPr lang="en-US" i="1" dirty="0"/>
              <a:t>-</a:t>
            </a:r>
            <a:r>
              <a:rPr lang="en-US" i="1" dirty="0" err="1"/>
              <a:t>Bassiouni</a:t>
            </a:r>
            <a:r>
              <a:rPr lang="en-US" dirty="0"/>
              <a:t> the Israeli High Court of Justice </a:t>
            </a:r>
            <a:r>
              <a:rPr lang="en-US" dirty="0" smtClean="0"/>
              <a:t> - CIL</a:t>
            </a:r>
            <a:endParaRPr lang="en-US" b="1" dirty="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958761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solidFill>
                  <a:schemeClr val="tx1"/>
                </a:solidFill>
              </a:rPr>
              <a:t>Humanitarian Access</a:t>
            </a:r>
            <a:endParaRPr lang="en-US"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a:buFont typeface="Wingdings" charset="2"/>
              <a:buChar char="²"/>
            </a:pPr>
            <a:r>
              <a:rPr lang="en-US" dirty="0" smtClean="0"/>
              <a:t>In </a:t>
            </a:r>
            <a:r>
              <a:rPr lang="en-US" i="1" dirty="0"/>
              <a:t>Physicians for Human Rights et al. v. IDF Commander in Gaza</a:t>
            </a:r>
            <a:r>
              <a:rPr lang="en-US" dirty="0"/>
              <a:t> [2004</a:t>
            </a:r>
            <a:r>
              <a:rPr lang="en-US" dirty="0" smtClean="0"/>
              <a:t>]</a:t>
            </a:r>
            <a:endParaRPr lang="en-US" dirty="0"/>
          </a:p>
          <a:p>
            <a:pPr>
              <a:buFont typeface="Wingdings" charset="2"/>
              <a:buChar char="§"/>
            </a:pPr>
            <a:r>
              <a:rPr lang="en-US" dirty="0"/>
              <a:t>There Israel’s High Court of Justice determined that as part of the normative obligation to provide the food requirements of the local inhabitants under the military commander’s control, </a:t>
            </a:r>
            <a:r>
              <a:rPr lang="en-US" b="1" dirty="0">
                <a:solidFill>
                  <a:srgbClr val="FF0000"/>
                </a:solidFill>
              </a:rPr>
              <a:t>“the question of food must be part of the advance planning for a military operation”</a:t>
            </a:r>
            <a:r>
              <a:rPr lang="en-US" dirty="0" smtClean="0"/>
              <a:t>.</a:t>
            </a:r>
          </a:p>
          <a:p>
            <a:pPr>
              <a:buFont typeface="Wingdings" charset="2"/>
              <a:buChar char="§"/>
            </a:pPr>
            <a:r>
              <a:rPr lang="en-US" dirty="0"/>
              <a:t>full responsibility lay with the IDF to make advance plans and while international organizations may assist in the distribution of food </a:t>
            </a:r>
            <a:r>
              <a:rPr lang="en-US" dirty="0" smtClean="0"/>
              <a:t>aid</a:t>
            </a:r>
            <a:endParaRPr lang="en-US" b="1" dirty="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5949572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Humanitarian Access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rgbClr val="660066"/>
                </a:solidFill>
              </a:rPr>
              <a:t>Evacuation</a:t>
            </a:r>
          </a:p>
          <a:p>
            <a:pPr>
              <a:buFont typeface="Arial"/>
              <a:buChar char="•"/>
            </a:pPr>
            <a:r>
              <a:rPr lang="en-US" dirty="0"/>
              <a:t>It is clear that where provision of food is not possible to parts of the population that is already weak, the evacuation of the population is required under Article 17 </a:t>
            </a:r>
            <a:r>
              <a:rPr lang="en-US" dirty="0" smtClean="0"/>
              <a:t>GCIV</a:t>
            </a:r>
            <a:endParaRPr lang="en-US" b="1" dirty="0" smtClean="0">
              <a:solidFill>
                <a:srgbClr val="660066"/>
              </a:solidFill>
            </a:endParaRPr>
          </a:p>
          <a:p>
            <a:pPr marL="0" indent="0">
              <a:buNone/>
            </a:pPr>
            <a:r>
              <a:rPr lang="en-US" dirty="0" smtClean="0"/>
              <a:t>The </a:t>
            </a:r>
            <a:r>
              <a:rPr lang="en-US" dirty="0"/>
              <a:t>1949 Fourth Geneva Convention specifically protects civilian victims of sieges during IAC. </a:t>
            </a:r>
            <a:endParaRPr lang="en-US" dirty="0" smtClean="0"/>
          </a:p>
          <a:p>
            <a:r>
              <a:rPr lang="en-US" dirty="0" smtClean="0"/>
              <a:t>Article </a:t>
            </a:r>
            <a:r>
              <a:rPr lang="en-US" dirty="0"/>
              <a:t>17 states that Parties “</a:t>
            </a:r>
            <a:r>
              <a:rPr lang="en-US" b="1" dirty="0">
                <a:solidFill>
                  <a:srgbClr val="FF0000"/>
                </a:solidFill>
              </a:rPr>
              <a:t>shall endeavor </a:t>
            </a:r>
            <a:r>
              <a:rPr lang="en-US" dirty="0"/>
              <a:t>to conclude local agreements for the removal from besieged or encircled areas</a:t>
            </a:r>
            <a:r>
              <a:rPr lang="en-US" dirty="0" smtClean="0"/>
              <a:t>” of protected persons</a:t>
            </a:r>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746643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solidFill>
                  <a:srgbClr val="000000"/>
                </a:solidFill>
              </a:rPr>
              <a:t>Humanitarian Access</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pPr>
              <a:buFont typeface="Wingdings" charset="2"/>
              <a:buChar char="²"/>
            </a:pPr>
            <a:r>
              <a:rPr lang="en-US" dirty="0" smtClean="0">
                <a:solidFill>
                  <a:srgbClr val="660066"/>
                </a:solidFill>
              </a:rPr>
              <a:t>State Practice - </a:t>
            </a:r>
            <a:r>
              <a:rPr lang="en-US" dirty="0"/>
              <a:t>UK Military Manual</a:t>
            </a:r>
          </a:p>
          <a:p>
            <a:pPr marL="0" indent="0">
              <a:buNone/>
            </a:pPr>
            <a:r>
              <a:rPr lang="en-US" dirty="0" smtClean="0"/>
              <a:t>“</a:t>
            </a:r>
            <a:r>
              <a:rPr lang="en-US" dirty="0"/>
              <a:t>The military authorities of the besieged area </a:t>
            </a:r>
            <a:r>
              <a:rPr lang="en-US" b="1" dirty="0">
                <a:solidFill>
                  <a:srgbClr val="FF0000"/>
                </a:solidFill>
              </a:rPr>
              <a:t>might decide not to agree to the evacuation of civilians</a:t>
            </a:r>
            <a:r>
              <a:rPr lang="en-US" dirty="0"/>
              <a:t> or the civilians themselves might decide to stay where they are. In those circumstances, so long as the </a:t>
            </a:r>
            <a:r>
              <a:rPr lang="en-US" dirty="0" smtClean="0"/>
              <a:t>besieging </a:t>
            </a:r>
            <a:r>
              <a:rPr lang="en-US" dirty="0"/>
              <a:t>commander left open his offer to allow civilians and the wounded and sick to leave the besieged area, </a:t>
            </a:r>
            <a:r>
              <a:rPr lang="en-US" b="1" dirty="0">
                <a:solidFill>
                  <a:srgbClr val="FF0000"/>
                </a:solidFill>
              </a:rPr>
              <a:t>he would be justified in preventing any supplies </a:t>
            </a:r>
            <a:r>
              <a:rPr lang="en-US" b="1" dirty="0" smtClean="0">
                <a:solidFill>
                  <a:srgbClr val="FF0000"/>
                </a:solidFill>
              </a:rPr>
              <a:t>from </a:t>
            </a:r>
            <a:r>
              <a:rPr lang="en-US" b="1" dirty="0">
                <a:solidFill>
                  <a:srgbClr val="FF0000"/>
                </a:solidFill>
              </a:rPr>
              <a:t>reaching that area</a:t>
            </a:r>
            <a:r>
              <a:rPr lang="en-US" dirty="0" smtClean="0"/>
              <a:t>”</a:t>
            </a:r>
          </a:p>
          <a:p>
            <a:r>
              <a:rPr lang="en-US" dirty="0"/>
              <a:t>ICRC Commentary on AP1 “the possibility of refusing a relief action or a relief consignments is not a matter of discretion; such refusals should thus remain exceptional”. </a:t>
            </a:r>
          </a:p>
          <a:p>
            <a:pPr marL="0" indent="0">
              <a:buNone/>
            </a:pPr>
            <a:endParaRPr lang="en-US" dirty="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77884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solidFill>
                  <a:srgbClr val="000000"/>
                </a:solidFill>
              </a:rPr>
              <a:t>Humanitarian Access</a:t>
            </a:r>
            <a:endParaRPr lang="en-US" dirty="0">
              <a:solidFill>
                <a:srgbClr val="000000"/>
              </a:solidFill>
            </a:endParaRPr>
          </a:p>
        </p:txBody>
      </p:sp>
      <p:sp>
        <p:nvSpPr>
          <p:cNvPr id="3" name="Content Placeholder 2"/>
          <p:cNvSpPr>
            <a:spLocks noGrp="1"/>
          </p:cNvSpPr>
          <p:nvPr>
            <p:ph idx="1"/>
          </p:nvPr>
        </p:nvSpPr>
        <p:spPr>
          <a:xfrm>
            <a:off x="525538" y="1781108"/>
            <a:ext cx="8116646" cy="4452773"/>
          </a:xfrm>
        </p:spPr>
        <p:txBody>
          <a:bodyPr>
            <a:normAutofit fontScale="92500" lnSpcReduction="20000"/>
          </a:bodyPr>
          <a:lstStyle/>
          <a:p>
            <a:pPr>
              <a:buFont typeface="Wingdings" charset="2"/>
              <a:buChar char="²"/>
            </a:pPr>
            <a:r>
              <a:rPr lang="en-US" b="1" dirty="0" smtClean="0">
                <a:solidFill>
                  <a:srgbClr val="660066"/>
                </a:solidFill>
              </a:rPr>
              <a:t>SC RES 2139 (2014) </a:t>
            </a:r>
          </a:p>
          <a:p>
            <a:r>
              <a:rPr lang="en-US" b="1" dirty="0" smtClean="0">
                <a:solidFill>
                  <a:srgbClr val="FF0000"/>
                </a:solidFill>
              </a:rPr>
              <a:t>“</a:t>
            </a:r>
            <a:r>
              <a:rPr lang="en-US" b="1" dirty="0">
                <a:solidFill>
                  <a:srgbClr val="FF0000"/>
                </a:solidFill>
              </a:rPr>
              <a:t>condemning all cases of denial of </a:t>
            </a:r>
            <a:r>
              <a:rPr lang="en-US" b="1" dirty="0" smtClean="0">
                <a:solidFill>
                  <a:srgbClr val="FF0000"/>
                </a:solidFill>
              </a:rPr>
              <a:t>humanitarian access </a:t>
            </a:r>
            <a:r>
              <a:rPr lang="en-US" dirty="0"/>
              <a:t>and  recalling that arbitrary denial of humanitarian access and </a:t>
            </a:r>
            <a:r>
              <a:rPr lang="en-US" dirty="0" smtClean="0"/>
              <a:t>depriving civilians </a:t>
            </a:r>
            <a:r>
              <a:rPr lang="en-US" dirty="0"/>
              <a:t>of objects indispensable to their survival, including </a:t>
            </a:r>
            <a:r>
              <a:rPr lang="en-US" dirty="0" err="1"/>
              <a:t>wilfully</a:t>
            </a:r>
            <a:r>
              <a:rPr lang="en-US" dirty="0"/>
              <a:t> </a:t>
            </a:r>
            <a:r>
              <a:rPr lang="en-US" dirty="0" smtClean="0"/>
              <a:t>impeding relief </a:t>
            </a:r>
            <a:r>
              <a:rPr lang="en-US" dirty="0"/>
              <a:t>supply and access, can constitute a violation of international humanitarian </a:t>
            </a:r>
            <a:r>
              <a:rPr lang="en-US" dirty="0" smtClean="0"/>
              <a:t>law”</a:t>
            </a:r>
          </a:p>
          <a:p>
            <a:r>
              <a:rPr lang="en-US" b="1" dirty="0" smtClean="0">
                <a:solidFill>
                  <a:srgbClr val="660066"/>
                </a:solidFill>
              </a:rPr>
              <a:t>“</a:t>
            </a:r>
            <a:r>
              <a:rPr lang="en-US" b="1" dirty="0">
                <a:solidFill>
                  <a:srgbClr val="FF0000"/>
                </a:solidFill>
              </a:rPr>
              <a:t>Urges all parties</a:t>
            </a:r>
            <a:r>
              <a:rPr lang="en-US" dirty="0"/>
              <a:t>, in particular the Syrian authorities, to take </a:t>
            </a:r>
            <a:r>
              <a:rPr lang="en-US" dirty="0" smtClean="0"/>
              <a:t>all appropriate </a:t>
            </a:r>
            <a:r>
              <a:rPr lang="en-US" dirty="0"/>
              <a:t>steps to facilitate the efforts of the United Nations, its </a:t>
            </a:r>
            <a:r>
              <a:rPr lang="en-US" dirty="0" smtClean="0"/>
              <a:t>specialized agencies</a:t>
            </a:r>
            <a:r>
              <a:rPr lang="en-US" dirty="0"/>
              <a:t>, and all humanitarian actors engaged in humanitarian relief activities, </a:t>
            </a:r>
            <a:r>
              <a:rPr lang="en-US" b="1" dirty="0" smtClean="0">
                <a:solidFill>
                  <a:srgbClr val="FF0000"/>
                </a:solidFill>
              </a:rPr>
              <a:t>to provide </a:t>
            </a:r>
            <a:r>
              <a:rPr lang="en-US" b="1" dirty="0">
                <a:solidFill>
                  <a:srgbClr val="FF0000"/>
                </a:solidFill>
              </a:rPr>
              <a:t>immediate humanitarian assistance to the affected people in Syria, </a:t>
            </a:r>
            <a:r>
              <a:rPr lang="en-US" b="1" dirty="0" smtClean="0">
                <a:solidFill>
                  <a:srgbClr val="FF0000"/>
                </a:solidFill>
              </a:rPr>
              <a:t>including by </a:t>
            </a:r>
            <a:r>
              <a:rPr lang="en-US" b="1" dirty="0">
                <a:solidFill>
                  <a:srgbClr val="FF0000"/>
                </a:solidFill>
              </a:rPr>
              <a:t>promptly facilitating safe and unhindered humanitarian access </a:t>
            </a:r>
            <a:r>
              <a:rPr lang="en-US" dirty="0"/>
              <a:t>to populations </a:t>
            </a:r>
            <a:r>
              <a:rPr lang="en-US" dirty="0" smtClean="0"/>
              <a:t>in need </a:t>
            </a:r>
            <a:r>
              <a:rPr lang="en-US" dirty="0"/>
              <a:t>of assistance in all areas under their </a:t>
            </a:r>
            <a:r>
              <a:rPr lang="en-US" dirty="0" smtClean="0"/>
              <a:t>control”</a:t>
            </a:r>
            <a:endParaRPr lang="en-US" b="1" dirty="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26806142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pic>
        <p:nvPicPr>
          <p:cNvPr id="4" name="Content Placeholder 3"/>
          <p:cNvPicPr>
            <a:picLocks noGrp="1" noChangeAspect="1"/>
          </p:cNvPicPr>
          <p:nvPr>
            <p:ph idx="1"/>
          </p:nvPr>
        </p:nvPicPr>
        <p:blipFill>
          <a:blip r:embed="rId2"/>
          <a:srcRect t="8736" b="8736"/>
          <a:stretch>
            <a:fillRect/>
          </a:stretch>
        </p:blipFill>
        <p:spPr/>
      </p:pic>
      <p:pic>
        <p:nvPicPr>
          <p:cNvPr id="5" name="Picture 4" descr="Unknown"/>
          <p:cNvPicPr/>
          <p:nvPr/>
        </p:nvPicPr>
        <p:blipFill>
          <a:blip r:embed="rId3">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3866625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Nuremberg the Military Tribunal ruled in </a:t>
            </a:r>
            <a:r>
              <a:rPr lang="en-US" i="1" dirty="0"/>
              <a:t>Von </a:t>
            </a:r>
            <a:r>
              <a:rPr lang="en-US" i="1" dirty="0" err="1"/>
              <a:t>Leeb</a:t>
            </a:r>
            <a:r>
              <a:rPr lang="en-US" dirty="0"/>
              <a:t> that the military commander may cut off sustenance to the civilian population under siege and legitimately “reduce it by </a:t>
            </a:r>
            <a:r>
              <a:rPr lang="en-US" dirty="0" smtClean="0"/>
              <a:t>starvation” </a:t>
            </a:r>
          </a:p>
          <a:p>
            <a:r>
              <a:rPr lang="en-US" dirty="0"/>
              <a:t>Article 54 API contains a customary international law prohibition against the starvation of the civilian population, thus prohibiting total warfare </a:t>
            </a:r>
            <a:endParaRPr lang="en-US" dirty="0" smtClean="0"/>
          </a:p>
          <a:p>
            <a:pPr>
              <a:buFont typeface="Wingdings" charset="2"/>
              <a:buChar char="²"/>
            </a:pPr>
            <a:r>
              <a:rPr lang="en-US" dirty="0"/>
              <a:t>Article 8(2)(b)(xxv) of the Rome Statute </a:t>
            </a:r>
            <a:endParaRPr lang="en-US" dirty="0" smtClean="0"/>
          </a:p>
          <a:p>
            <a:pPr marL="0" indent="0">
              <a:buNone/>
            </a:pPr>
            <a:r>
              <a:rPr lang="en-US" dirty="0" smtClean="0"/>
              <a:t>“Intentionally </a:t>
            </a:r>
            <a:r>
              <a:rPr lang="en-US" b="1" dirty="0">
                <a:solidFill>
                  <a:srgbClr val="FF0000"/>
                </a:solidFill>
              </a:rPr>
              <a:t>using starvation of civilians as a method of warfare </a:t>
            </a:r>
            <a:r>
              <a:rPr lang="en-US" dirty="0"/>
              <a:t>by depriving them of </a:t>
            </a:r>
            <a:r>
              <a:rPr lang="en-US" b="1" dirty="0">
                <a:solidFill>
                  <a:srgbClr val="FF0000"/>
                </a:solidFill>
              </a:rPr>
              <a:t>objects indispensable to their survival</a:t>
            </a:r>
            <a:r>
              <a:rPr lang="en-US" dirty="0"/>
              <a:t>, including </a:t>
            </a:r>
            <a:r>
              <a:rPr lang="en-US" dirty="0" err="1"/>
              <a:t>wilfully</a:t>
            </a:r>
            <a:r>
              <a:rPr lang="en-US" dirty="0"/>
              <a:t> impeding relief supplies as provided for under the Geneva </a:t>
            </a:r>
            <a:r>
              <a:rPr lang="en-US" dirty="0" smtClean="0"/>
              <a:t>Conventions”</a:t>
            </a:r>
            <a:endParaRPr lang="en-US" dirty="0"/>
          </a:p>
          <a:p>
            <a:endParaRPr lang="en-US" b="1" i="1" dirty="0" smtClean="0"/>
          </a:p>
          <a:p>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41473437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sp>
        <p:nvSpPr>
          <p:cNvPr id="3" name="Content Placeholder 2"/>
          <p:cNvSpPr>
            <a:spLocks noGrp="1"/>
          </p:cNvSpPr>
          <p:nvPr>
            <p:ph idx="1"/>
          </p:nvPr>
        </p:nvSpPr>
        <p:spPr>
          <a:xfrm>
            <a:off x="525538" y="1839506"/>
            <a:ext cx="7719937" cy="4226015"/>
          </a:xfrm>
        </p:spPr>
        <p:txBody>
          <a:bodyPr>
            <a:normAutofit/>
          </a:bodyPr>
          <a:lstStyle/>
          <a:p>
            <a:pPr marL="0" indent="0">
              <a:buNone/>
            </a:pPr>
            <a:r>
              <a:rPr lang="en-US" b="1" dirty="0" smtClean="0">
                <a:solidFill>
                  <a:srgbClr val="660066"/>
                </a:solidFill>
              </a:rPr>
              <a:t>How Broad is Starvation?</a:t>
            </a:r>
          </a:p>
          <a:p>
            <a:r>
              <a:rPr lang="en-US" dirty="0"/>
              <a:t>Starvation as a method of warfare is considered a “weapon to annihilate or weaken the population”. </a:t>
            </a:r>
            <a:endParaRPr lang="en-US" dirty="0" smtClean="0"/>
          </a:p>
          <a:p>
            <a:r>
              <a:rPr lang="en-US" dirty="0" smtClean="0"/>
              <a:t>starvation </a:t>
            </a:r>
            <a:r>
              <a:rPr lang="en-US" dirty="0"/>
              <a:t>as a </a:t>
            </a:r>
            <a:r>
              <a:rPr lang="en-US" b="1" dirty="0">
                <a:solidFill>
                  <a:srgbClr val="FF0000"/>
                </a:solidFill>
              </a:rPr>
              <a:t>weapon</a:t>
            </a:r>
            <a:r>
              <a:rPr lang="en-US" dirty="0"/>
              <a:t> </a:t>
            </a:r>
            <a:r>
              <a:rPr lang="en-US" b="1" dirty="0">
                <a:solidFill>
                  <a:srgbClr val="FF0000"/>
                </a:solidFill>
              </a:rPr>
              <a:t>to </a:t>
            </a:r>
            <a:r>
              <a:rPr lang="en-US" b="1" i="1" dirty="0">
                <a:solidFill>
                  <a:srgbClr val="FF0000"/>
                </a:solidFill>
              </a:rPr>
              <a:t>weaken the population. </a:t>
            </a:r>
            <a:endParaRPr lang="en-US" b="1" i="1" dirty="0" smtClean="0">
              <a:solidFill>
                <a:srgbClr val="FF0000"/>
              </a:solidFill>
            </a:endParaRPr>
          </a:p>
          <a:p>
            <a:r>
              <a:rPr lang="en-US" i="1" dirty="0" smtClean="0"/>
              <a:t>The Shorter </a:t>
            </a:r>
            <a:r>
              <a:rPr lang="en-US" i="1" dirty="0"/>
              <a:t>Oxford English Dictionary on starvation as “</a:t>
            </a:r>
            <a:r>
              <a:rPr lang="en-US" dirty="0"/>
              <a:t>the action of starving or subjecting to </a:t>
            </a:r>
            <a:r>
              <a:rPr lang="en-US" b="1" dirty="0">
                <a:solidFill>
                  <a:srgbClr val="FF0000"/>
                </a:solidFill>
              </a:rPr>
              <a:t>famine</a:t>
            </a:r>
            <a:r>
              <a:rPr lang="en-US" dirty="0"/>
              <a:t>, i.e., to cause to </a:t>
            </a:r>
            <a:r>
              <a:rPr lang="en-US" b="1" dirty="0">
                <a:solidFill>
                  <a:srgbClr val="FF0000"/>
                </a:solidFill>
              </a:rPr>
              <a:t>perish of hunger</a:t>
            </a:r>
            <a:r>
              <a:rPr lang="en-US" dirty="0"/>
              <a:t>; to deprive of or </a:t>
            </a:r>
            <a:r>
              <a:rPr lang="en-US" b="1" dirty="0">
                <a:solidFill>
                  <a:srgbClr val="FF0000"/>
                </a:solidFill>
              </a:rPr>
              <a:t>"keep scantily supplied with food". </a:t>
            </a:r>
            <a:endParaRPr lang="en-US" b="1" dirty="0" smtClean="0">
              <a:solidFill>
                <a:srgbClr val="FF0000"/>
              </a:solidFill>
            </a:endParaRPr>
          </a:p>
          <a:p>
            <a:pPr marL="0" indent="0">
              <a:buNone/>
            </a:pPr>
            <a:endParaRPr lang="en-US" b="1" dirty="0">
              <a:solidFill>
                <a:srgbClr val="FF0000"/>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5400898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Sieges?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²"/>
            </a:pPr>
            <a:r>
              <a:rPr lang="en-US" b="1" dirty="0">
                <a:solidFill>
                  <a:srgbClr val="FF0000"/>
                </a:solidFill>
              </a:rPr>
              <a:t>Rif Damascus, </a:t>
            </a:r>
            <a:r>
              <a:rPr lang="en-US" b="1" dirty="0" err="1">
                <a:solidFill>
                  <a:srgbClr val="FF0000"/>
                </a:solidFill>
              </a:rPr>
              <a:t>Idlib</a:t>
            </a:r>
            <a:r>
              <a:rPr lang="en-US" b="1" dirty="0">
                <a:solidFill>
                  <a:srgbClr val="FF0000"/>
                </a:solidFill>
              </a:rPr>
              <a:t> </a:t>
            </a:r>
            <a:r>
              <a:rPr lang="en-US" dirty="0"/>
              <a:t>and </a:t>
            </a:r>
            <a:r>
              <a:rPr lang="en-US" b="1" dirty="0" err="1">
                <a:solidFill>
                  <a:srgbClr val="FF0000"/>
                </a:solidFill>
              </a:rPr>
              <a:t>Dayr</a:t>
            </a:r>
            <a:r>
              <a:rPr lang="en-US" b="1" dirty="0">
                <a:solidFill>
                  <a:srgbClr val="FF0000"/>
                </a:solidFill>
              </a:rPr>
              <a:t> </a:t>
            </a:r>
            <a:r>
              <a:rPr lang="en-US" b="1" dirty="0" err="1">
                <a:solidFill>
                  <a:srgbClr val="FF0000"/>
                </a:solidFill>
              </a:rPr>
              <a:t>az-Zawr</a:t>
            </a:r>
            <a:r>
              <a:rPr lang="en-US" b="1" dirty="0">
                <a:solidFill>
                  <a:srgbClr val="FF0000"/>
                </a:solidFill>
              </a:rPr>
              <a:t> </a:t>
            </a:r>
            <a:endParaRPr lang="en-US" b="1" dirty="0" smtClean="0">
              <a:solidFill>
                <a:srgbClr val="FF0000"/>
              </a:solidFill>
            </a:endParaRPr>
          </a:p>
          <a:p>
            <a:r>
              <a:rPr lang="en-US" dirty="0"/>
              <a:t>486,700 civilians trapped in densely populated districts with little access to food, water medicine and electricity </a:t>
            </a:r>
            <a:endParaRPr lang="en-US" dirty="0" smtClean="0"/>
          </a:p>
          <a:p>
            <a:r>
              <a:rPr lang="en-US" dirty="0"/>
              <a:t>G</a:t>
            </a:r>
            <a:r>
              <a:rPr lang="en-US" dirty="0" smtClean="0"/>
              <a:t>overnment forces: </a:t>
            </a:r>
            <a:r>
              <a:rPr lang="en-US" b="1" dirty="0" err="1">
                <a:solidFill>
                  <a:srgbClr val="FF0000"/>
                </a:solidFill>
              </a:rPr>
              <a:t>Madaya</a:t>
            </a:r>
            <a:r>
              <a:rPr lang="en-US" b="1" dirty="0">
                <a:solidFill>
                  <a:srgbClr val="FF0000"/>
                </a:solidFill>
              </a:rPr>
              <a:t>, </a:t>
            </a:r>
            <a:r>
              <a:rPr lang="en-US" b="1" dirty="0" err="1">
                <a:solidFill>
                  <a:srgbClr val="FF0000"/>
                </a:solidFill>
              </a:rPr>
              <a:t>Zabadani</a:t>
            </a:r>
            <a:r>
              <a:rPr lang="en-US" b="1" dirty="0">
                <a:solidFill>
                  <a:srgbClr val="FF0000"/>
                </a:solidFill>
              </a:rPr>
              <a:t>, </a:t>
            </a:r>
            <a:r>
              <a:rPr lang="en-US" b="1" dirty="0" err="1">
                <a:solidFill>
                  <a:srgbClr val="FF0000"/>
                </a:solidFill>
              </a:rPr>
              <a:t>Bqine</a:t>
            </a:r>
            <a:r>
              <a:rPr lang="en-US" b="1" dirty="0">
                <a:solidFill>
                  <a:srgbClr val="FF0000"/>
                </a:solidFill>
              </a:rPr>
              <a:t> </a:t>
            </a:r>
            <a:endParaRPr lang="en-US" b="1" dirty="0" smtClean="0">
              <a:solidFill>
                <a:srgbClr val="FF0000"/>
              </a:solidFill>
            </a:endParaRPr>
          </a:p>
          <a:p>
            <a:r>
              <a:rPr lang="en-US" dirty="0" smtClean="0"/>
              <a:t>Government forces:</a:t>
            </a:r>
            <a:r>
              <a:rPr lang="en-US" dirty="0"/>
              <a:t>173,000 people trapped in </a:t>
            </a:r>
            <a:r>
              <a:rPr lang="en-US" b="1" dirty="0" err="1" smtClean="0">
                <a:solidFill>
                  <a:srgbClr val="FF0000"/>
                </a:solidFill>
              </a:rPr>
              <a:t>Ghutah</a:t>
            </a:r>
            <a:r>
              <a:rPr lang="en-US" b="1" dirty="0" smtClean="0">
                <a:solidFill>
                  <a:srgbClr val="FF0000"/>
                </a:solidFill>
              </a:rPr>
              <a:t>, </a:t>
            </a:r>
            <a:r>
              <a:rPr lang="en-US" dirty="0" smtClean="0"/>
              <a:t>chemical attacks</a:t>
            </a:r>
          </a:p>
          <a:p>
            <a:r>
              <a:rPr lang="en-US" dirty="0"/>
              <a:t>checkpoint established in </a:t>
            </a:r>
            <a:r>
              <a:rPr lang="en-US" b="1" dirty="0">
                <a:solidFill>
                  <a:srgbClr val="FF0000"/>
                </a:solidFill>
              </a:rPr>
              <a:t>West </a:t>
            </a:r>
            <a:r>
              <a:rPr lang="en-US" b="1" dirty="0" err="1">
                <a:solidFill>
                  <a:srgbClr val="FF0000"/>
                </a:solidFill>
              </a:rPr>
              <a:t>Ghutah</a:t>
            </a:r>
            <a:r>
              <a:rPr lang="en-US" b="1" dirty="0">
                <a:solidFill>
                  <a:srgbClr val="FF0000"/>
                </a:solidFill>
              </a:rPr>
              <a:t> </a:t>
            </a:r>
            <a:r>
              <a:rPr lang="en-US" dirty="0"/>
              <a:t>and </a:t>
            </a:r>
            <a:r>
              <a:rPr lang="en-US" b="1" dirty="0">
                <a:solidFill>
                  <a:srgbClr val="FF0000"/>
                </a:solidFill>
              </a:rPr>
              <a:t>al-</a:t>
            </a:r>
            <a:r>
              <a:rPr lang="en-US" b="1" dirty="0" err="1">
                <a:solidFill>
                  <a:srgbClr val="FF0000"/>
                </a:solidFill>
              </a:rPr>
              <a:t>Muadhamiya</a:t>
            </a:r>
            <a:r>
              <a:rPr lang="en-US" dirty="0"/>
              <a:t> prevented the injured civilians from leaving </a:t>
            </a:r>
            <a:r>
              <a:rPr lang="en-US" dirty="0" smtClean="0"/>
              <a:t>and </a:t>
            </a:r>
            <a:r>
              <a:rPr lang="en-US" dirty="0"/>
              <a:t>humanitarian convoys entering. </a:t>
            </a:r>
          </a:p>
          <a:p>
            <a:endParaRPr lang="en-US" dirty="0" smtClean="0"/>
          </a:p>
          <a:p>
            <a:endParaRPr lang="en-US" dirty="0"/>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4135761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sp>
        <p:nvSpPr>
          <p:cNvPr id="3" name="Content Placeholder 2"/>
          <p:cNvSpPr>
            <a:spLocks noGrp="1"/>
          </p:cNvSpPr>
          <p:nvPr>
            <p:ph idx="1"/>
          </p:nvPr>
        </p:nvSpPr>
        <p:spPr>
          <a:xfrm>
            <a:off x="295982" y="1795708"/>
            <a:ext cx="7949493" cy="4269813"/>
          </a:xfrm>
        </p:spPr>
        <p:txBody>
          <a:bodyPr>
            <a:normAutofit fontScale="85000" lnSpcReduction="20000"/>
          </a:bodyPr>
          <a:lstStyle/>
          <a:p>
            <a:pPr marL="0" indent="0">
              <a:buNone/>
            </a:pPr>
            <a:r>
              <a:rPr lang="en-US" b="1" dirty="0" smtClean="0">
                <a:solidFill>
                  <a:srgbClr val="660066"/>
                </a:solidFill>
              </a:rPr>
              <a:t>By depriving them of objects indispensible to the survival?</a:t>
            </a:r>
          </a:p>
          <a:p>
            <a:r>
              <a:rPr lang="en-US" dirty="0"/>
              <a:t>Rule 54 of the ICRC codification of customary international law provides that “attacking, destroying, removing or rendering useless objects indispensible to the survival of the civilian population is prohibited” </a:t>
            </a:r>
            <a:endParaRPr lang="en-US" dirty="0" smtClean="0"/>
          </a:p>
          <a:p>
            <a:r>
              <a:rPr lang="en-US" dirty="0"/>
              <a:t>Objects indispensible to survival include but are not limited to, </a:t>
            </a:r>
            <a:r>
              <a:rPr lang="en-US" b="1" dirty="0">
                <a:solidFill>
                  <a:srgbClr val="FF0000"/>
                </a:solidFill>
              </a:rPr>
              <a:t>foodstuffs, agricultural areas for the production of foodstuffs, crops, livestock, drinking water, installations and supplies and irrigation works</a:t>
            </a:r>
            <a:r>
              <a:rPr lang="en-US" dirty="0"/>
              <a:t>. </a:t>
            </a:r>
            <a:r>
              <a:rPr lang="en-US" dirty="0" smtClean="0"/>
              <a:t>(Article 54(2), Additional Protocol 1)</a:t>
            </a:r>
          </a:p>
          <a:p>
            <a:pPr>
              <a:buFont typeface="Wingdings" charset="2"/>
              <a:buChar char="²"/>
            </a:pPr>
            <a:r>
              <a:rPr lang="en-US" dirty="0"/>
              <a:t>siege of </a:t>
            </a:r>
            <a:r>
              <a:rPr lang="en-US" dirty="0" err="1"/>
              <a:t>Fu’ah</a:t>
            </a:r>
            <a:r>
              <a:rPr lang="en-US" dirty="0"/>
              <a:t> and </a:t>
            </a:r>
            <a:r>
              <a:rPr lang="en-US" dirty="0" err="1"/>
              <a:t>Kafraya</a:t>
            </a:r>
            <a:r>
              <a:rPr lang="en-US" dirty="0"/>
              <a:t> since March </a:t>
            </a:r>
            <a:r>
              <a:rPr lang="en-US" dirty="0" smtClean="0"/>
              <a:t>2015</a:t>
            </a:r>
            <a:r>
              <a:rPr lang="en-US" dirty="0"/>
              <a:t> </a:t>
            </a:r>
            <a:r>
              <a:rPr lang="en-US" dirty="0" smtClean="0"/>
              <a:t>- Some </a:t>
            </a:r>
            <a:r>
              <a:rPr lang="en-US" dirty="0"/>
              <a:t>supplies were allowed in by the ICRC and Syrian Arab Red Crescent in September 2015, but these were far from adequate and people were forced to survive eating “grass, leaves and cats”. </a:t>
            </a:r>
            <a:endParaRPr lang="en-US" dirty="0" smtClean="0"/>
          </a:p>
          <a:p>
            <a:endParaRPr lang="en-US" dirty="0" smtClean="0"/>
          </a:p>
          <a:p>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4837126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Starvation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rgbClr val="660066"/>
                </a:solidFill>
              </a:rPr>
              <a:t>By depriving them of objects indispensible to the survival?</a:t>
            </a:r>
          </a:p>
          <a:p>
            <a:r>
              <a:rPr lang="en-US" dirty="0" smtClean="0"/>
              <a:t>negotiations </a:t>
            </a:r>
            <a:r>
              <a:rPr lang="en-US" dirty="0"/>
              <a:t>to the Elements of Crimes considered items indispensible to survival broadly include not only food and water but also other items such </a:t>
            </a:r>
            <a:r>
              <a:rPr lang="en-US" b="1" dirty="0">
                <a:solidFill>
                  <a:srgbClr val="FF0000"/>
                </a:solidFill>
              </a:rPr>
              <a:t>as blankets and medicines and non-food items </a:t>
            </a:r>
          </a:p>
          <a:p>
            <a:r>
              <a:rPr lang="en-US" b="1" dirty="0">
                <a:solidFill>
                  <a:srgbClr val="FF0000"/>
                </a:solidFill>
              </a:rPr>
              <a:t>Article 69(1) of Additional Protocol I  </a:t>
            </a:r>
            <a:r>
              <a:rPr lang="en-US" dirty="0"/>
              <a:t>- “clothing, bedding, means of shelter, [and] other supplies essential to the survival of the civilian </a:t>
            </a:r>
            <a:r>
              <a:rPr lang="en-US" dirty="0" smtClean="0"/>
              <a:t>population</a:t>
            </a:r>
          </a:p>
          <a:p>
            <a:pPr>
              <a:buFont typeface="Wingdings" charset="2"/>
              <a:buChar char="v"/>
            </a:pPr>
            <a:r>
              <a:rPr lang="en-US" dirty="0"/>
              <a:t>In 2013, a Presidential Statement by the United Nations Security Council, outlined that “</a:t>
            </a:r>
            <a:r>
              <a:rPr lang="en-US" b="1" dirty="0">
                <a:solidFill>
                  <a:srgbClr val="FF0000"/>
                </a:solidFill>
              </a:rPr>
              <a:t>arbitrarily depriving civilians of objects indispensible to their survival</a:t>
            </a:r>
            <a:r>
              <a:rPr lang="en-US" dirty="0"/>
              <a:t>, including willfully impeding relief access, can constitute a violation of IHL.” </a:t>
            </a:r>
          </a:p>
          <a:p>
            <a:endParaRPr lang="en-US" dirty="0"/>
          </a:p>
        </p:txBody>
      </p:sp>
      <p:pic>
        <p:nvPicPr>
          <p:cNvPr id="6" name="Picture 5"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4442761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sp>
        <p:nvSpPr>
          <p:cNvPr id="3" name="Content Placeholder 2"/>
          <p:cNvSpPr>
            <a:spLocks noGrp="1"/>
          </p:cNvSpPr>
          <p:nvPr>
            <p:ph idx="1"/>
          </p:nvPr>
        </p:nvSpPr>
        <p:spPr>
          <a:xfrm>
            <a:off x="423350" y="1810308"/>
            <a:ext cx="8102048" cy="4759357"/>
          </a:xfrm>
        </p:spPr>
        <p:txBody>
          <a:bodyPr>
            <a:normAutofit lnSpcReduction="10000"/>
          </a:bodyPr>
          <a:lstStyle/>
          <a:p>
            <a:pPr marL="0" indent="0">
              <a:buNone/>
            </a:pPr>
            <a:r>
              <a:rPr lang="en-US" b="1" dirty="0" smtClean="0">
                <a:solidFill>
                  <a:srgbClr val="660066"/>
                </a:solidFill>
              </a:rPr>
              <a:t>The </a:t>
            </a:r>
            <a:r>
              <a:rPr lang="en-US" b="1" dirty="0">
                <a:solidFill>
                  <a:srgbClr val="660066"/>
                </a:solidFill>
              </a:rPr>
              <a:t>Elements of the Crime provide</a:t>
            </a:r>
            <a:r>
              <a:rPr lang="en-US" b="1" dirty="0" smtClean="0">
                <a:solidFill>
                  <a:srgbClr val="660066"/>
                </a:solidFill>
              </a:rPr>
              <a:t>:</a:t>
            </a:r>
          </a:p>
          <a:p>
            <a:pPr marL="0" indent="0">
              <a:buNone/>
            </a:pPr>
            <a:endParaRPr lang="en-US" b="1" dirty="0">
              <a:solidFill>
                <a:srgbClr val="660066"/>
              </a:solidFill>
            </a:endParaRPr>
          </a:p>
          <a:p>
            <a:pPr marL="1379538" lvl="4" indent="-457200">
              <a:buAutoNum type="arabicPeriod"/>
            </a:pPr>
            <a:r>
              <a:rPr lang="en-US" sz="2400" dirty="0" smtClean="0"/>
              <a:t>The </a:t>
            </a:r>
            <a:r>
              <a:rPr lang="en-US" sz="2400" dirty="0"/>
              <a:t>perpetrator deprived civilians of objects indispensable to their survival</a:t>
            </a:r>
            <a:r>
              <a:rPr lang="en-US" sz="2400" dirty="0" smtClean="0"/>
              <a:t>.</a:t>
            </a:r>
          </a:p>
          <a:p>
            <a:pPr marL="0" indent="0">
              <a:buNone/>
            </a:pPr>
            <a:r>
              <a:rPr lang="en-US" dirty="0" smtClean="0"/>
              <a:t>	2</a:t>
            </a:r>
            <a:r>
              <a:rPr lang="en-US" dirty="0"/>
              <a:t>. </a:t>
            </a:r>
            <a:r>
              <a:rPr lang="en-US" dirty="0" smtClean="0"/>
              <a:t>The </a:t>
            </a:r>
            <a:r>
              <a:rPr lang="en-US" dirty="0"/>
              <a:t>perpetrator </a:t>
            </a:r>
            <a:r>
              <a:rPr lang="en-US" b="1" dirty="0">
                <a:solidFill>
                  <a:srgbClr val="FF0000"/>
                </a:solidFill>
              </a:rPr>
              <a:t>intended to starve civilians as a </a:t>
            </a:r>
            <a:r>
              <a:rPr lang="en-US" b="1" dirty="0" smtClean="0">
                <a:solidFill>
                  <a:srgbClr val="FF0000"/>
                </a:solidFill>
              </a:rPr>
              <a:t>	method </a:t>
            </a:r>
            <a:r>
              <a:rPr lang="en-US" b="1" dirty="0">
                <a:solidFill>
                  <a:srgbClr val="FF0000"/>
                </a:solidFill>
              </a:rPr>
              <a:t>of warfare.</a:t>
            </a:r>
          </a:p>
          <a:p>
            <a:pPr marL="0" indent="0">
              <a:buNone/>
            </a:pPr>
            <a:r>
              <a:rPr lang="en-US" dirty="0" smtClean="0"/>
              <a:t>	3</a:t>
            </a:r>
            <a:r>
              <a:rPr lang="en-US" dirty="0"/>
              <a:t>. The conduct took place in the context of and was </a:t>
            </a:r>
            <a:r>
              <a:rPr lang="en-US" dirty="0" smtClean="0"/>
              <a:t>	associated </a:t>
            </a:r>
            <a:r>
              <a:rPr lang="en-US" dirty="0"/>
              <a:t>with an </a:t>
            </a:r>
            <a:r>
              <a:rPr lang="en-US" b="1" dirty="0">
                <a:solidFill>
                  <a:srgbClr val="FF0000"/>
                </a:solidFill>
              </a:rPr>
              <a:t>international armed conflict.</a:t>
            </a:r>
          </a:p>
          <a:p>
            <a:pPr marL="0" indent="0">
              <a:buNone/>
            </a:pPr>
            <a:r>
              <a:rPr lang="en-US" dirty="0" smtClean="0"/>
              <a:t>	4</a:t>
            </a:r>
            <a:r>
              <a:rPr lang="en-US" dirty="0"/>
              <a:t>. The perpetrator was aware of factual circumstances </a:t>
            </a:r>
            <a:r>
              <a:rPr lang="en-US" dirty="0" smtClean="0"/>
              <a:t>	that </a:t>
            </a:r>
            <a:r>
              <a:rPr lang="en-US" dirty="0"/>
              <a:t>established the existence of an armed conflict</a:t>
            </a:r>
            <a:r>
              <a:rPr lang="en-US" dirty="0" smtClean="0"/>
              <a:t>.</a:t>
            </a:r>
            <a:endParaRPr lang="en-US" dirty="0" smtClean="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42013268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29559"/>
            <a:ext cx="7345362" cy="1339850"/>
          </a:xfrm>
        </p:spPr>
        <p:txBody>
          <a:bodyPr/>
          <a:lstStyle/>
          <a:p>
            <a:r>
              <a:rPr lang="en-US" dirty="0" smtClean="0"/>
              <a:t>Starvation</a:t>
            </a:r>
            <a:endParaRPr lang="en-US" dirty="0"/>
          </a:p>
        </p:txBody>
      </p:sp>
      <p:sp>
        <p:nvSpPr>
          <p:cNvPr id="3" name="Content Placeholder 2"/>
          <p:cNvSpPr>
            <a:spLocks noGrp="1"/>
          </p:cNvSpPr>
          <p:nvPr>
            <p:ph idx="1"/>
          </p:nvPr>
        </p:nvSpPr>
        <p:spPr/>
        <p:txBody>
          <a:bodyPr/>
          <a:lstStyle/>
          <a:p>
            <a:pPr>
              <a:buFont typeface="Wingdings" charset="2"/>
              <a:buChar char="²"/>
            </a:pPr>
            <a:r>
              <a:rPr lang="en-US" dirty="0"/>
              <a:t>The intent is directed at the civilian population, as some measure of </a:t>
            </a:r>
            <a:r>
              <a:rPr lang="en-US" b="1" dirty="0">
                <a:solidFill>
                  <a:srgbClr val="FF0000"/>
                </a:solidFill>
              </a:rPr>
              <a:t>starvation</a:t>
            </a:r>
            <a:r>
              <a:rPr lang="en-US" dirty="0"/>
              <a:t> is arguably permissible against combatants as </a:t>
            </a:r>
            <a:r>
              <a:rPr lang="en-US" b="1" dirty="0">
                <a:solidFill>
                  <a:srgbClr val="FF0000"/>
                </a:solidFill>
              </a:rPr>
              <a:t>a method of war</a:t>
            </a:r>
            <a:r>
              <a:rPr lang="en-US" dirty="0"/>
              <a:t>. </a:t>
            </a:r>
          </a:p>
          <a:p>
            <a:pPr>
              <a:buFont typeface="Wingdings" charset="2"/>
              <a:buChar char="²"/>
            </a:pPr>
            <a:r>
              <a:rPr lang="en-US" i="1" dirty="0"/>
              <a:t>Prosecutor v </a:t>
            </a:r>
            <a:r>
              <a:rPr lang="en-US" i="1" dirty="0" err="1"/>
              <a:t>Perisic</a:t>
            </a:r>
            <a:r>
              <a:rPr lang="en-US" dirty="0"/>
              <a:t>, ICTY – siege of </a:t>
            </a:r>
            <a:r>
              <a:rPr lang="en-US" dirty="0" err="1"/>
              <a:t>Zadar</a:t>
            </a:r>
            <a:r>
              <a:rPr lang="en-US" dirty="0"/>
              <a:t> under the Croatian Penal Code, starvation punishable as war crime</a:t>
            </a:r>
          </a:p>
          <a:p>
            <a:endParaRPr lang="en-US" dirty="0"/>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4556439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Starvation</a:t>
            </a:r>
            <a:endParaRPr lang="en-US" dirty="0"/>
          </a:p>
        </p:txBody>
      </p:sp>
      <p:sp>
        <p:nvSpPr>
          <p:cNvPr id="3" name="Content Placeholder 2"/>
          <p:cNvSpPr>
            <a:spLocks noGrp="1"/>
          </p:cNvSpPr>
          <p:nvPr>
            <p:ph idx="1"/>
          </p:nvPr>
        </p:nvSpPr>
        <p:spPr/>
        <p:txBody>
          <a:bodyPr>
            <a:normAutofit fontScale="92500"/>
          </a:bodyPr>
          <a:lstStyle/>
          <a:p>
            <a:pPr>
              <a:buFont typeface="Wingdings" charset="2"/>
              <a:buChar char="u"/>
            </a:pPr>
            <a:r>
              <a:rPr lang="en-US" b="1" i="1" dirty="0"/>
              <a:t>“Shortages of food, water and medicine in </a:t>
            </a:r>
            <a:r>
              <a:rPr lang="en-US" b="1" i="1" dirty="0" err="1"/>
              <a:t>Madaya</a:t>
            </a:r>
            <a:r>
              <a:rPr lang="en-US" b="1" i="1" dirty="0"/>
              <a:t> have led to moderate or acute malnutrition and deaths in vulnerable groups, including children and the elderly” </a:t>
            </a:r>
            <a:r>
              <a:rPr lang="en-US" b="1" i="1" dirty="0" smtClean="0"/>
              <a:t>(COI)</a:t>
            </a:r>
          </a:p>
          <a:p>
            <a:pPr>
              <a:buFont typeface="Wingdings" charset="2"/>
              <a:buChar char="u"/>
            </a:pPr>
            <a:r>
              <a:rPr lang="en-US" b="1" i="1" dirty="0" smtClean="0"/>
              <a:t> In </a:t>
            </a:r>
            <a:r>
              <a:rPr lang="en-US" b="1" i="1" dirty="0"/>
              <a:t>Rif Damascus government forces have used starvation as a weapon of war”. </a:t>
            </a:r>
            <a:endParaRPr lang="en-US" dirty="0"/>
          </a:p>
          <a:p>
            <a:r>
              <a:rPr lang="en-US" dirty="0"/>
              <a:t>UNSC RES 2258 (2015)</a:t>
            </a:r>
          </a:p>
          <a:p>
            <a:pPr marL="0" indent="0">
              <a:buNone/>
            </a:pPr>
            <a:r>
              <a:rPr lang="en-US" dirty="0"/>
              <a:t> “as well as the use of starvation of civilians as a method of combat, including by the besiegement of populated areas” </a:t>
            </a:r>
          </a:p>
          <a:p>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20870608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against Humanity</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solidFill>
                  <a:srgbClr val="660066"/>
                </a:solidFill>
              </a:rPr>
              <a:t>Article 7(b), Rome Statute</a:t>
            </a:r>
          </a:p>
          <a:p>
            <a:pPr marL="0" indent="0">
              <a:buNone/>
            </a:pPr>
            <a:r>
              <a:rPr lang="en-US" dirty="0" smtClean="0"/>
              <a:t>“Crimes </a:t>
            </a:r>
            <a:r>
              <a:rPr lang="en-US" dirty="0"/>
              <a:t>against humanity” include any of the following acts committed as part of a </a:t>
            </a:r>
            <a:r>
              <a:rPr lang="en-US" b="1" dirty="0">
                <a:solidFill>
                  <a:srgbClr val="FF0000"/>
                </a:solidFill>
              </a:rPr>
              <a:t>widespread or systematic attack </a:t>
            </a:r>
            <a:r>
              <a:rPr lang="en-US" dirty="0"/>
              <a:t>directed against any civilian population, with knowledge of the attack:</a:t>
            </a:r>
            <a:endParaRPr lang="en-US" b="1" dirty="0" smtClean="0">
              <a:solidFill>
                <a:srgbClr val="660066"/>
              </a:solidFill>
            </a:endParaRPr>
          </a:p>
          <a:p>
            <a:r>
              <a:rPr lang="en-US" b="1" dirty="0" smtClean="0"/>
              <a:t>(</a:t>
            </a:r>
            <a:r>
              <a:rPr lang="en-US" b="1" dirty="0"/>
              <a:t>b) ‘Extermination’ includes the intentional infliction of conditions of life</a:t>
            </a:r>
            <a:r>
              <a:rPr lang="en-US" b="1" dirty="0" smtClean="0"/>
              <a:t>, </a:t>
            </a:r>
            <a:r>
              <a:rPr lang="en-US" dirty="0" smtClean="0"/>
              <a:t>inter </a:t>
            </a:r>
            <a:r>
              <a:rPr lang="en-US" dirty="0"/>
              <a:t>alia </a:t>
            </a:r>
            <a:r>
              <a:rPr lang="en-US" b="1" dirty="0"/>
              <a:t>the deprivation of access to food and medicine, calculated </a:t>
            </a:r>
            <a:r>
              <a:rPr lang="en-US" b="1" dirty="0" smtClean="0"/>
              <a:t>to bring </a:t>
            </a:r>
            <a:r>
              <a:rPr lang="en-US" b="1" dirty="0"/>
              <a:t>about the destruction of part of a population</a:t>
            </a:r>
            <a:r>
              <a:rPr lang="en-US" b="1" dirty="0" smtClean="0"/>
              <a:t>;</a:t>
            </a:r>
          </a:p>
          <a:p>
            <a:pPr>
              <a:buFont typeface="Wingdings" charset="2"/>
              <a:buChar char="²"/>
            </a:pPr>
            <a:r>
              <a:rPr lang="en-US" dirty="0" smtClean="0"/>
              <a:t>Crimes </a:t>
            </a:r>
            <a:r>
              <a:rPr lang="en-US" dirty="0"/>
              <a:t>against humanity continue to be committed by government forces and by Islamic State in Iraq and Al-Sham (ISIS</a:t>
            </a:r>
            <a:r>
              <a:rPr lang="en-US" dirty="0" smtClean="0"/>
              <a:t>).  (Commission of Inquiry, Syria, 11 February 2016)</a:t>
            </a:r>
          </a:p>
          <a:p>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543978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against Humanity</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charset="2"/>
              <a:buChar char="²"/>
            </a:pPr>
            <a:r>
              <a:rPr lang="en-US" dirty="0" smtClean="0"/>
              <a:t>“Our </a:t>
            </a:r>
            <a:r>
              <a:rPr lang="en-US" dirty="0"/>
              <a:t>requests have mostly gone unanswered,” with people living in a nightmarish reality that obeyed no laws, she said.  In </a:t>
            </a:r>
            <a:r>
              <a:rPr lang="en-US" dirty="0" err="1"/>
              <a:t>Madaya</a:t>
            </a:r>
            <a:r>
              <a:rPr lang="en-US" dirty="0"/>
              <a:t>, the world had seen harrowing images of malnutrition and hunger. </a:t>
            </a:r>
            <a:r>
              <a:rPr lang="en-US" b="1" dirty="0">
                <a:solidFill>
                  <a:srgbClr val="FF0000"/>
                </a:solidFill>
              </a:rPr>
              <a:t> Siege and starvation had become</a:t>
            </a:r>
            <a:r>
              <a:rPr lang="en-US" dirty="0"/>
              <a:t> </a:t>
            </a:r>
            <a:r>
              <a:rPr lang="en-US" b="1" dirty="0">
                <a:solidFill>
                  <a:srgbClr val="FF0000"/>
                </a:solidFill>
              </a:rPr>
              <a:t>routine and systematic</a:t>
            </a:r>
            <a:r>
              <a:rPr lang="en-US" dirty="0"/>
              <a:t>, and their barbarity could not be overstated.  Parties to the conflict had launched a war against men, women and children with “callous indifference” to their lives</a:t>
            </a:r>
            <a:r>
              <a:rPr lang="en-US" dirty="0" smtClean="0"/>
              <a:t>.</a:t>
            </a:r>
          </a:p>
          <a:p>
            <a:r>
              <a:rPr lang="en-US" dirty="0" smtClean="0"/>
              <a:t>(Security Council Meeting, Assistant </a:t>
            </a:r>
            <a:r>
              <a:rPr lang="en-US" dirty="0"/>
              <a:t>Secretary-General for Humanitarian Affairs and Deputy Emergency Relief </a:t>
            </a:r>
            <a:r>
              <a:rPr lang="en-US" dirty="0" smtClean="0"/>
              <a:t>Coordinator, 15 January 2016)</a:t>
            </a:r>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4912061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Crime against Humanity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rgbClr val="660066"/>
                </a:solidFill>
              </a:rPr>
              <a:t>Comparative</a:t>
            </a:r>
          </a:p>
          <a:p>
            <a:r>
              <a:rPr lang="en-US" dirty="0" smtClean="0"/>
              <a:t>“</a:t>
            </a:r>
            <a:r>
              <a:rPr lang="en-US" dirty="0"/>
              <a:t>These crimes against humanity entail extermination, murder, enslavement, torture, imprisonment, rape, forced abortions and other sexual violence, persecution on political, religious, racial and gender grounds, the forcible transfer of populations, the enforced disappearance of persons </a:t>
            </a:r>
            <a:r>
              <a:rPr lang="en-US" b="1" dirty="0">
                <a:solidFill>
                  <a:srgbClr val="FF0000"/>
                </a:solidFill>
              </a:rPr>
              <a:t>and the inhumane act of knowingly causing prolonged </a:t>
            </a:r>
            <a:r>
              <a:rPr lang="en-US" b="1" dirty="0" smtClean="0">
                <a:solidFill>
                  <a:srgbClr val="FF0000"/>
                </a:solidFill>
              </a:rPr>
              <a:t>starvation</a:t>
            </a:r>
            <a:r>
              <a:rPr lang="en-US" dirty="0" smtClean="0"/>
              <a:t>” </a:t>
            </a:r>
          </a:p>
          <a:p>
            <a:r>
              <a:rPr lang="en-US" dirty="0" smtClean="0"/>
              <a:t>“</a:t>
            </a:r>
            <a:r>
              <a:rPr lang="en-US" dirty="0"/>
              <a:t>Crimes against humanity are ongoing in the Democratic People’s Republic of Korea because the policies, institutions and patterns of impunity that lie at their heart remain in place.</a:t>
            </a:r>
            <a:r>
              <a:rPr lang="en-US" dirty="0" smtClean="0"/>
              <a:t>” </a:t>
            </a:r>
            <a:r>
              <a:rPr lang="en-US" b="1" dirty="0" smtClean="0">
                <a:solidFill>
                  <a:srgbClr val="FF0000"/>
                </a:solidFill>
              </a:rPr>
              <a:t>Commission of Inquiry, North Korea</a:t>
            </a:r>
            <a:endParaRPr lang="en-US" b="1" dirty="0">
              <a:solidFill>
                <a:srgbClr val="FF0000"/>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0002365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Genocide</a:t>
            </a:r>
            <a:endParaRPr lang="en-US" dirty="0"/>
          </a:p>
        </p:txBody>
      </p:sp>
      <p:sp>
        <p:nvSpPr>
          <p:cNvPr id="3" name="Content Placeholder 2"/>
          <p:cNvSpPr>
            <a:spLocks noGrp="1"/>
          </p:cNvSpPr>
          <p:nvPr>
            <p:ph idx="1"/>
          </p:nvPr>
        </p:nvSpPr>
        <p:spPr/>
        <p:txBody>
          <a:bodyPr/>
          <a:lstStyle/>
          <a:p>
            <a:pPr>
              <a:buFont typeface="Wingdings" charset="2"/>
              <a:buChar char="v"/>
            </a:pPr>
            <a:r>
              <a:rPr lang="en-US" dirty="0"/>
              <a:t>Commentary to API clearly outlines that actions aimed at causing starvation not only violate the convention, but may amount to the crime of </a:t>
            </a:r>
            <a:r>
              <a:rPr lang="en-US" dirty="0">
                <a:solidFill>
                  <a:schemeClr val="tx1"/>
                </a:solidFill>
              </a:rPr>
              <a:t>genocide</a:t>
            </a:r>
            <a:r>
              <a:rPr lang="en-US" dirty="0"/>
              <a:t> i</a:t>
            </a:r>
            <a:r>
              <a:rPr lang="en-US" dirty="0" smtClean="0"/>
              <a:t>f </a:t>
            </a:r>
            <a:r>
              <a:rPr lang="en-US" dirty="0"/>
              <a:t>committed with the </a:t>
            </a:r>
            <a:r>
              <a:rPr lang="en-US" b="1" dirty="0">
                <a:solidFill>
                  <a:srgbClr val="FF0000"/>
                </a:solidFill>
              </a:rPr>
              <a:t>intention to destroy </a:t>
            </a:r>
            <a:r>
              <a:rPr lang="en-US" dirty="0"/>
              <a:t>in whole or in part, a </a:t>
            </a:r>
            <a:r>
              <a:rPr lang="en-US" b="1" dirty="0">
                <a:solidFill>
                  <a:srgbClr val="FF0000"/>
                </a:solidFill>
              </a:rPr>
              <a:t>national, ethnical, religious or racial group </a:t>
            </a:r>
          </a:p>
          <a:p>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3691220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Cessation of hostilities</a:t>
            </a:r>
          </a:p>
          <a:p>
            <a:r>
              <a:rPr lang="en-US" dirty="0" smtClean="0"/>
              <a:t>Compelling evidence of war crime of starvation and crimes against humanity</a:t>
            </a:r>
          </a:p>
          <a:p>
            <a:r>
              <a:rPr lang="en-US" dirty="0" smtClean="0"/>
              <a:t>Syria not a party to the Rome Statute</a:t>
            </a:r>
          </a:p>
          <a:p>
            <a:r>
              <a:rPr lang="en-US" dirty="0" smtClean="0"/>
              <a:t>Security Council referral</a:t>
            </a:r>
          </a:p>
          <a:p>
            <a:r>
              <a:rPr lang="en-US" dirty="0" smtClean="0"/>
              <a:t>Ad hoc criminal tribunal</a:t>
            </a:r>
            <a:endParaRPr lang="en-US" dirty="0"/>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14880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Sieges</a:t>
            </a:r>
            <a:endParaRPr lang="en-US" dirty="0"/>
          </a:p>
        </p:txBody>
      </p:sp>
      <p:sp>
        <p:nvSpPr>
          <p:cNvPr id="3" name="Content Placeholder 2"/>
          <p:cNvSpPr>
            <a:spLocks noGrp="1"/>
          </p:cNvSpPr>
          <p:nvPr>
            <p:ph idx="1"/>
          </p:nvPr>
        </p:nvSpPr>
        <p:spPr/>
        <p:txBody>
          <a:bodyPr>
            <a:normAutofit fontScale="92500"/>
          </a:bodyPr>
          <a:lstStyle/>
          <a:p>
            <a:r>
              <a:rPr lang="en-US" dirty="0" smtClean="0"/>
              <a:t>United </a:t>
            </a:r>
            <a:r>
              <a:rPr lang="en-US" dirty="0"/>
              <a:t>Nations submitted 48 </a:t>
            </a:r>
            <a:r>
              <a:rPr lang="en-US" dirty="0" smtClean="0"/>
              <a:t>requests </a:t>
            </a:r>
            <a:r>
              <a:rPr lang="en-US" dirty="0"/>
              <a:t>to enter hard to reach and besieged areas, of which 20 were approved by the Ministry of Foreign Affairs </a:t>
            </a:r>
            <a:endParaRPr lang="en-US" dirty="0" smtClean="0"/>
          </a:p>
          <a:p>
            <a:r>
              <a:rPr lang="en-US" dirty="0"/>
              <a:t>18,000 people remain trapped </a:t>
            </a:r>
            <a:r>
              <a:rPr lang="en-US" dirty="0" smtClean="0"/>
              <a:t> - </a:t>
            </a:r>
            <a:r>
              <a:rPr lang="en-US" b="1" dirty="0" err="1" smtClean="0">
                <a:solidFill>
                  <a:srgbClr val="FF0000"/>
                </a:solidFill>
              </a:rPr>
              <a:t>Yarmouk</a:t>
            </a:r>
            <a:endParaRPr lang="en-US" b="1" dirty="0" smtClean="0">
              <a:solidFill>
                <a:srgbClr val="FF0000"/>
              </a:solidFill>
            </a:endParaRPr>
          </a:p>
          <a:p>
            <a:r>
              <a:rPr lang="en-US" dirty="0"/>
              <a:t>Report of the Secretary-General on the implementation of Security Council resolutions 2139 (2014), </a:t>
            </a:r>
            <a:r>
              <a:rPr lang="en-US" dirty="0" smtClean="0"/>
              <a:t>(2015) – </a:t>
            </a:r>
          </a:p>
          <a:p>
            <a:r>
              <a:rPr lang="en-US" dirty="0" smtClean="0"/>
              <a:t>228,000 </a:t>
            </a:r>
            <a:r>
              <a:rPr lang="en-US" dirty="0"/>
              <a:t>people besieged by ISIL in the Government-controlled western </a:t>
            </a:r>
            <a:r>
              <a:rPr lang="en-US" dirty="0" err="1"/>
              <a:t>neighbourhoods</a:t>
            </a:r>
            <a:r>
              <a:rPr lang="en-US" dirty="0"/>
              <a:t> of </a:t>
            </a:r>
            <a:r>
              <a:rPr lang="en-US" b="1" dirty="0" err="1">
                <a:solidFill>
                  <a:srgbClr val="FF0000"/>
                </a:solidFill>
              </a:rPr>
              <a:t>Dayr</a:t>
            </a:r>
            <a:r>
              <a:rPr lang="en-US" b="1" dirty="0">
                <a:solidFill>
                  <a:srgbClr val="FF0000"/>
                </a:solidFill>
              </a:rPr>
              <a:t> </a:t>
            </a:r>
            <a:r>
              <a:rPr lang="en-US" b="1" dirty="0" err="1">
                <a:solidFill>
                  <a:srgbClr val="FF0000"/>
                </a:solidFill>
              </a:rPr>
              <a:t>az-Zawr</a:t>
            </a:r>
            <a:r>
              <a:rPr lang="en-US" b="1" dirty="0">
                <a:solidFill>
                  <a:srgbClr val="FF0000"/>
                </a:solidFill>
              </a:rPr>
              <a:t> </a:t>
            </a:r>
            <a:r>
              <a:rPr lang="en-US" dirty="0" smtClean="0"/>
              <a:t>city </a:t>
            </a:r>
            <a:endParaRPr lang="en-US" dirty="0"/>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22492774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Sieges?</a:t>
            </a:r>
            <a:endParaRPr lang="en-US" dirty="0"/>
          </a:p>
        </p:txBody>
      </p:sp>
      <p:pic>
        <p:nvPicPr>
          <p:cNvPr id="4" name="Content Placeholder 3"/>
          <p:cNvPicPr>
            <a:picLocks noGrp="1" noChangeAspect="1"/>
          </p:cNvPicPr>
          <p:nvPr>
            <p:ph idx="1"/>
          </p:nvPr>
        </p:nvPicPr>
        <p:blipFill>
          <a:blip r:embed="rId2"/>
          <a:srcRect t="18186" b="18186"/>
          <a:stretch>
            <a:fillRect/>
          </a:stretch>
        </p:blipFill>
        <p:spPr/>
      </p:pic>
      <p:pic>
        <p:nvPicPr>
          <p:cNvPr id="5" name="Picture 4" descr="Unknown"/>
          <p:cNvPicPr/>
          <p:nvPr/>
        </p:nvPicPr>
        <p:blipFill>
          <a:blip r:embed="rId3">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1789755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 Sieges?</a:t>
            </a:r>
            <a:endParaRPr lang="en-US" dirty="0"/>
          </a:p>
        </p:txBody>
      </p:sp>
      <p:sp>
        <p:nvSpPr>
          <p:cNvPr id="3" name="Content Placeholder 2"/>
          <p:cNvSpPr>
            <a:spLocks noGrp="1"/>
          </p:cNvSpPr>
          <p:nvPr>
            <p:ph idx="1"/>
          </p:nvPr>
        </p:nvSpPr>
        <p:spPr/>
        <p:txBody>
          <a:bodyPr>
            <a:normAutofit lnSpcReduction="10000"/>
          </a:bodyPr>
          <a:lstStyle/>
          <a:p>
            <a:r>
              <a:rPr lang="en-US" dirty="0"/>
              <a:t>Soldiers at </a:t>
            </a:r>
            <a:r>
              <a:rPr lang="en-US" b="1" dirty="0">
                <a:solidFill>
                  <a:srgbClr val="FF0000"/>
                </a:solidFill>
              </a:rPr>
              <a:t>Duma</a:t>
            </a:r>
            <a:r>
              <a:rPr lang="en-US" dirty="0"/>
              <a:t> have impeded the delivery of humanitarian aid at checkpoints </a:t>
            </a:r>
            <a:endParaRPr lang="en-US" dirty="0" smtClean="0"/>
          </a:p>
          <a:p>
            <a:r>
              <a:rPr lang="en-US" dirty="0"/>
              <a:t>Despite aerial bombardments of the territory, civilians have not been allowed evacuate to hospitals </a:t>
            </a:r>
            <a:r>
              <a:rPr lang="en-US" dirty="0" smtClean="0"/>
              <a:t>in </a:t>
            </a:r>
            <a:r>
              <a:rPr lang="en-US" dirty="0"/>
              <a:t>government held areas </a:t>
            </a:r>
            <a:endParaRPr lang="en-US" dirty="0" smtClean="0"/>
          </a:p>
          <a:p>
            <a:r>
              <a:rPr lang="en-US" b="1" dirty="0">
                <a:solidFill>
                  <a:srgbClr val="FF0000"/>
                </a:solidFill>
              </a:rPr>
              <a:t>Homs</a:t>
            </a:r>
            <a:r>
              <a:rPr lang="en-US" dirty="0">
                <a:solidFill>
                  <a:srgbClr val="FF0000"/>
                </a:solidFill>
              </a:rPr>
              <a:t> </a:t>
            </a:r>
            <a:r>
              <a:rPr lang="en-US" dirty="0"/>
              <a:t>and </a:t>
            </a:r>
            <a:r>
              <a:rPr lang="en-US" b="1" dirty="0">
                <a:solidFill>
                  <a:srgbClr val="FF0000"/>
                </a:solidFill>
              </a:rPr>
              <a:t>Damascus</a:t>
            </a:r>
            <a:r>
              <a:rPr lang="en-US" dirty="0"/>
              <a:t> countryside </a:t>
            </a:r>
            <a:r>
              <a:rPr lang="en-US" dirty="0" smtClean="0"/>
              <a:t> - </a:t>
            </a:r>
            <a:r>
              <a:rPr lang="en-US" dirty="0" smtClean="0"/>
              <a:t>pauses in hostilities</a:t>
            </a:r>
            <a:endParaRPr lang="en-US" dirty="0" smtClean="0"/>
          </a:p>
          <a:p>
            <a:r>
              <a:rPr lang="en-US" dirty="0"/>
              <a:t>Anti government forces have enforced a siege of </a:t>
            </a:r>
            <a:r>
              <a:rPr lang="en-US" b="1" dirty="0" err="1">
                <a:solidFill>
                  <a:srgbClr val="FF0000"/>
                </a:solidFill>
              </a:rPr>
              <a:t>Fu’ah</a:t>
            </a:r>
            <a:r>
              <a:rPr lang="en-US" b="1" dirty="0">
                <a:solidFill>
                  <a:srgbClr val="FF0000"/>
                </a:solidFill>
              </a:rPr>
              <a:t> and </a:t>
            </a:r>
            <a:r>
              <a:rPr lang="en-US" b="1" dirty="0" err="1">
                <a:solidFill>
                  <a:srgbClr val="FF0000"/>
                </a:solidFill>
              </a:rPr>
              <a:t>Kafraya</a:t>
            </a:r>
            <a:r>
              <a:rPr lang="en-US" b="1" dirty="0">
                <a:solidFill>
                  <a:srgbClr val="FF0000"/>
                </a:solidFill>
              </a:rPr>
              <a:t> </a:t>
            </a:r>
            <a:r>
              <a:rPr lang="en-US" dirty="0"/>
              <a:t>since March 2015 </a:t>
            </a:r>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36819240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50" y="1751911"/>
            <a:ext cx="8306424" cy="4467372"/>
          </a:xfrm>
        </p:spPr>
        <p:txBody>
          <a:bodyPr>
            <a:normAutofit fontScale="85000" lnSpcReduction="20000"/>
          </a:bodyPr>
          <a:lstStyle/>
          <a:p>
            <a:pPr marL="0" indent="0">
              <a:buNone/>
            </a:pPr>
            <a:r>
              <a:rPr lang="en-US" b="1" dirty="0" smtClean="0">
                <a:solidFill>
                  <a:srgbClr val="660066"/>
                </a:solidFill>
              </a:rPr>
              <a:t>What type of Conflict?</a:t>
            </a:r>
          </a:p>
          <a:p>
            <a:r>
              <a:rPr lang="en-US" dirty="0" smtClean="0"/>
              <a:t>International </a:t>
            </a:r>
            <a:r>
              <a:rPr lang="en-US" dirty="0"/>
              <a:t>humanitarian law alongside international human rights law applies during </a:t>
            </a:r>
            <a:r>
              <a:rPr lang="en-US" dirty="0" smtClean="0"/>
              <a:t>armed </a:t>
            </a:r>
            <a:r>
              <a:rPr lang="en-US" dirty="0"/>
              <a:t>conflict </a:t>
            </a:r>
            <a:endParaRPr lang="en-US" dirty="0" smtClean="0"/>
          </a:p>
          <a:p>
            <a:r>
              <a:rPr lang="en-US" dirty="0" smtClean="0"/>
              <a:t>NIAC- </a:t>
            </a:r>
            <a:r>
              <a:rPr lang="en-US" dirty="0"/>
              <a:t>Common Article 3 to the Four Geneva Conventions applies alongside Additional Protocol II and customary international law. </a:t>
            </a:r>
            <a:endParaRPr lang="en-US" dirty="0" smtClean="0"/>
          </a:p>
          <a:p>
            <a:r>
              <a:rPr lang="en-US" dirty="0"/>
              <a:t>In February 2016, the United </a:t>
            </a:r>
            <a:r>
              <a:rPr lang="en-US" dirty="0" smtClean="0"/>
              <a:t>Nations </a:t>
            </a:r>
            <a:r>
              <a:rPr lang="en-US" dirty="0"/>
              <a:t>Commission of Inquiry into Syria indicated that “spillover effects, including border insecurity and the outflow of refugees, have spread beyond </a:t>
            </a:r>
            <a:r>
              <a:rPr lang="en-US" dirty="0" err="1"/>
              <a:t>neighbouring</a:t>
            </a:r>
            <a:r>
              <a:rPr lang="en-US" dirty="0"/>
              <a:t> countries, affecting other regions of the world and confirming the risk of the internationalization of the conflict”</a:t>
            </a:r>
            <a:r>
              <a:rPr lang="en-US" dirty="0" smtClean="0"/>
              <a:t>.</a:t>
            </a:r>
          </a:p>
          <a:p>
            <a:r>
              <a:rPr lang="en-US" dirty="0" smtClean="0"/>
              <a:t>Article 13(2) APII – prohibits attacks on civilians target; Article 14 APII prohibits starvation as a method combat; Article 15-16 APII “works and installations containing dangerous forces and cultural objects”</a:t>
            </a:r>
            <a:endParaRPr lang="en-US" dirty="0"/>
          </a:p>
        </p:txBody>
      </p:sp>
      <p:pic>
        <p:nvPicPr>
          <p:cNvPr id="6" name="Picture 5"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
        <p:nvSpPr>
          <p:cNvPr id="2" name="Title 1"/>
          <p:cNvSpPr>
            <a:spLocks noGrp="1"/>
          </p:cNvSpPr>
          <p:nvPr>
            <p:ph type="title"/>
          </p:nvPr>
        </p:nvSpPr>
        <p:spPr/>
        <p:txBody>
          <a:bodyPr/>
          <a:lstStyle/>
          <a:p>
            <a:r>
              <a:rPr lang="en-US" dirty="0" smtClean="0"/>
              <a:t>Conflict </a:t>
            </a:r>
            <a:r>
              <a:rPr lang="en-US" dirty="0" err="1" smtClean="0"/>
              <a:t>Categorisation</a:t>
            </a:r>
            <a:endParaRPr lang="en-US" dirty="0"/>
          </a:p>
        </p:txBody>
      </p:sp>
    </p:spTree>
    <p:extLst>
      <p:ext uri="{BB962C8B-B14F-4D97-AF65-F5344CB8AC3E}">
        <p14:creationId xmlns:p14="http://schemas.microsoft.com/office/powerpoint/2010/main" val="40149601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Sieges under IHL</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US" b="1" dirty="0" smtClean="0">
                <a:solidFill>
                  <a:srgbClr val="660066"/>
                </a:solidFill>
              </a:rPr>
              <a:t>Article </a:t>
            </a:r>
            <a:r>
              <a:rPr lang="en-US" b="1" dirty="0">
                <a:solidFill>
                  <a:srgbClr val="660066"/>
                </a:solidFill>
              </a:rPr>
              <a:t>27 of the Hague </a:t>
            </a:r>
            <a:r>
              <a:rPr lang="en-US" b="1" dirty="0" smtClean="0">
                <a:solidFill>
                  <a:srgbClr val="660066"/>
                </a:solidFill>
              </a:rPr>
              <a:t>Regulations [1907]</a:t>
            </a:r>
            <a:endParaRPr lang="en-US" b="1" dirty="0">
              <a:solidFill>
                <a:srgbClr val="660066"/>
              </a:solidFill>
            </a:endParaRPr>
          </a:p>
          <a:p>
            <a:pPr marL="0" indent="0" algn="just">
              <a:buNone/>
            </a:pPr>
            <a:r>
              <a:rPr lang="en-US" dirty="0" smtClean="0"/>
              <a:t>“</a:t>
            </a:r>
            <a:r>
              <a:rPr lang="en-US" dirty="0"/>
              <a:t>In sieges and bombardments all necessary steps  </a:t>
            </a:r>
            <a:r>
              <a:rPr lang="en-US" dirty="0" smtClean="0"/>
              <a:t>must </a:t>
            </a:r>
            <a:r>
              <a:rPr lang="en-US" dirty="0"/>
              <a:t>be taken to spare, as far as possible, buildings </a:t>
            </a:r>
            <a:r>
              <a:rPr lang="en-US" dirty="0" smtClean="0"/>
              <a:t>dedicated </a:t>
            </a:r>
            <a:r>
              <a:rPr lang="en-US" dirty="0"/>
              <a:t>to religion, art, science, or charitable purposes, historic monuments, hospitals, and places where the sick and wounded are collected, provided they are not being used at the time for military purposes.</a:t>
            </a:r>
          </a:p>
          <a:p>
            <a:pPr marL="0" indent="0" algn="just">
              <a:buNone/>
            </a:pPr>
            <a:r>
              <a:rPr lang="en-US" dirty="0"/>
              <a:t>It is the duty of the besieged to indicate the presence of such buildings  or places by distinctive and visible signs, which shall be notified to the enemy beforehand.”</a:t>
            </a:r>
          </a:p>
          <a:p>
            <a:endParaRPr lang="en-US" dirty="0"/>
          </a:p>
          <a:p>
            <a:endParaRPr lang="en-US" dirty="0"/>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5993749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Sieges under IHL</a:t>
            </a:r>
            <a:endParaRPr lang="en-US" dirty="0"/>
          </a:p>
        </p:txBody>
      </p:sp>
      <p:sp>
        <p:nvSpPr>
          <p:cNvPr id="3" name="Content Placeholder 2"/>
          <p:cNvSpPr>
            <a:spLocks noGrp="1"/>
          </p:cNvSpPr>
          <p:nvPr>
            <p:ph idx="1"/>
          </p:nvPr>
        </p:nvSpPr>
        <p:spPr>
          <a:xfrm>
            <a:off x="467145" y="1766510"/>
            <a:ext cx="8131243" cy="4569567"/>
          </a:xfrm>
        </p:spPr>
        <p:txBody>
          <a:bodyPr>
            <a:normAutofit fontScale="92500" lnSpcReduction="20000"/>
          </a:bodyPr>
          <a:lstStyle/>
          <a:p>
            <a:pPr marL="0" indent="0">
              <a:buNone/>
            </a:pPr>
            <a:r>
              <a:rPr lang="en-US" b="1" dirty="0" smtClean="0">
                <a:solidFill>
                  <a:srgbClr val="660066"/>
                </a:solidFill>
              </a:rPr>
              <a:t>Targeting</a:t>
            </a:r>
          </a:p>
          <a:p>
            <a:pPr>
              <a:buFont typeface="Wingdings" charset="2"/>
              <a:buChar char="Ø"/>
            </a:pPr>
            <a:r>
              <a:rPr lang="en-US" dirty="0" smtClean="0">
                <a:solidFill>
                  <a:schemeClr val="tx1"/>
                </a:solidFill>
              </a:rPr>
              <a:t>AP1 Principle of Distinction</a:t>
            </a:r>
          </a:p>
          <a:p>
            <a:pPr>
              <a:buFont typeface="Wingdings" charset="2"/>
              <a:buChar char="Ø"/>
            </a:pPr>
            <a:r>
              <a:rPr lang="en-US" dirty="0" smtClean="0">
                <a:solidFill>
                  <a:schemeClr val="tx1"/>
                </a:solidFill>
              </a:rPr>
              <a:t>Article 51(3) AP1 - </a:t>
            </a:r>
            <a:r>
              <a:rPr lang="en-US" dirty="0"/>
              <a:t>“for such time as they take a direct part in hostilities.” </a:t>
            </a:r>
            <a:endParaRPr lang="en-US" dirty="0" smtClean="0"/>
          </a:p>
          <a:p>
            <a:pPr>
              <a:buFont typeface="Arial"/>
              <a:buChar char="•"/>
            </a:pPr>
            <a:r>
              <a:rPr lang="en-US" dirty="0" smtClean="0">
                <a:solidFill>
                  <a:schemeClr val="tx1"/>
                </a:solidFill>
              </a:rPr>
              <a:t>NIAC – “continuous combat function”</a:t>
            </a:r>
          </a:p>
          <a:p>
            <a:r>
              <a:rPr lang="en-US" dirty="0" smtClean="0">
                <a:solidFill>
                  <a:schemeClr val="tx1"/>
                </a:solidFill>
              </a:rPr>
              <a:t>Growing or delivering food v sheltering, supplying weapons</a:t>
            </a:r>
          </a:p>
          <a:p>
            <a:pPr>
              <a:buFont typeface="Wingdings" charset="2"/>
              <a:buChar char="Ø"/>
            </a:pPr>
            <a:r>
              <a:rPr lang="en-US" dirty="0" smtClean="0">
                <a:solidFill>
                  <a:schemeClr val="tx1"/>
                </a:solidFill>
              </a:rPr>
              <a:t>Siege as “maintaining constant pressure”. AP1 Prohibits Terror - </a:t>
            </a:r>
            <a:r>
              <a:rPr lang="en-US" dirty="0"/>
              <a:t>“the primary purpose of which is to spread terror among civilians</a:t>
            </a:r>
            <a:r>
              <a:rPr lang="en-US" dirty="0" smtClean="0"/>
              <a:t>.</a:t>
            </a:r>
          </a:p>
          <a:p>
            <a:pPr>
              <a:buFont typeface="Wingdings" charset="2"/>
              <a:buChar char="²"/>
            </a:pPr>
            <a:r>
              <a:rPr lang="en-US" dirty="0" smtClean="0"/>
              <a:t> </a:t>
            </a:r>
            <a:r>
              <a:rPr lang="en-US" i="1" dirty="0" smtClean="0"/>
              <a:t>Prosecutor </a:t>
            </a:r>
            <a:r>
              <a:rPr lang="en-US" i="1" dirty="0"/>
              <a:t>v </a:t>
            </a:r>
            <a:r>
              <a:rPr lang="en-US" i="1" dirty="0" err="1"/>
              <a:t>Galic</a:t>
            </a:r>
            <a:r>
              <a:rPr lang="en-US" i="1" dirty="0"/>
              <a:t> </a:t>
            </a:r>
            <a:r>
              <a:rPr lang="en-US" dirty="0"/>
              <a:t>– siege of </a:t>
            </a:r>
            <a:r>
              <a:rPr lang="en-US" dirty="0" err="1"/>
              <a:t>Sarejevo</a:t>
            </a:r>
            <a:r>
              <a:rPr lang="en-US" dirty="0"/>
              <a:t>, acts of violence with the primary purpose to spread terror</a:t>
            </a:r>
          </a:p>
          <a:p>
            <a:pPr>
              <a:buFont typeface="Wingdings" charset="2"/>
              <a:buChar char="Ø"/>
            </a:pPr>
            <a:endParaRPr lang="en-US" i="1" dirty="0" smtClean="0">
              <a:solidFill>
                <a:schemeClr val="tx1"/>
              </a:solidFill>
            </a:endParaRPr>
          </a:p>
          <a:p>
            <a:pPr marL="0" indent="0">
              <a:buNone/>
            </a:pPr>
            <a:endParaRPr lang="en-US" b="1" dirty="0">
              <a:solidFill>
                <a:srgbClr val="660066"/>
              </a:solidFill>
            </a:endParaRPr>
          </a:p>
        </p:txBody>
      </p:sp>
      <p:pic>
        <p:nvPicPr>
          <p:cNvPr id="5" name="Picture 4"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1554013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Sieges under IHL</a:t>
            </a:r>
            <a:endParaRPr lang="en-US" dirty="0"/>
          </a:p>
        </p:txBody>
      </p:sp>
      <p:sp>
        <p:nvSpPr>
          <p:cNvPr id="3" name="Content Placeholder 2"/>
          <p:cNvSpPr>
            <a:spLocks noGrp="1"/>
          </p:cNvSpPr>
          <p:nvPr>
            <p:ph idx="1"/>
          </p:nvPr>
        </p:nvSpPr>
        <p:spPr>
          <a:xfrm>
            <a:off x="408752" y="1839506"/>
            <a:ext cx="8204235" cy="4438174"/>
          </a:xfrm>
        </p:spPr>
        <p:txBody>
          <a:bodyPr>
            <a:normAutofit fontScale="77500" lnSpcReduction="20000"/>
          </a:bodyPr>
          <a:lstStyle/>
          <a:p>
            <a:pPr marL="0" indent="0">
              <a:buNone/>
            </a:pPr>
            <a:r>
              <a:rPr lang="en-US" b="1" dirty="0" smtClean="0">
                <a:solidFill>
                  <a:srgbClr val="660066"/>
                </a:solidFill>
              </a:rPr>
              <a:t>Means and Method of Attack</a:t>
            </a:r>
          </a:p>
          <a:p>
            <a:r>
              <a:rPr lang="en-US" dirty="0"/>
              <a:t>AP I, Article 51(4) prohibits attacks: a) “not directed at a specific military objective;” b) that “employ a method or means which cannot be directed at a specific military objective;” or c) that “employ a method or means of combat the effects of which cannot be limited.” </a:t>
            </a:r>
            <a:endParaRPr lang="en-US" dirty="0" smtClean="0"/>
          </a:p>
          <a:p>
            <a:pPr>
              <a:buFont typeface="Wingdings" charset="2"/>
              <a:buChar char="Ø"/>
            </a:pPr>
            <a:r>
              <a:rPr lang="en-US" dirty="0" smtClean="0"/>
              <a:t>Eastern </a:t>
            </a:r>
            <a:r>
              <a:rPr lang="en-US" dirty="0" err="1" smtClean="0"/>
              <a:t>Ghouta</a:t>
            </a:r>
            <a:r>
              <a:rPr lang="en-US" dirty="0" smtClean="0"/>
              <a:t> – cluster bombs munitions + chemical weapons + indiscriminate use of weapons</a:t>
            </a:r>
          </a:p>
          <a:p>
            <a:pPr>
              <a:buFont typeface="Arial"/>
              <a:buChar char="•"/>
            </a:pPr>
            <a:r>
              <a:rPr lang="en-US" dirty="0"/>
              <a:t>Article 51(5) </a:t>
            </a:r>
            <a:r>
              <a:rPr lang="en-US" dirty="0" smtClean="0"/>
              <a:t>prohibits </a:t>
            </a:r>
            <a:r>
              <a:rPr lang="en-US" dirty="0"/>
              <a:t>a besieging force from treating “as a single military objective a number of clearly separated and distinct military objectives in a city, town, village or other area containing a similar concentration of civilians or civilian objects.</a:t>
            </a:r>
            <a:r>
              <a:rPr lang="en-US" dirty="0" smtClean="0"/>
              <a:t>”</a:t>
            </a:r>
          </a:p>
          <a:p>
            <a:pPr>
              <a:buFont typeface="Arial"/>
              <a:buChar char="•"/>
            </a:pPr>
            <a:r>
              <a:rPr lang="en-US" dirty="0"/>
              <a:t>Article 54 (2) </a:t>
            </a:r>
            <a:r>
              <a:rPr lang="en-US" dirty="0" smtClean="0"/>
              <a:t>prohibition of destruction </a:t>
            </a:r>
            <a:r>
              <a:rPr lang="en-US" dirty="0"/>
              <a:t>of “food-stuffs” and other life-sustaining objects “indispensable to the survival of the civilian population.” </a:t>
            </a:r>
            <a:endParaRPr lang="en-US" dirty="0" smtClean="0"/>
          </a:p>
          <a:p>
            <a:pPr>
              <a:buFont typeface="Arial"/>
              <a:buChar char="•"/>
            </a:pPr>
            <a:endParaRPr lang="en-US" dirty="0"/>
          </a:p>
          <a:p>
            <a:pPr>
              <a:buFont typeface="Wingdings" charset="2"/>
              <a:buChar char="Ø"/>
            </a:pPr>
            <a:endParaRPr lang="en-US" dirty="0" smtClean="0"/>
          </a:p>
          <a:p>
            <a:pPr>
              <a:buFont typeface="Wingdings" charset="2"/>
              <a:buChar char="Ø"/>
            </a:pPr>
            <a:endParaRPr lang="en-US" dirty="0" smtClean="0"/>
          </a:p>
          <a:p>
            <a:pPr marL="0" indent="0">
              <a:buNone/>
            </a:pPr>
            <a:endParaRPr lang="en-US" b="1" dirty="0">
              <a:solidFill>
                <a:srgbClr val="660066"/>
              </a:solidFill>
            </a:endParaRPr>
          </a:p>
        </p:txBody>
      </p:sp>
      <p:pic>
        <p:nvPicPr>
          <p:cNvPr id="4" name="Picture 3" descr="Unknown"/>
          <p:cNvPicPr/>
          <p:nvPr/>
        </p:nvPicPr>
        <p:blipFill>
          <a:blip r:embed="rId2">
            <a:extLst>
              <a:ext uri="{28A0092B-C50C-407E-A947-70E740481C1C}">
                <a14:useLocalDpi xmlns:a14="http://schemas.microsoft.com/office/drawing/2010/main" val="0"/>
              </a:ext>
            </a:extLst>
          </a:blip>
          <a:srcRect/>
          <a:stretch>
            <a:fillRect/>
          </a:stretch>
        </p:blipFill>
        <p:spPr bwMode="auto">
          <a:xfrm>
            <a:off x="295982" y="937218"/>
            <a:ext cx="1076257" cy="646790"/>
          </a:xfrm>
          <a:prstGeom prst="rect">
            <a:avLst/>
          </a:prstGeom>
          <a:noFill/>
          <a:ln>
            <a:noFill/>
          </a:ln>
        </p:spPr>
      </p:pic>
    </p:spTree>
    <p:extLst>
      <p:ext uri="{BB962C8B-B14F-4D97-AF65-F5344CB8AC3E}">
        <p14:creationId xmlns:p14="http://schemas.microsoft.com/office/powerpoint/2010/main" val="286752036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409</TotalTime>
  <Words>2315</Words>
  <Application>Microsoft Macintosh PowerPoint</Application>
  <PresentationFormat>On-screen Show (4:3)</PresentationFormat>
  <Paragraphs>135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Capital</vt:lpstr>
      <vt:lpstr>Siege Warfare</vt:lpstr>
      <vt:lpstr>Location of Sieges?</vt:lpstr>
      <vt:lpstr>Location of Sieges</vt:lpstr>
      <vt:lpstr>Where are the Sieges?</vt:lpstr>
      <vt:lpstr>Where are the Sieges?</vt:lpstr>
      <vt:lpstr>Conflict Categorisation</vt:lpstr>
      <vt:lpstr>Sieges under IHL</vt:lpstr>
      <vt:lpstr>Sieges under IHL</vt:lpstr>
      <vt:lpstr>Sieges under IHL</vt:lpstr>
      <vt:lpstr>Sieges under IHL</vt:lpstr>
      <vt:lpstr>Humanitarian Access</vt:lpstr>
      <vt:lpstr>Humanitarian Access</vt:lpstr>
      <vt:lpstr>Humanitarian Access</vt:lpstr>
      <vt:lpstr>Humanitarian Access</vt:lpstr>
      <vt:lpstr>Humanitarian Access</vt:lpstr>
      <vt:lpstr>Humanitarian Access</vt:lpstr>
      <vt:lpstr>Starvation</vt:lpstr>
      <vt:lpstr>Starvation</vt:lpstr>
      <vt:lpstr>Starvation</vt:lpstr>
      <vt:lpstr>Starvation</vt:lpstr>
      <vt:lpstr>Starvation</vt:lpstr>
      <vt:lpstr>Starvation</vt:lpstr>
      <vt:lpstr>Starvation</vt:lpstr>
      <vt:lpstr>Starvation</vt:lpstr>
      <vt:lpstr>Crime against Humanity</vt:lpstr>
      <vt:lpstr>Crime against Humanity</vt:lpstr>
      <vt:lpstr>Crime against Humanity</vt:lpstr>
      <vt:lpstr>Genocide</vt:lpstr>
      <vt:lpstr>Conclusion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Siege Warfare</dc:title>
  <dc:creator>Susan Power</dc:creator>
  <cp:lastModifiedBy>Susan Power</cp:lastModifiedBy>
  <cp:revision>38</cp:revision>
  <dcterms:created xsi:type="dcterms:W3CDTF">2016-03-08T19:16:36Z</dcterms:created>
  <dcterms:modified xsi:type="dcterms:W3CDTF">2016-03-09T17:29:04Z</dcterms:modified>
</cp:coreProperties>
</file>