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58" r:id="rId4"/>
    <p:sldId id="259" r:id="rId5"/>
    <p:sldId id="262" r:id="rId6"/>
    <p:sldId id="260" r:id="rId7"/>
    <p:sldId id="263" r:id="rId8"/>
    <p:sldId id="261" r:id="rId9"/>
    <p:sldId id="264" r:id="rId10"/>
    <p:sldId id="265" r:id="rId11"/>
    <p:sldId id="266" r:id="rId12"/>
    <p:sldId id="267" r:id="rId13"/>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984" y="-6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592C6B-EA11-4CD4-AD47-FBF3B44E3BAE}" type="datetimeFigureOut">
              <a:rPr lang="pt-PT" smtClean="0"/>
              <a:t>10-05-2016</a:t>
            </a:fld>
            <a:endParaRPr lang="pt-PT"/>
          </a:p>
        </p:txBody>
      </p:sp>
      <p:sp>
        <p:nvSpPr>
          <p:cNvPr id="4" name="Marcador de Posição da Imagem do Diapositivo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6" name="Marcador de Posição do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CC0BA2-46DE-45CF-825E-6345AF081880}" type="slidenum">
              <a:rPr lang="pt-PT" smtClean="0"/>
              <a:t>‹#›</a:t>
            </a:fld>
            <a:endParaRPr lang="pt-PT"/>
          </a:p>
        </p:txBody>
      </p:sp>
    </p:spTree>
    <p:extLst>
      <p:ext uri="{BB962C8B-B14F-4D97-AF65-F5344CB8AC3E}">
        <p14:creationId xmlns:p14="http://schemas.microsoft.com/office/powerpoint/2010/main" val="961483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o de título">
    <p:spTree>
      <p:nvGrpSpPr>
        <p:cNvPr id="1" name=""/>
        <p:cNvGrpSpPr/>
        <p:nvPr/>
      </p:nvGrpSpPr>
      <p:grpSpPr>
        <a:xfrm>
          <a:off x="0" y="0"/>
          <a:ext cx="0" cy="0"/>
          <a:chOff x="0" y="0"/>
          <a:chExt cx="0" cy="0"/>
        </a:xfrm>
      </p:grpSpPr>
      <p:sp>
        <p:nvSpPr>
          <p:cNvPr id="11" name="Rectangle 10"/>
          <p:cNvSpPr/>
          <p:nvPr/>
        </p:nvSpPr>
        <p:spPr>
          <a:xfrm>
            <a:off x="0" y="0"/>
            <a:ext cx="752475"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1"/>
          <p:cNvSpPr>
            <a:spLocks noGrp="1"/>
          </p:cNvSpPr>
          <p:nvPr>
            <p:ph type="ctrTitle"/>
          </p:nvPr>
        </p:nvSpPr>
        <p:spPr>
          <a:xfrm>
            <a:off x="1216152" y="1267485"/>
            <a:ext cx="7235981" cy="5133316"/>
          </a:xfrm>
        </p:spPr>
        <p:txBody>
          <a:bodyPr/>
          <a:lstStyle>
            <a:lvl1pPr>
              <a:defRPr sz="11500"/>
            </a:lvl1pPr>
          </a:lstStyle>
          <a:p>
            <a:r>
              <a:rPr lang="pt-PT" smtClean="0"/>
              <a:t>Clique para editar o estilo</a:t>
            </a:r>
            <a:endParaRPr lang="en-US" dirty="0"/>
          </a:p>
        </p:txBody>
      </p:sp>
      <p:sp>
        <p:nvSpPr>
          <p:cNvPr id="3" name="Subtitle 2"/>
          <p:cNvSpPr>
            <a:spLocks noGrp="1"/>
          </p:cNvSpPr>
          <p:nvPr>
            <p:ph type="subTitle" idx="1"/>
          </p:nvPr>
        </p:nvSpPr>
        <p:spPr>
          <a:xfrm>
            <a:off x="1216151" y="201702"/>
            <a:ext cx="6189583" cy="949569"/>
          </a:xfrm>
        </p:spPr>
        <p:txBody>
          <a:bodyPr>
            <a:normAutofit/>
          </a:bodyPr>
          <a:lstStyle>
            <a:lvl1pPr marL="0" indent="0" algn="r">
              <a:buNone/>
              <a:defRPr sz="24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en-US" dirty="0"/>
          </a:p>
        </p:txBody>
      </p:sp>
      <p:sp>
        <p:nvSpPr>
          <p:cNvPr id="4" name="Date Placeholder 3"/>
          <p:cNvSpPr>
            <a:spLocks noGrp="1"/>
          </p:cNvSpPr>
          <p:nvPr>
            <p:ph type="dt" sz="half" idx="10"/>
          </p:nvPr>
        </p:nvSpPr>
        <p:spPr/>
        <p:txBody>
          <a:bodyPr/>
          <a:lstStyle/>
          <a:p>
            <a:fld id="{87157595-86AC-4780-8507-2433AB850F9F}" type="datetimeFigureOut">
              <a:rPr lang="pt-PT" smtClean="0"/>
              <a:t>10-05-2016</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a:xfrm>
            <a:off x="8150469" y="236415"/>
            <a:ext cx="785301" cy="365125"/>
          </a:xfrm>
        </p:spPr>
        <p:txBody>
          <a:bodyPr/>
          <a:lstStyle>
            <a:lvl1pPr>
              <a:defRPr sz="1400"/>
            </a:lvl1pPr>
          </a:lstStyle>
          <a:p>
            <a:fld id="{38D1A29B-F5DA-4F91-BA4D-B4DAFD78F4B8}" type="slidenum">
              <a:rPr lang="pt-PT" smtClean="0"/>
              <a:t>‹#›</a:t>
            </a:fld>
            <a:endParaRPr lang="pt-PT"/>
          </a:p>
        </p:txBody>
      </p:sp>
      <p:grpSp>
        <p:nvGrpSpPr>
          <p:cNvPr id="7" name="Group 6"/>
          <p:cNvGrpSpPr/>
          <p:nvPr/>
        </p:nvGrpSpPr>
        <p:grpSpPr>
          <a:xfrm>
            <a:off x="7467600" y="209550"/>
            <a:ext cx="657226" cy="431800"/>
            <a:chOff x="7467600" y="209550"/>
            <a:chExt cx="657226" cy="431800"/>
          </a:xfrm>
          <a:solidFill>
            <a:schemeClr val="tx2">
              <a:lumMod val="60000"/>
              <a:lumOff val="40000"/>
            </a:schemeClr>
          </a:solidFill>
        </p:grpSpPr>
        <p:sp>
          <p:nvSpPr>
            <p:cNvPr id="8" name="Freeform 5"/>
            <p:cNvSpPr>
              <a:spLocks/>
            </p:cNvSpPr>
            <p:nvPr/>
          </p:nvSpPr>
          <p:spPr bwMode="auto">
            <a:xfrm>
              <a:off x="7467600"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5"/>
            <p:cNvSpPr>
              <a:spLocks/>
            </p:cNvSpPr>
            <p:nvPr/>
          </p:nvSpPr>
          <p:spPr bwMode="auto">
            <a:xfrm>
              <a:off x="7677151"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p:nvSpPr>
          <p:spPr bwMode="auto">
            <a:xfrm>
              <a:off x="7881939"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a:p>
        </p:txBody>
      </p:sp>
      <p:sp>
        <p:nvSpPr>
          <p:cNvPr id="3" name="Vertical Text Placeholder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4" name="Date Placeholder 3"/>
          <p:cNvSpPr>
            <a:spLocks noGrp="1"/>
          </p:cNvSpPr>
          <p:nvPr>
            <p:ph type="dt" sz="half" idx="10"/>
          </p:nvPr>
        </p:nvSpPr>
        <p:spPr/>
        <p:txBody>
          <a:bodyPr/>
          <a:lstStyle/>
          <a:p>
            <a:fld id="{87157595-86AC-4780-8507-2433AB850F9F}" type="datetimeFigureOut">
              <a:rPr lang="pt-PT" smtClean="0"/>
              <a:t>10-05-2016</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38D1A29B-F5DA-4F91-BA4D-B4DAFD78F4B8}" type="slidenum">
              <a:rPr lang="pt-PT" smtClean="0"/>
              <a:t>‹#›</a:t>
            </a:fld>
            <a:endParaRPr lang="pt-PT"/>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pt-PT" smtClean="0"/>
              <a:t>Clique para editar o estilo</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4" name="Date Placeholder 3"/>
          <p:cNvSpPr>
            <a:spLocks noGrp="1"/>
          </p:cNvSpPr>
          <p:nvPr>
            <p:ph type="dt" sz="half" idx="10"/>
          </p:nvPr>
        </p:nvSpPr>
        <p:spPr/>
        <p:txBody>
          <a:bodyPr/>
          <a:lstStyle/>
          <a:p>
            <a:fld id="{87157595-86AC-4780-8507-2433AB850F9F}" type="datetimeFigureOut">
              <a:rPr lang="pt-PT" smtClean="0"/>
              <a:t>10-05-2016</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38D1A29B-F5DA-4F91-BA4D-B4DAFD78F4B8}" type="slidenum">
              <a:rPr lang="pt-PT" smtClean="0"/>
              <a:t>‹#›</a:t>
            </a:fld>
            <a:endParaRPr lang="pt-PT"/>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pt-PT" smtClean="0"/>
              <a:t>Clique para editar o estilo</a:t>
            </a:r>
            <a:endParaRPr lang="en-US" dirty="0"/>
          </a:p>
        </p:txBody>
      </p:sp>
      <p:sp>
        <p:nvSpPr>
          <p:cNvPr id="3" name="Content Placeholder 2"/>
          <p:cNvSpPr>
            <a:spLocks noGrp="1"/>
          </p:cNvSpPr>
          <p:nvPr>
            <p:ph idx="1"/>
          </p:nvPr>
        </p:nvSpPr>
        <p:spPr>
          <a:xfrm>
            <a:off x="1219200" y="838200"/>
            <a:ext cx="7467600" cy="4419600"/>
          </a:xfrm>
        </p:spPr>
        <p:txBody>
          <a:bodyPr>
            <a:normAutofit/>
          </a:bodyPr>
          <a:lstStyle>
            <a:lvl1pPr>
              <a:defRPr sz="2800"/>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7" name="Date Placeholder 6"/>
          <p:cNvSpPr>
            <a:spLocks noGrp="1"/>
          </p:cNvSpPr>
          <p:nvPr>
            <p:ph type="dt" sz="half" idx="10"/>
          </p:nvPr>
        </p:nvSpPr>
        <p:spPr/>
        <p:txBody>
          <a:bodyPr/>
          <a:lstStyle/>
          <a:p>
            <a:fld id="{87157595-86AC-4780-8507-2433AB850F9F}" type="datetimeFigureOut">
              <a:rPr lang="pt-PT" smtClean="0"/>
              <a:t>10-05-2016</a:t>
            </a:fld>
            <a:endParaRPr lang="pt-PT"/>
          </a:p>
        </p:txBody>
      </p:sp>
      <p:sp>
        <p:nvSpPr>
          <p:cNvPr id="10" name="Slide Number Placeholder 9"/>
          <p:cNvSpPr>
            <a:spLocks noGrp="1"/>
          </p:cNvSpPr>
          <p:nvPr>
            <p:ph type="sldNum" sz="quarter" idx="11"/>
          </p:nvPr>
        </p:nvSpPr>
        <p:spPr/>
        <p:txBody>
          <a:bodyPr/>
          <a:lstStyle/>
          <a:p>
            <a:fld id="{38D1A29B-F5DA-4F91-BA4D-B4DAFD78F4B8}" type="slidenum">
              <a:rPr lang="pt-PT" smtClean="0"/>
              <a:t>‹#›</a:t>
            </a:fld>
            <a:endParaRPr lang="pt-PT"/>
          </a:p>
        </p:txBody>
      </p:sp>
      <p:sp>
        <p:nvSpPr>
          <p:cNvPr id="12" name="Footer Placeholder 11"/>
          <p:cNvSpPr>
            <a:spLocks noGrp="1"/>
          </p:cNvSpPr>
          <p:nvPr>
            <p:ph type="ftr" sz="quarter" idx="12"/>
          </p:nvPr>
        </p:nvSpPr>
        <p:spPr/>
        <p:txBody>
          <a:bodyPr/>
          <a:lstStyle/>
          <a:p>
            <a:endParaRPr lang="pt-PT"/>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199" y="4484080"/>
            <a:ext cx="7239001" cy="762000"/>
          </a:xfrm>
        </p:spPr>
        <p:txBody>
          <a:bodyPr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13"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pt-PT" smtClean="0"/>
              <a:t>Clique para editar o estilo</a:t>
            </a:r>
            <a:endParaRPr lang="en-US" dirty="0"/>
          </a:p>
        </p:txBody>
      </p:sp>
      <p:sp>
        <p:nvSpPr>
          <p:cNvPr id="19" name="Date Placeholder 18"/>
          <p:cNvSpPr>
            <a:spLocks noGrp="1"/>
          </p:cNvSpPr>
          <p:nvPr>
            <p:ph type="dt" sz="half" idx="10"/>
          </p:nvPr>
        </p:nvSpPr>
        <p:spPr/>
        <p:txBody>
          <a:bodyPr/>
          <a:lstStyle/>
          <a:p>
            <a:fld id="{87157595-86AC-4780-8507-2433AB850F9F}" type="datetimeFigureOut">
              <a:rPr lang="pt-PT" smtClean="0"/>
              <a:t>10-05-2016</a:t>
            </a:fld>
            <a:endParaRPr lang="pt-PT"/>
          </a:p>
        </p:txBody>
      </p:sp>
      <p:sp>
        <p:nvSpPr>
          <p:cNvPr id="20" name="Slide Number Placeholder 19"/>
          <p:cNvSpPr>
            <a:spLocks noGrp="1"/>
          </p:cNvSpPr>
          <p:nvPr>
            <p:ph type="sldNum" sz="quarter" idx="11"/>
          </p:nvPr>
        </p:nvSpPr>
        <p:spPr/>
        <p:txBody>
          <a:bodyPr/>
          <a:lstStyle/>
          <a:p>
            <a:fld id="{38D1A29B-F5DA-4F91-BA4D-B4DAFD78F4B8}" type="slidenum">
              <a:rPr lang="pt-PT" smtClean="0"/>
              <a:t>‹#›</a:t>
            </a:fld>
            <a:endParaRPr lang="pt-PT"/>
          </a:p>
        </p:txBody>
      </p:sp>
      <p:sp>
        <p:nvSpPr>
          <p:cNvPr id="21" name="Footer Placeholder 20"/>
          <p:cNvSpPr>
            <a:spLocks noGrp="1"/>
          </p:cNvSpPr>
          <p:nvPr>
            <p:ph type="ftr" sz="quarter" idx="12"/>
          </p:nvPr>
        </p:nvSpPr>
        <p:spPr/>
        <p:txBody>
          <a:bodyPr/>
          <a:lstStyle/>
          <a:p>
            <a:endParaRPr lang="pt-PT"/>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PT" smtClean="0"/>
              <a:t>Clique para editar o estilo</a:t>
            </a:r>
            <a:endParaRPr lang="en-US" dirty="0"/>
          </a:p>
        </p:txBody>
      </p:sp>
      <p:sp>
        <p:nvSpPr>
          <p:cNvPr id="5" name="Date Placeholder 4"/>
          <p:cNvSpPr>
            <a:spLocks noGrp="1"/>
          </p:cNvSpPr>
          <p:nvPr>
            <p:ph type="dt" sz="half" idx="10"/>
          </p:nvPr>
        </p:nvSpPr>
        <p:spPr/>
        <p:txBody>
          <a:bodyPr/>
          <a:lstStyle/>
          <a:p>
            <a:fld id="{87157595-86AC-4780-8507-2433AB850F9F}" type="datetimeFigureOut">
              <a:rPr lang="pt-PT" smtClean="0"/>
              <a:t>10-05-2016</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38D1A29B-F5DA-4F91-BA4D-B4DAFD78F4B8}" type="slidenum">
              <a:rPr lang="pt-PT" smtClean="0"/>
              <a:t>‹#›</a:t>
            </a:fld>
            <a:endParaRPr lang="pt-PT"/>
          </a:p>
        </p:txBody>
      </p:sp>
      <p:sp>
        <p:nvSpPr>
          <p:cNvPr id="9" name="Content Placeholder 8"/>
          <p:cNvSpPr>
            <a:spLocks noGrp="1"/>
          </p:cNvSpPr>
          <p:nvPr>
            <p:ph sz="quarter" idx="13"/>
          </p:nvPr>
        </p:nvSpPr>
        <p:spPr>
          <a:xfrm>
            <a:off x="1216152" y="841248"/>
            <a:ext cx="3730752" cy="4389120"/>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11" name="Content Placeholder 10"/>
          <p:cNvSpPr>
            <a:spLocks noGrp="1"/>
          </p:cNvSpPr>
          <p:nvPr>
            <p:ph sz="quarter" idx="14"/>
          </p:nvPr>
        </p:nvSpPr>
        <p:spPr>
          <a:xfrm>
            <a:off x="5102352" y="841248"/>
            <a:ext cx="3730752" cy="4389120"/>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PT" smtClean="0"/>
              <a:t>Clique para editar o estilo</a:t>
            </a:r>
            <a:endParaRPr lang="en-US" dirty="0"/>
          </a:p>
        </p:txBody>
      </p:sp>
      <p:sp>
        <p:nvSpPr>
          <p:cNvPr id="3" name="Text Placeholder 2"/>
          <p:cNvSpPr>
            <a:spLocks noGrp="1"/>
          </p:cNvSpPr>
          <p:nvPr>
            <p:ph type="body" idx="1"/>
          </p:nvPr>
        </p:nvSpPr>
        <p:spPr>
          <a:xfrm>
            <a:off x="1219200" y="841248"/>
            <a:ext cx="3733800"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5" name="Text Placeholder 4"/>
          <p:cNvSpPr>
            <a:spLocks noGrp="1"/>
          </p:cNvSpPr>
          <p:nvPr>
            <p:ph type="body" sz="quarter" idx="3"/>
          </p:nvPr>
        </p:nvSpPr>
        <p:spPr>
          <a:xfrm>
            <a:off x="5105400" y="841248"/>
            <a:ext cx="3735267"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7" name="Date Placeholder 6"/>
          <p:cNvSpPr>
            <a:spLocks noGrp="1"/>
          </p:cNvSpPr>
          <p:nvPr>
            <p:ph type="dt" sz="half" idx="10"/>
          </p:nvPr>
        </p:nvSpPr>
        <p:spPr/>
        <p:txBody>
          <a:bodyPr/>
          <a:lstStyle/>
          <a:p>
            <a:fld id="{87157595-86AC-4780-8507-2433AB850F9F}" type="datetimeFigureOut">
              <a:rPr lang="pt-PT" smtClean="0"/>
              <a:t>10-05-2016</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38D1A29B-F5DA-4F91-BA4D-B4DAFD78F4B8}" type="slidenum">
              <a:rPr lang="pt-PT" smtClean="0"/>
              <a:t>‹#›</a:t>
            </a:fld>
            <a:endParaRPr lang="pt-PT"/>
          </a:p>
        </p:txBody>
      </p:sp>
      <p:sp>
        <p:nvSpPr>
          <p:cNvPr id="11" name="Content Placeholder 10"/>
          <p:cNvSpPr>
            <a:spLocks noGrp="1"/>
          </p:cNvSpPr>
          <p:nvPr>
            <p:ph sz="quarter" idx="13"/>
          </p:nvPr>
        </p:nvSpPr>
        <p:spPr>
          <a:xfrm>
            <a:off x="1216152" y="1380744"/>
            <a:ext cx="3730752" cy="3840480"/>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13" name="Content Placeholder 12"/>
          <p:cNvSpPr>
            <a:spLocks noGrp="1"/>
          </p:cNvSpPr>
          <p:nvPr>
            <p:ph sz="quarter" idx="14"/>
          </p:nvPr>
        </p:nvSpPr>
        <p:spPr>
          <a:xfrm>
            <a:off x="5102352" y="1380743"/>
            <a:ext cx="3730752" cy="3840480"/>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PT" smtClean="0"/>
              <a:t>Clique para editar o estilo</a:t>
            </a:r>
            <a:endParaRPr lang="en-US" dirty="0"/>
          </a:p>
        </p:txBody>
      </p:sp>
      <p:sp>
        <p:nvSpPr>
          <p:cNvPr id="3" name="Date Placeholder 2"/>
          <p:cNvSpPr>
            <a:spLocks noGrp="1"/>
          </p:cNvSpPr>
          <p:nvPr>
            <p:ph type="dt" sz="half" idx="10"/>
          </p:nvPr>
        </p:nvSpPr>
        <p:spPr/>
        <p:txBody>
          <a:bodyPr/>
          <a:lstStyle/>
          <a:p>
            <a:fld id="{87157595-86AC-4780-8507-2433AB850F9F}" type="datetimeFigureOut">
              <a:rPr lang="pt-PT" smtClean="0"/>
              <a:t>10-05-2016</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38D1A29B-F5DA-4F91-BA4D-B4DAFD78F4B8}" type="slidenum">
              <a:rPr lang="pt-PT" smtClean="0"/>
              <a:t>‹#›</a:t>
            </a:fld>
            <a:endParaRPr lang="pt-PT"/>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7157595-86AC-4780-8507-2433AB850F9F}" type="datetimeFigureOut">
              <a:rPr lang="pt-PT" smtClean="0"/>
              <a:t>10-05-2016</a:t>
            </a:fld>
            <a:endParaRPr lang="pt-PT"/>
          </a:p>
        </p:txBody>
      </p:sp>
      <p:sp>
        <p:nvSpPr>
          <p:cNvPr id="6" name="Slide Number Placeholder 5"/>
          <p:cNvSpPr>
            <a:spLocks noGrp="1"/>
          </p:cNvSpPr>
          <p:nvPr>
            <p:ph type="sldNum" sz="quarter" idx="11"/>
          </p:nvPr>
        </p:nvSpPr>
        <p:spPr/>
        <p:txBody>
          <a:bodyPr/>
          <a:lstStyle/>
          <a:p>
            <a:fld id="{38D1A29B-F5DA-4F91-BA4D-B4DAFD78F4B8}" type="slidenum">
              <a:rPr lang="pt-PT" smtClean="0"/>
              <a:t>‹#›</a:t>
            </a:fld>
            <a:endParaRPr lang="pt-PT"/>
          </a:p>
        </p:txBody>
      </p:sp>
      <p:sp>
        <p:nvSpPr>
          <p:cNvPr id="7" name="Footer Placeholder 6"/>
          <p:cNvSpPr>
            <a:spLocks noGrp="1"/>
          </p:cNvSpPr>
          <p:nvPr>
            <p:ph type="ftr" sz="quarter" idx="12"/>
          </p:nvPr>
        </p:nvSpPr>
        <p:spPr/>
        <p:txBody>
          <a:bodyPr/>
          <a:lstStyle/>
          <a:p>
            <a:endParaRPr lang="pt-PT"/>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5715000" y="395287"/>
            <a:ext cx="3008313" cy="1162050"/>
          </a:xfrm>
        </p:spPr>
        <p:txBody>
          <a:bodyPr anchor="b"/>
          <a:lstStyle>
            <a:lvl1pPr algn="l">
              <a:defRPr sz="2000" b="1">
                <a:ln>
                  <a:noFill/>
                </a:ln>
                <a:solidFill>
                  <a:srgbClr val="FF7605"/>
                </a:solidFill>
                <a:effectLst/>
              </a:defRPr>
            </a:lvl1pPr>
          </a:lstStyle>
          <a:p>
            <a:r>
              <a:rPr lang="pt-PT" smtClean="0"/>
              <a:t>Clique para editar o estilo</a:t>
            </a:r>
            <a:endParaRPr lang="en-US" dirty="0"/>
          </a:p>
        </p:txBody>
      </p:sp>
      <p:sp>
        <p:nvSpPr>
          <p:cNvPr id="4" name="Text Placeholder 3"/>
          <p:cNvSpPr>
            <a:spLocks noGrp="1"/>
          </p:cNvSpPr>
          <p:nvPr>
            <p:ph type="body" sz="half" idx="2"/>
          </p:nvPr>
        </p:nvSpPr>
        <p:spPr>
          <a:xfrm>
            <a:off x="5715000" y="1557337"/>
            <a:ext cx="3008313" cy="43862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14" name="Content Placeholder 13"/>
          <p:cNvSpPr>
            <a:spLocks noGrp="1"/>
          </p:cNvSpPr>
          <p:nvPr>
            <p:ph sz="quarter" idx="13"/>
          </p:nvPr>
        </p:nvSpPr>
        <p:spPr>
          <a:xfrm>
            <a:off x="914400" y="381000"/>
            <a:ext cx="4800600" cy="5943600"/>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9" name="Date Placeholder 8"/>
          <p:cNvSpPr>
            <a:spLocks noGrp="1"/>
          </p:cNvSpPr>
          <p:nvPr>
            <p:ph type="dt" sz="half" idx="14"/>
          </p:nvPr>
        </p:nvSpPr>
        <p:spPr/>
        <p:txBody>
          <a:bodyPr/>
          <a:lstStyle/>
          <a:p>
            <a:fld id="{87157595-86AC-4780-8507-2433AB850F9F}" type="datetimeFigureOut">
              <a:rPr lang="pt-PT" smtClean="0"/>
              <a:t>10-05-2016</a:t>
            </a:fld>
            <a:endParaRPr lang="pt-PT"/>
          </a:p>
        </p:txBody>
      </p:sp>
      <p:sp>
        <p:nvSpPr>
          <p:cNvPr id="10" name="Slide Number Placeholder 9"/>
          <p:cNvSpPr>
            <a:spLocks noGrp="1"/>
          </p:cNvSpPr>
          <p:nvPr>
            <p:ph type="sldNum" sz="quarter" idx="15"/>
          </p:nvPr>
        </p:nvSpPr>
        <p:spPr/>
        <p:txBody>
          <a:bodyPr/>
          <a:lstStyle/>
          <a:p>
            <a:fld id="{38D1A29B-F5DA-4F91-BA4D-B4DAFD78F4B8}" type="slidenum">
              <a:rPr lang="pt-PT" smtClean="0"/>
              <a:t>‹#›</a:t>
            </a:fld>
            <a:endParaRPr lang="pt-PT"/>
          </a:p>
        </p:txBody>
      </p:sp>
      <p:sp>
        <p:nvSpPr>
          <p:cNvPr id="13" name="Footer Placeholder 12"/>
          <p:cNvSpPr>
            <a:spLocks noGrp="1"/>
          </p:cNvSpPr>
          <p:nvPr>
            <p:ph type="ftr" sz="quarter" idx="16"/>
          </p:nvPr>
        </p:nvSpPr>
        <p:spPr/>
        <p:txBody>
          <a:bodyPr/>
          <a:lstStyle/>
          <a:p>
            <a:endParaRPr lang="pt-PT"/>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219200" y="4624754"/>
            <a:ext cx="5486400" cy="404446"/>
          </a:xfrm>
        </p:spPr>
        <p:txBody>
          <a:bodyPr bIns="0" anchor="b"/>
          <a:lstStyle>
            <a:lvl1pPr algn="l">
              <a:defRPr sz="2000" b="1">
                <a:ln w="12700">
                  <a:noFill/>
                </a:ln>
                <a:solidFill>
                  <a:schemeClr val="tx1"/>
                </a:solidFill>
                <a:effectLst/>
              </a:defRPr>
            </a:lvl1pPr>
          </a:lstStyle>
          <a:p>
            <a:r>
              <a:rPr lang="pt-PT" smtClean="0"/>
              <a:t>Clique para editar o estilo</a:t>
            </a:r>
            <a:endParaRPr lang="en-US" dirty="0"/>
          </a:p>
        </p:txBody>
      </p:sp>
      <p:sp>
        <p:nvSpPr>
          <p:cNvPr id="3" name="Picture Placeholder 2"/>
          <p:cNvSpPr>
            <a:spLocks noGrp="1"/>
          </p:cNvSpPr>
          <p:nvPr>
            <p:ph type="pic" idx="1"/>
          </p:nvPr>
        </p:nvSpPr>
        <p:spPr>
          <a:xfrm>
            <a:off x="1323975" y="381000"/>
            <a:ext cx="5867400" cy="40814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smtClean="0"/>
              <a:t>Clique no ícone para adicionar uma imagem</a:t>
            </a:r>
            <a:endParaRPr lang="en-US"/>
          </a:p>
        </p:txBody>
      </p:sp>
      <p:sp>
        <p:nvSpPr>
          <p:cNvPr id="4" name="Text Placeholder 3"/>
          <p:cNvSpPr>
            <a:spLocks noGrp="1"/>
          </p:cNvSpPr>
          <p:nvPr>
            <p:ph type="body" sz="half" idx="2"/>
          </p:nvPr>
        </p:nvSpPr>
        <p:spPr>
          <a:xfrm>
            <a:off x="1219200" y="5029200"/>
            <a:ext cx="4038600" cy="1371600"/>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Date Placeholder 4"/>
          <p:cNvSpPr>
            <a:spLocks noGrp="1"/>
          </p:cNvSpPr>
          <p:nvPr>
            <p:ph type="dt" sz="half" idx="10"/>
          </p:nvPr>
        </p:nvSpPr>
        <p:spPr/>
        <p:txBody>
          <a:bodyPr/>
          <a:lstStyle/>
          <a:p>
            <a:fld id="{87157595-86AC-4780-8507-2433AB850F9F}" type="datetimeFigureOut">
              <a:rPr lang="pt-PT" smtClean="0"/>
              <a:t>10-05-2016</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38D1A29B-F5DA-4F91-BA4D-B4DAFD78F4B8}" type="slidenum">
              <a:rPr lang="pt-PT" smtClean="0"/>
              <a:t>‹#›</a:t>
            </a:fld>
            <a:endParaRPr lang="pt-PT"/>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228600" cy="68580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13" name="Rectangle 12"/>
          <p:cNvSpPr/>
          <p:nvPr/>
        </p:nvSpPr>
        <p:spPr>
          <a:xfrm>
            <a:off x="0" y="0"/>
            <a:ext cx="228600"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Placeholder 1"/>
          <p:cNvSpPr>
            <a:spLocks noGrp="1"/>
          </p:cNvSpPr>
          <p:nvPr>
            <p:ph type="title"/>
          </p:nvPr>
        </p:nvSpPr>
        <p:spPr>
          <a:xfrm>
            <a:off x="1219200" y="5257800"/>
            <a:ext cx="7239000" cy="1143000"/>
          </a:xfrm>
          <a:prstGeom prst="rect">
            <a:avLst/>
          </a:prstGeom>
        </p:spPr>
        <p:txBody>
          <a:bodyPr vert="horz" lIns="91440" tIns="45720" rIns="91440" bIns="45720" rtlCol="0" anchor="b">
            <a:noAutofit/>
          </a:bodyPr>
          <a:lstStyle/>
          <a:p>
            <a:endParaRPr lang="en-US" dirty="0"/>
          </a:p>
        </p:txBody>
      </p:sp>
      <p:sp>
        <p:nvSpPr>
          <p:cNvPr id="3" name="Text Placeholder 2"/>
          <p:cNvSpPr>
            <a:spLocks noGrp="1"/>
          </p:cNvSpPr>
          <p:nvPr>
            <p:ph type="body" idx="1"/>
          </p:nvPr>
        </p:nvSpPr>
        <p:spPr>
          <a:xfrm>
            <a:off x="1219200" y="838200"/>
            <a:ext cx="7467600" cy="4419600"/>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5" name="Footer Placeholder 4"/>
          <p:cNvSpPr>
            <a:spLocks noGrp="1"/>
          </p:cNvSpPr>
          <p:nvPr>
            <p:ph type="ftr" sz="quarter" idx="3"/>
          </p:nvPr>
        </p:nvSpPr>
        <p:spPr>
          <a:xfrm>
            <a:off x="1259680" y="6553200"/>
            <a:ext cx="7162800" cy="228600"/>
          </a:xfrm>
          <a:prstGeom prst="rect">
            <a:avLst/>
          </a:prstGeom>
        </p:spPr>
        <p:txBody>
          <a:bodyPr vert="horz" lIns="91440" tIns="45720" rIns="91440" bIns="45720" rtlCol="0" anchor="ctr"/>
          <a:lstStyle>
            <a:lvl1pPr algn="l">
              <a:defRPr sz="1200">
                <a:solidFill>
                  <a:schemeClr val="tx1">
                    <a:lumMod val="60000"/>
                    <a:lumOff val="40000"/>
                  </a:schemeClr>
                </a:solidFill>
              </a:defRPr>
            </a:lvl1pPr>
          </a:lstStyle>
          <a:p>
            <a:endParaRPr lang="pt-PT"/>
          </a:p>
        </p:txBody>
      </p:sp>
      <p:sp>
        <p:nvSpPr>
          <p:cNvPr id="6" name="Slide Number Placeholder 5"/>
          <p:cNvSpPr>
            <a:spLocks noGrp="1"/>
          </p:cNvSpPr>
          <p:nvPr>
            <p:ph type="sldNum" sz="quarter" idx="4"/>
          </p:nvPr>
        </p:nvSpPr>
        <p:spPr>
          <a:xfrm>
            <a:off x="8686800" y="5740400"/>
            <a:ext cx="381000" cy="365125"/>
          </a:xfrm>
          <a:prstGeom prst="rect">
            <a:avLst/>
          </a:prstGeom>
        </p:spPr>
        <p:txBody>
          <a:bodyPr vert="horz" lIns="91440" tIns="45720" rIns="91440" bIns="45720" rtlCol="0" anchor="ctr"/>
          <a:lstStyle>
            <a:lvl1pPr algn="l">
              <a:defRPr sz="1200" b="0">
                <a:solidFill>
                  <a:schemeClr val="tx2">
                    <a:lumMod val="60000"/>
                    <a:lumOff val="40000"/>
                  </a:schemeClr>
                </a:solidFill>
              </a:defRPr>
            </a:lvl1pPr>
          </a:lstStyle>
          <a:p>
            <a:fld id="{38D1A29B-F5DA-4F91-BA4D-B4DAFD78F4B8}" type="slidenum">
              <a:rPr lang="pt-PT" smtClean="0"/>
              <a:t>‹#›</a:t>
            </a:fld>
            <a:endParaRPr lang="pt-PT"/>
          </a:p>
        </p:txBody>
      </p:sp>
      <p:sp>
        <p:nvSpPr>
          <p:cNvPr id="16" name="Freeform 5"/>
          <p:cNvSpPr>
            <a:spLocks/>
          </p:cNvSpPr>
          <p:nvPr/>
        </p:nvSpPr>
        <p:spPr bwMode="auto">
          <a:xfrm>
            <a:off x="8453438" y="571500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tx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2"/>
          </p:nvPr>
        </p:nvSpPr>
        <p:spPr>
          <a:xfrm rot="16200000">
            <a:off x="-1198682" y="4821116"/>
            <a:ext cx="2625969" cy="228600"/>
          </a:xfrm>
          <a:prstGeom prst="rect">
            <a:avLst/>
          </a:prstGeom>
        </p:spPr>
        <p:txBody>
          <a:bodyPr vert="horz" lIns="91440" tIns="45720" rIns="91440" bIns="45720" rtlCol="0" anchor="ctr"/>
          <a:lstStyle>
            <a:lvl1pPr algn="l">
              <a:defRPr sz="1200">
                <a:solidFill>
                  <a:srgbClr val="FFFFFF"/>
                </a:solidFill>
              </a:defRPr>
            </a:lvl1pPr>
          </a:lstStyle>
          <a:p>
            <a:fld id="{87157595-86AC-4780-8507-2433AB850F9F}" type="datetimeFigureOut">
              <a:rPr lang="pt-PT" smtClean="0"/>
              <a:t>10-05-2016</a:t>
            </a:fld>
            <a:endParaRPr lang="pt-P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txStyles>
    <p:title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216152" y="1267485"/>
            <a:ext cx="7927848" cy="5133316"/>
          </a:xfrm>
        </p:spPr>
        <p:txBody>
          <a:bodyPr/>
          <a:lstStyle/>
          <a:p>
            <a:r>
              <a:rPr lang="en-IE" sz="4400" dirty="0" smtClean="0"/>
              <a:t>Grounded Theory and Civil  Society Research</a:t>
            </a:r>
            <a:br>
              <a:rPr lang="en-IE" sz="4400" dirty="0" smtClean="0"/>
            </a:br>
            <a:r>
              <a:rPr lang="en-IE" sz="4400" dirty="0"/>
              <a:t/>
            </a:r>
            <a:br>
              <a:rPr lang="en-IE" sz="4400" dirty="0"/>
            </a:br>
            <a:r>
              <a:rPr lang="en-IE" sz="4400" dirty="0" smtClean="0"/>
              <a:t>From practice, to research and theory</a:t>
            </a:r>
            <a:br>
              <a:rPr lang="en-IE" sz="4400" dirty="0" smtClean="0"/>
            </a:br>
            <a:r>
              <a:rPr lang="en-IE" sz="4400" dirty="0"/>
              <a:t/>
            </a:r>
            <a:br>
              <a:rPr lang="en-IE" sz="4400" dirty="0"/>
            </a:br>
            <a:r>
              <a:rPr lang="en-IE" sz="1800" dirty="0" smtClean="0"/>
              <a:t>Tanja </a:t>
            </a:r>
            <a:r>
              <a:rPr lang="en-IE" sz="1800" dirty="0" err="1" smtClean="0"/>
              <a:t>Kleibl</a:t>
            </a:r>
            <a:r>
              <a:rPr lang="en-IE" sz="1800" dirty="0" smtClean="0"/>
              <a:t/>
            </a:r>
            <a:br>
              <a:rPr lang="en-IE" sz="1800" dirty="0" smtClean="0"/>
            </a:br>
            <a:r>
              <a:rPr lang="en-IE" sz="1800" dirty="0" smtClean="0"/>
              <a:t>DCU, visiting researcher (coordinator civil society  research project </a:t>
            </a:r>
            <a:r>
              <a:rPr lang="en-IE" sz="1800" dirty="0" err="1" smtClean="0"/>
              <a:t>Mocambique</a:t>
            </a:r>
            <a:r>
              <a:rPr lang="en-IE" sz="1800" dirty="0" smtClean="0"/>
              <a:t>)</a:t>
            </a:r>
            <a:br>
              <a:rPr lang="en-IE" sz="1800" dirty="0" smtClean="0"/>
            </a:br>
            <a:r>
              <a:rPr lang="en-IE" sz="1800" dirty="0" smtClean="0"/>
              <a:t>DSAI, convener civil society study group</a:t>
            </a:r>
            <a:br>
              <a:rPr lang="en-IE" sz="1800" dirty="0" smtClean="0"/>
            </a:br>
            <a:r>
              <a:rPr lang="en-IE" sz="1800" dirty="0" smtClean="0"/>
              <a:t>Independent development consultant</a:t>
            </a:r>
            <a:endParaRPr lang="pt-PT" sz="4400" dirty="0"/>
          </a:p>
        </p:txBody>
      </p:sp>
      <p:sp>
        <p:nvSpPr>
          <p:cNvPr id="3" name="Subtítulo 2"/>
          <p:cNvSpPr>
            <a:spLocks noGrp="1"/>
          </p:cNvSpPr>
          <p:nvPr>
            <p:ph type="subTitle" idx="1"/>
          </p:nvPr>
        </p:nvSpPr>
        <p:spPr>
          <a:xfrm>
            <a:off x="1216151" y="201702"/>
            <a:ext cx="6668217" cy="949569"/>
          </a:xfrm>
        </p:spPr>
        <p:txBody>
          <a:bodyPr>
            <a:normAutofit/>
          </a:bodyPr>
          <a:lstStyle/>
          <a:p>
            <a:endParaRPr lang="pt-PT" sz="3600" dirty="0">
              <a:solidFill>
                <a:schemeClr val="tx1"/>
              </a:solidFill>
            </a:endParaRPr>
          </a:p>
        </p:txBody>
      </p:sp>
    </p:spTree>
    <p:extLst>
      <p:ext uri="{BB962C8B-B14F-4D97-AF65-F5344CB8AC3E}">
        <p14:creationId xmlns:p14="http://schemas.microsoft.com/office/powerpoint/2010/main" val="1742673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5576" y="332656"/>
            <a:ext cx="7455024" cy="3024336"/>
          </a:xfrm>
        </p:spPr>
        <p:txBody>
          <a:bodyPr/>
          <a:lstStyle/>
          <a:p>
            <a:pPr algn="ctr"/>
            <a:r>
              <a:rPr lang="en-IE" sz="6000" dirty="0" smtClean="0"/>
              <a:t>Looking for practical guidelines?</a:t>
            </a:r>
            <a:br>
              <a:rPr lang="en-IE" sz="6000" dirty="0" smtClean="0"/>
            </a:br>
            <a:endParaRPr lang="pt-PT" sz="6000" dirty="0"/>
          </a:p>
        </p:txBody>
      </p:sp>
      <p:sp>
        <p:nvSpPr>
          <p:cNvPr id="3" name="Marcador de Posição de Conteúdo 2"/>
          <p:cNvSpPr>
            <a:spLocks noGrp="1"/>
          </p:cNvSpPr>
          <p:nvPr>
            <p:ph idx="1"/>
          </p:nvPr>
        </p:nvSpPr>
        <p:spPr>
          <a:xfrm>
            <a:off x="395536" y="2420888"/>
            <a:ext cx="8291264" cy="4437112"/>
          </a:xfrm>
        </p:spPr>
        <p:txBody>
          <a:bodyPr>
            <a:normAutofit fontScale="55000" lnSpcReduction="20000"/>
          </a:bodyPr>
          <a:lstStyle/>
          <a:p>
            <a:pPr marL="0" indent="0">
              <a:buNone/>
            </a:pPr>
            <a:endParaRPr lang="en-IE" dirty="0" smtClean="0"/>
          </a:p>
          <a:p>
            <a:pPr marL="0" indent="0">
              <a:buNone/>
            </a:pPr>
            <a:r>
              <a:rPr lang="en-IE" sz="5100" dirty="0" smtClean="0">
                <a:solidFill>
                  <a:srgbClr val="000000"/>
                </a:solidFill>
                <a:latin typeface="Cambria"/>
              </a:rPr>
              <a:t>ACT Alliance/Bread for the World:</a:t>
            </a:r>
          </a:p>
          <a:p>
            <a:pPr marL="0" indent="0">
              <a:buNone/>
            </a:pPr>
            <a:r>
              <a:rPr lang="en-IE" sz="1800" dirty="0" smtClean="0">
                <a:solidFill>
                  <a:srgbClr val="000000"/>
                </a:solidFill>
                <a:latin typeface="Cambria"/>
              </a:rPr>
              <a:t> </a:t>
            </a:r>
            <a:r>
              <a:rPr lang="en-IE" sz="7300" b="1" dirty="0">
                <a:solidFill>
                  <a:srgbClr val="000000"/>
                </a:solidFill>
                <a:latin typeface="Cambria"/>
              </a:rPr>
              <a:t>A </a:t>
            </a:r>
            <a:r>
              <a:rPr lang="en-IE" sz="7000" b="1" dirty="0">
                <a:solidFill>
                  <a:srgbClr val="000000"/>
                </a:solidFill>
                <a:latin typeface="Cambria"/>
              </a:rPr>
              <a:t>methodological</a:t>
            </a:r>
            <a:r>
              <a:rPr lang="en-IE" sz="7300" b="1" dirty="0">
                <a:solidFill>
                  <a:srgbClr val="000000"/>
                </a:solidFill>
                <a:latin typeface="Cambria"/>
              </a:rPr>
              <a:t> guide for country civil society assessments: </a:t>
            </a:r>
            <a:endParaRPr lang="en-IE" sz="7300" dirty="0">
              <a:solidFill>
                <a:srgbClr val="000000"/>
              </a:solidFill>
              <a:latin typeface="Cambria"/>
            </a:endParaRPr>
          </a:p>
          <a:p>
            <a:pPr marL="0" indent="0">
              <a:buNone/>
            </a:pPr>
            <a:r>
              <a:rPr lang="en-IE" sz="7300" b="1" dirty="0">
                <a:solidFill>
                  <a:srgbClr val="000000"/>
                </a:solidFill>
                <a:latin typeface="Cambria"/>
              </a:rPr>
              <a:t>Unpacking the local meaning of civil society, its </a:t>
            </a:r>
            <a:r>
              <a:rPr lang="en-IE" sz="7300" b="1" dirty="0" smtClean="0">
                <a:solidFill>
                  <a:srgbClr val="000000"/>
                </a:solidFill>
                <a:latin typeface="Cambria"/>
              </a:rPr>
              <a:t>capacity </a:t>
            </a:r>
            <a:r>
              <a:rPr lang="en-IE" sz="7300" b="1" dirty="0">
                <a:solidFill>
                  <a:srgbClr val="000000"/>
                </a:solidFill>
                <a:latin typeface="Cambria"/>
              </a:rPr>
              <a:t>and potential for enhancing social change </a:t>
            </a:r>
          </a:p>
          <a:p>
            <a:pPr marL="0" indent="0">
              <a:buNone/>
            </a:pPr>
            <a:r>
              <a:rPr lang="en-IE" sz="4400" b="1" dirty="0" smtClean="0">
                <a:solidFill>
                  <a:srgbClr val="000000"/>
                </a:solidFill>
                <a:latin typeface="Cambria"/>
              </a:rPr>
              <a:t>(work in progress…)</a:t>
            </a:r>
            <a:endParaRPr lang="en-IE" sz="4400" dirty="0">
              <a:solidFill>
                <a:srgbClr val="000000"/>
              </a:solidFill>
              <a:latin typeface="Cambria"/>
            </a:endParaRPr>
          </a:p>
        </p:txBody>
      </p:sp>
    </p:spTree>
    <p:extLst>
      <p:ext uri="{BB962C8B-B14F-4D97-AF65-F5344CB8AC3E}">
        <p14:creationId xmlns:p14="http://schemas.microsoft.com/office/powerpoint/2010/main" val="1515597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PT"/>
          </a:p>
        </p:txBody>
      </p:sp>
      <p:sp>
        <p:nvSpPr>
          <p:cNvPr id="3" name="Marcador de Posição de Conteúdo 2"/>
          <p:cNvSpPr>
            <a:spLocks noGrp="1"/>
          </p:cNvSpPr>
          <p:nvPr>
            <p:ph idx="1"/>
          </p:nvPr>
        </p:nvSpPr>
        <p:spPr/>
        <p:txBody>
          <a:bodyPr>
            <a:normAutofit/>
          </a:bodyPr>
          <a:lstStyle/>
          <a:p>
            <a:pPr marL="0" indent="0" algn="ctr">
              <a:buNone/>
            </a:pPr>
            <a:r>
              <a:rPr lang="en-IE" sz="5400" dirty="0" smtClean="0"/>
              <a:t>QUESTIONS?</a:t>
            </a:r>
            <a:endParaRPr lang="pt-PT" sz="5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305296"/>
            <a:ext cx="7484567" cy="4560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41006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PT"/>
          </a:p>
        </p:txBody>
      </p:sp>
      <p:sp>
        <p:nvSpPr>
          <p:cNvPr id="3" name="Marcador de Posição de Conteúdo 2"/>
          <p:cNvSpPr>
            <a:spLocks noGrp="1"/>
          </p:cNvSpPr>
          <p:nvPr>
            <p:ph idx="1"/>
          </p:nvPr>
        </p:nvSpPr>
        <p:spPr>
          <a:xfrm>
            <a:off x="179512" y="620688"/>
            <a:ext cx="8964488" cy="5616624"/>
          </a:xfrm>
        </p:spPr>
        <p:txBody>
          <a:bodyPr/>
          <a:lstStyle/>
          <a:p>
            <a:pPr marL="0" indent="0">
              <a:buNone/>
            </a:pPr>
            <a:r>
              <a:rPr lang="en-IE" b="1" dirty="0"/>
              <a:t>F</a:t>
            </a:r>
            <a:r>
              <a:rPr lang="en-IE" b="1" dirty="0" smtClean="0"/>
              <a:t>urther reading:</a:t>
            </a:r>
          </a:p>
          <a:p>
            <a:pPr marL="0" indent="0">
              <a:buNone/>
            </a:pPr>
            <a:endParaRPr lang="en-IE" b="1" dirty="0" smtClean="0"/>
          </a:p>
          <a:p>
            <a:pPr>
              <a:buFontTx/>
              <a:buChar char="-"/>
            </a:pPr>
            <a:r>
              <a:rPr lang="en-IE" dirty="0" err="1" smtClean="0"/>
              <a:t>Charmaz</a:t>
            </a:r>
            <a:r>
              <a:rPr lang="en-IE" dirty="0" smtClean="0"/>
              <a:t>, C. (2014): Constructing Grounded Theory. Sage.</a:t>
            </a:r>
          </a:p>
          <a:p>
            <a:pPr>
              <a:buFontTx/>
              <a:buChar char="-"/>
            </a:pPr>
            <a:r>
              <a:rPr lang="en-IE" dirty="0" smtClean="0"/>
              <a:t>Clark, A. (2005): Situational Analysis: Grounded Theory after the Postmodern turn. Sage. </a:t>
            </a:r>
          </a:p>
          <a:p>
            <a:pPr>
              <a:buFontTx/>
              <a:buChar char="-"/>
            </a:pPr>
            <a:r>
              <a:rPr lang="en-IE" b="1" dirty="0" smtClean="0"/>
              <a:t>Clark, A. et al (2015): Situational Analysis in Practice. </a:t>
            </a:r>
          </a:p>
          <a:p>
            <a:pPr marL="0" indent="0">
              <a:buNone/>
            </a:pPr>
            <a:r>
              <a:rPr lang="en-IE" b="1" dirty="0"/>
              <a:t> </a:t>
            </a:r>
            <a:r>
              <a:rPr lang="en-IE" b="1" dirty="0" smtClean="0"/>
              <a:t>    Mapping Research with Grounded Theory. </a:t>
            </a:r>
          </a:p>
          <a:p>
            <a:pPr marL="0" indent="0">
              <a:buNone/>
            </a:pPr>
            <a:r>
              <a:rPr lang="en-IE" b="1" dirty="0"/>
              <a:t> </a:t>
            </a:r>
            <a:r>
              <a:rPr lang="en-IE" b="1" dirty="0" smtClean="0"/>
              <a:t>    Left Coast Press Inc. (includes a lot of research        </a:t>
            </a:r>
          </a:p>
          <a:p>
            <a:pPr marL="0" indent="0">
              <a:buNone/>
            </a:pPr>
            <a:r>
              <a:rPr lang="en-IE" b="1" dirty="0"/>
              <a:t> </a:t>
            </a:r>
            <a:r>
              <a:rPr lang="en-IE" b="1" dirty="0" smtClean="0"/>
              <a:t>    examples!)</a:t>
            </a:r>
          </a:p>
          <a:p>
            <a:pPr marL="0" indent="0">
              <a:buNone/>
            </a:pPr>
            <a:endParaRPr lang="en-IE" dirty="0" smtClean="0"/>
          </a:p>
        </p:txBody>
      </p:sp>
    </p:spTree>
    <p:extLst>
      <p:ext uri="{BB962C8B-B14F-4D97-AF65-F5344CB8AC3E}">
        <p14:creationId xmlns:p14="http://schemas.microsoft.com/office/powerpoint/2010/main" val="25768618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PT"/>
          </a:p>
        </p:txBody>
      </p:sp>
      <p:sp>
        <p:nvSpPr>
          <p:cNvPr id="3" name="Marcador de Posição de Conteúdo 2"/>
          <p:cNvSpPr>
            <a:spLocks noGrp="1"/>
          </p:cNvSpPr>
          <p:nvPr>
            <p:ph idx="1"/>
          </p:nvPr>
        </p:nvSpPr>
        <p:spPr>
          <a:xfrm>
            <a:off x="395536" y="908720"/>
            <a:ext cx="8748464" cy="4680520"/>
          </a:xfrm>
        </p:spPr>
        <p:txBody>
          <a:bodyPr>
            <a:normAutofit lnSpcReduction="10000"/>
          </a:bodyPr>
          <a:lstStyle/>
          <a:p>
            <a:pPr marL="0" indent="0">
              <a:buNone/>
            </a:pPr>
            <a:r>
              <a:rPr lang="en-IE" sz="3600" b="1" dirty="0" smtClean="0"/>
              <a:t>Overview:</a:t>
            </a:r>
          </a:p>
          <a:p>
            <a:pPr marL="0" indent="0">
              <a:buNone/>
            </a:pPr>
            <a:endParaRPr lang="en-IE" sz="3600" dirty="0" smtClean="0"/>
          </a:p>
          <a:p>
            <a:pPr marL="0" indent="0">
              <a:buNone/>
            </a:pPr>
            <a:r>
              <a:rPr lang="en-IE" sz="3600" dirty="0" smtClean="0"/>
              <a:t>1. A brief introduction </a:t>
            </a:r>
          </a:p>
          <a:p>
            <a:pPr marL="0" lvl="0" indent="0">
              <a:buNone/>
            </a:pPr>
            <a:r>
              <a:rPr lang="en-IE" sz="3600" dirty="0" smtClean="0"/>
              <a:t>2.</a:t>
            </a:r>
            <a:r>
              <a:rPr lang="en-IE" sz="3600" dirty="0" smtClean="0">
                <a:solidFill>
                  <a:srgbClr val="675D59"/>
                </a:solidFill>
              </a:rPr>
              <a:t> </a:t>
            </a:r>
            <a:r>
              <a:rPr lang="en-IE" sz="3600" dirty="0">
                <a:solidFill>
                  <a:srgbClr val="675D59"/>
                </a:solidFill>
              </a:rPr>
              <a:t>Why Grounded Theory in civil society </a:t>
            </a:r>
            <a:r>
              <a:rPr lang="en-IE" sz="3600" dirty="0" smtClean="0">
                <a:solidFill>
                  <a:srgbClr val="675D59"/>
                </a:solidFill>
              </a:rPr>
              <a:t>research?</a:t>
            </a:r>
          </a:p>
          <a:p>
            <a:pPr marL="0" lvl="0" indent="0">
              <a:buNone/>
            </a:pPr>
            <a:r>
              <a:rPr lang="en-IE" sz="3600" dirty="0" smtClean="0">
                <a:solidFill>
                  <a:srgbClr val="675D59"/>
                </a:solidFill>
              </a:rPr>
              <a:t>3. Advantages and challenges </a:t>
            </a:r>
          </a:p>
          <a:p>
            <a:pPr marL="0" lvl="0" indent="0">
              <a:buNone/>
            </a:pPr>
            <a:r>
              <a:rPr lang="en-IE" sz="3600" dirty="0" smtClean="0">
                <a:solidFill>
                  <a:srgbClr val="675D59"/>
                </a:solidFill>
              </a:rPr>
              <a:t>4. How to operationalize a grounded theory process?</a:t>
            </a:r>
          </a:p>
          <a:p>
            <a:pPr marL="0" lvl="0" indent="0">
              <a:buNone/>
            </a:pPr>
            <a:endParaRPr lang="en-IE" sz="3600" dirty="0">
              <a:solidFill>
                <a:srgbClr val="675D59"/>
              </a:solidFill>
            </a:endParaRPr>
          </a:p>
          <a:p>
            <a:pPr marL="0" indent="0">
              <a:buNone/>
            </a:pPr>
            <a:endParaRPr lang="en-IE" dirty="0" smtClean="0"/>
          </a:p>
          <a:p>
            <a:pPr marL="0" indent="0">
              <a:buNone/>
            </a:pPr>
            <a:endParaRPr lang="pt-PT" dirty="0"/>
          </a:p>
        </p:txBody>
      </p:sp>
    </p:spTree>
    <p:extLst>
      <p:ext uri="{BB962C8B-B14F-4D97-AF65-F5344CB8AC3E}">
        <p14:creationId xmlns:p14="http://schemas.microsoft.com/office/powerpoint/2010/main" val="24958304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87624" y="1267484"/>
            <a:ext cx="7488832" cy="5473883"/>
          </a:xfrm>
        </p:spPr>
        <p:txBody>
          <a:bodyPr/>
          <a:lstStyle/>
          <a:p>
            <a:r>
              <a:rPr lang="en-IE" sz="3200" dirty="0" smtClean="0"/>
              <a:t/>
            </a:r>
            <a:br>
              <a:rPr lang="en-IE" sz="3200" dirty="0" smtClean="0"/>
            </a:br>
            <a:r>
              <a:rPr lang="en-IE" sz="3200" dirty="0"/>
              <a:t/>
            </a:r>
            <a:br>
              <a:rPr lang="en-IE" sz="3200" dirty="0"/>
            </a:br>
            <a:r>
              <a:rPr lang="en-IE" sz="3200" dirty="0" smtClean="0"/>
              <a:t/>
            </a:r>
            <a:br>
              <a:rPr lang="en-IE" sz="3200" dirty="0" smtClean="0"/>
            </a:br>
            <a:r>
              <a:rPr lang="en-IE" sz="3200" dirty="0" smtClean="0"/>
              <a:t/>
            </a:r>
            <a:br>
              <a:rPr lang="en-IE" sz="3200" dirty="0" smtClean="0"/>
            </a:br>
            <a:r>
              <a:rPr lang="en-IE" sz="3200" dirty="0"/>
              <a:t/>
            </a:r>
            <a:br>
              <a:rPr lang="en-IE" sz="3200" dirty="0"/>
            </a:br>
            <a:r>
              <a:rPr lang="en-IE" sz="3200" dirty="0" smtClean="0"/>
              <a:t/>
            </a:r>
            <a:br>
              <a:rPr lang="en-IE" sz="3200" dirty="0" smtClean="0"/>
            </a:br>
            <a:r>
              <a:rPr lang="en-IE" sz="3200" dirty="0"/>
              <a:t/>
            </a:r>
            <a:br>
              <a:rPr lang="en-IE" sz="3200" dirty="0"/>
            </a:br>
            <a:r>
              <a:rPr lang="en-IE" sz="2400" dirty="0" smtClean="0">
                <a:ln w="12700">
                  <a:solidFill>
                    <a:srgbClr val="675D59"/>
                  </a:solidFill>
                </a:ln>
                <a:solidFill>
                  <a:srgbClr val="FFFFFF"/>
                </a:solidFill>
              </a:rPr>
              <a:t>Glaser </a:t>
            </a:r>
            <a:r>
              <a:rPr lang="en-IE" sz="2400" dirty="0">
                <a:ln w="12700">
                  <a:solidFill>
                    <a:srgbClr val="675D59"/>
                  </a:solidFill>
                </a:ln>
                <a:solidFill>
                  <a:srgbClr val="FFFFFF"/>
                </a:solidFill>
              </a:rPr>
              <a:t>&amp; Strauss, The discovery of Grounded Theory </a:t>
            </a:r>
            <a:r>
              <a:rPr lang="en-IE" sz="2400" dirty="0" smtClean="0">
                <a:ln w="12700">
                  <a:solidFill>
                    <a:srgbClr val="675D59"/>
                  </a:solidFill>
                </a:ln>
                <a:solidFill>
                  <a:srgbClr val="FFFFFF"/>
                </a:solidFill>
              </a:rPr>
              <a:t>(GT) (1967</a:t>
            </a:r>
            <a:r>
              <a:rPr lang="en-IE" sz="2400" dirty="0">
                <a:ln w="12700">
                  <a:solidFill>
                    <a:srgbClr val="675D59"/>
                  </a:solidFill>
                </a:ln>
                <a:solidFill>
                  <a:srgbClr val="FFFFFF"/>
                </a:solidFill>
              </a:rPr>
              <a:t>): A methodological revolution!</a:t>
            </a:r>
            <a:br>
              <a:rPr lang="en-IE" sz="2400" dirty="0">
                <a:ln w="12700">
                  <a:solidFill>
                    <a:srgbClr val="675D59"/>
                  </a:solidFill>
                </a:ln>
                <a:solidFill>
                  <a:srgbClr val="FFFFFF"/>
                </a:solidFill>
              </a:rPr>
            </a:br>
            <a:r>
              <a:rPr lang="en-IE" sz="2400" dirty="0">
                <a:ln w="12700">
                  <a:solidFill>
                    <a:srgbClr val="675D59"/>
                  </a:solidFill>
                </a:ln>
                <a:solidFill>
                  <a:srgbClr val="FFFFFF"/>
                </a:solidFill>
              </a:rPr>
              <a:t>- Glaser: rigorous codified methods, from codes to categories and theoretical </a:t>
            </a:r>
            <a:r>
              <a:rPr lang="en-IE" sz="2400" dirty="0" smtClean="0">
                <a:ln w="12700">
                  <a:solidFill>
                    <a:srgbClr val="675D59"/>
                  </a:solidFill>
                </a:ln>
                <a:solidFill>
                  <a:srgbClr val="FFFFFF"/>
                </a:solidFill>
              </a:rPr>
              <a:t>concepts (structure) </a:t>
            </a:r>
            <a:r>
              <a:rPr lang="en-IE" sz="2400" dirty="0">
                <a:ln w="12700">
                  <a:solidFill>
                    <a:srgbClr val="675D59"/>
                  </a:solidFill>
                </a:ln>
                <a:solidFill>
                  <a:srgbClr val="FFFFFF"/>
                </a:solidFill>
              </a:rPr>
              <a:t/>
            </a:r>
            <a:br>
              <a:rPr lang="en-IE" sz="2400" dirty="0">
                <a:ln w="12700">
                  <a:solidFill>
                    <a:srgbClr val="675D59"/>
                  </a:solidFill>
                </a:ln>
                <a:solidFill>
                  <a:srgbClr val="FFFFFF"/>
                </a:solidFill>
              </a:rPr>
            </a:br>
            <a:r>
              <a:rPr lang="en-IE" sz="2400" dirty="0">
                <a:ln w="12700">
                  <a:solidFill>
                    <a:srgbClr val="675D59"/>
                  </a:solidFill>
                </a:ln>
                <a:solidFill>
                  <a:srgbClr val="FFFFFF"/>
                </a:solidFill>
              </a:rPr>
              <a:t>- Strauss/Corbin: notion of agency, social meanings, problem-solving </a:t>
            </a:r>
            <a:r>
              <a:rPr lang="en-IE" sz="2400" dirty="0" smtClean="0">
                <a:ln w="12700">
                  <a:solidFill>
                    <a:srgbClr val="675D59"/>
                  </a:solidFill>
                </a:ln>
                <a:solidFill>
                  <a:srgbClr val="FFFFFF"/>
                </a:solidFill>
              </a:rPr>
              <a:t>practices (process)</a:t>
            </a:r>
            <a:br>
              <a:rPr lang="en-IE" sz="2400" dirty="0" smtClean="0">
                <a:ln w="12700">
                  <a:solidFill>
                    <a:srgbClr val="675D59"/>
                  </a:solidFill>
                </a:ln>
                <a:solidFill>
                  <a:srgbClr val="FFFFFF"/>
                </a:solidFill>
              </a:rPr>
            </a:br>
            <a:r>
              <a:rPr lang="en-IE" sz="2400" dirty="0" smtClean="0">
                <a:ln w="12700">
                  <a:solidFill>
                    <a:srgbClr val="675D59"/>
                  </a:solidFill>
                </a:ln>
                <a:solidFill>
                  <a:srgbClr val="FFFFFF"/>
                </a:solidFill>
              </a:rPr>
              <a:t>- </a:t>
            </a:r>
            <a:r>
              <a:rPr lang="en-IE" sz="2400" dirty="0" err="1" smtClean="0">
                <a:ln w="12700">
                  <a:solidFill>
                    <a:srgbClr val="675D59"/>
                  </a:solidFill>
                </a:ln>
                <a:solidFill>
                  <a:srgbClr val="FFFFFF"/>
                </a:solidFill>
              </a:rPr>
              <a:t>Charmaz</a:t>
            </a:r>
            <a:r>
              <a:rPr lang="en-IE" sz="2400" dirty="0" smtClean="0">
                <a:ln w="12700">
                  <a:solidFill>
                    <a:srgbClr val="675D59"/>
                  </a:solidFill>
                </a:ln>
                <a:solidFill>
                  <a:srgbClr val="FFFFFF"/>
                </a:solidFill>
              </a:rPr>
              <a:t>: social/cultural context, interaction, joint interpretive understanding of data</a:t>
            </a:r>
            <a:r>
              <a:rPr lang="en-IE" sz="2400" dirty="0">
                <a:ln w="12700">
                  <a:solidFill>
                    <a:srgbClr val="675D59"/>
                  </a:solidFill>
                </a:ln>
                <a:solidFill>
                  <a:srgbClr val="FFFFFF"/>
                </a:solidFill>
              </a:rPr>
              <a:t/>
            </a:r>
            <a:br>
              <a:rPr lang="en-IE" sz="2400" dirty="0">
                <a:ln w="12700">
                  <a:solidFill>
                    <a:srgbClr val="675D59"/>
                  </a:solidFill>
                </a:ln>
                <a:solidFill>
                  <a:srgbClr val="FFFFFF"/>
                </a:solidFill>
              </a:rPr>
            </a:br>
            <a:r>
              <a:rPr lang="en-IE" sz="2400" dirty="0">
                <a:ln w="12700">
                  <a:solidFill>
                    <a:srgbClr val="675D59"/>
                  </a:solidFill>
                </a:ln>
                <a:solidFill>
                  <a:srgbClr val="FFFFFF"/>
                </a:solidFill>
              </a:rPr>
              <a:t>- Clark: GT </a:t>
            </a:r>
            <a:r>
              <a:rPr lang="en-IE" sz="2400" dirty="0" err="1">
                <a:ln w="12700">
                  <a:solidFill>
                    <a:srgbClr val="675D59"/>
                  </a:solidFill>
                </a:ln>
                <a:solidFill>
                  <a:srgbClr val="FFFFFF"/>
                </a:solidFill>
              </a:rPr>
              <a:t>aftter</a:t>
            </a:r>
            <a:r>
              <a:rPr lang="en-IE" sz="2400" dirty="0">
                <a:ln w="12700">
                  <a:solidFill>
                    <a:srgbClr val="675D59"/>
                  </a:solidFill>
                </a:ln>
                <a:solidFill>
                  <a:srgbClr val="FFFFFF"/>
                </a:solidFill>
              </a:rPr>
              <a:t> the post-modern turn! Integration of reflection about power, discourse and social order. Research </a:t>
            </a:r>
            <a:r>
              <a:rPr lang="en-IE" sz="2400" dirty="0" smtClean="0">
                <a:ln w="12700">
                  <a:solidFill>
                    <a:srgbClr val="675D59"/>
                  </a:solidFill>
                </a:ln>
                <a:solidFill>
                  <a:srgbClr val="FFFFFF"/>
                </a:solidFill>
              </a:rPr>
              <a:t>mapping. (structure/positions &amp; process)</a:t>
            </a:r>
            <a:r>
              <a:rPr lang="en-IE" sz="3200" dirty="0">
                <a:ln w="12700">
                  <a:solidFill>
                    <a:srgbClr val="675D59"/>
                  </a:solidFill>
                </a:ln>
                <a:solidFill>
                  <a:srgbClr val="FFFFFF"/>
                </a:solidFill>
              </a:rPr>
              <a:t/>
            </a:r>
            <a:br>
              <a:rPr lang="en-IE" sz="3200" dirty="0">
                <a:ln w="12700">
                  <a:solidFill>
                    <a:srgbClr val="675D59"/>
                  </a:solidFill>
                </a:ln>
                <a:solidFill>
                  <a:srgbClr val="FFFFFF"/>
                </a:solidFill>
              </a:rPr>
            </a:br>
            <a:r>
              <a:rPr lang="en-IE" sz="3200" dirty="0" smtClean="0">
                <a:ln w="12700">
                  <a:solidFill>
                    <a:srgbClr val="675D59"/>
                  </a:solidFill>
                </a:ln>
                <a:solidFill>
                  <a:srgbClr val="FF0000"/>
                </a:solidFill>
              </a:rPr>
              <a:t>Commonality: Inductive Research</a:t>
            </a:r>
            <a:br>
              <a:rPr lang="en-IE" sz="3200" dirty="0" smtClean="0">
                <a:ln w="12700">
                  <a:solidFill>
                    <a:srgbClr val="675D59"/>
                  </a:solidFill>
                </a:ln>
                <a:solidFill>
                  <a:srgbClr val="FF0000"/>
                </a:solidFill>
              </a:rPr>
            </a:br>
            <a:r>
              <a:rPr lang="en-IE" sz="3200" dirty="0" smtClean="0">
                <a:ln w="12700">
                  <a:solidFill>
                    <a:srgbClr val="675D59"/>
                  </a:solidFill>
                </a:ln>
                <a:solidFill>
                  <a:srgbClr val="FF0000"/>
                </a:solidFill>
              </a:rPr>
              <a:t> </a:t>
            </a:r>
            <a:endParaRPr lang="pt-PT" sz="3200" dirty="0">
              <a:solidFill>
                <a:srgbClr val="FF0000"/>
              </a:solidFill>
            </a:endParaRPr>
          </a:p>
        </p:txBody>
      </p:sp>
      <p:sp>
        <p:nvSpPr>
          <p:cNvPr id="3" name="Marcador de Posição de Conteúdo 2"/>
          <p:cNvSpPr>
            <a:spLocks noGrp="1"/>
          </p:cNvSpPr>
          <p:nvPr>
            <p:ph type="subTitle" idx="1"/>
          </p:nvPr>
        </p:nvSpPr>
        <p:spPr/>
        <p:txBody>
          <a:bodyPr/>
          <a:lstStyle/>
          <a:p>
            <a:pPr marL="514350" indent="-514350" algn="l">
              <a:buAutoNum type="arabicPeriod"/>
            </a:pPr>
            <a:r>
              <a:rPr lang="en-IE" dirty="0" smtClean="0">
                <a:solidFill>
                  <a:schemeClr val="tx2">
                    <a:lumMod val="75000"/>
                  </a:schemeClr>
                </a:solidFill>
              </a:rPr>
              <a:t>A brief introduction: </a:t>
            </a:r>
          </a:p>
          <a:p>
            <a:pPr marL="0" indent="0" algn="l">
              <a:buNone/>
            </a:pPr>
            <a:r>
              <a:rPr lang="en-IE" dirty="0" smtClean="0">
                <a:solidFill>
                  <a:schemeClr val="tx2">
                    <a:lumMod val="75000"/>
                  </a:schemeClr>
                </a:solidFill>
              </a:rPr>
              <a:t>Grounded Theory &amp; Situational Analysis</a:t>
            </a:r>
            <a:endParaRPr lang="pt-PT" dirty="0">
              <a:solidFill>
                <a:schemeClr val="tx2">
                  <a:lumMod val="75000"/>
                </a:schemeClr>
              </a:solidFill>
            </a:endParaRPr>
          </a:p>
        </p:txBody>
      </p:sp>
    </p:spTree>
    <p:extLst>
      <p:ext uri="{BB962C8B-B14F-4D97-AF65-F5344CB8AC3E}">
        <p14:creationId xmlns:p14="http://schemas.microsoft.com/office/powerpoint/2010/main" val="6892654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3568" y="1196752"/>
            <a:ext cx="7774632" cy="5544616"/>
          </a:xfrm>
        </p:spPr>
        <p:txBody>
          <a:bodyPr/>
          <a:lstStyle/>
          <a:p>
            <a:r>
              <a:rPr lang="en-IE" sz="2800" dirty="0" smtClean="0"/>
              <a:t>- Civil society is a contested and </a:t>
            </a:r>
            <a:r>
              <a:rPr lang="en-IE" sz="2800" dirty="0" err="1" smtClean="0"/>
              <a:t>ambigious</a:t>
            </a:r>
            <a:r>
              <a:rPr lang="en-IE" sz="2800" dirty="0" smtClean="0"/>
              <a:t>, </a:t>
            </a:r>
            <a:r>
              <a:rPr lang="en-IE" sz="2800" dirty="0" err="1" smtClean="0"/>
              <a:t>eurocentric</a:t>
            </a:r>
            <a:r>
              <a:rPr lang="en-IE" sz="2800" dirty="0" smtClean="0"/>
              <a:t>  concept. GT helps you to work through complexities, different meanings up to contradictions encountered during field  work. </a:t>
            </a:r>
            <a:br>
              <a:rPr lang="en-IE" sz="2800" dirty="0" smtClean="0"/>
            </a:br>
            <a:r>
              <a:rPr lang="en-IE" sz="2800" dirty="0" smtClean="0"/>
              <a:t>- Civil society research in a post-colonial context requires much more </a:t>
            </a:r>
            <a:r>
              <a:rPr lang="en-IE" sz="2800" dirty="0" err="1" smtClean="0"/>
              <a:t>relf</a:t>
            </a:r>
            <a:r>
              <a:rPr lang="en-IE" sz="2800" dirty="0" smtClean="0"/>
              <a:t>=reflectivity than usually allowed by short,  time-bound, research projects.</a:t>
            </a:r>
            <a:br>
              <a:rPr lang="en-IE" sz="2800" dirty="0" smtClean="0"/>
            </a:br>
            <a:r>
              <a:rPr lang="en-IE" sz="2800" dirty="0" smtClean="0"/>
              <a:t>- Post-development and beyond aid debates demand indigenous knowledge and alternative processes of knowledge production.</a:t>
            </a:r>
            <a:r>
              <a:rPr lang="en-IE" sz="2400" dirty="0" smtClean="0"/>
              <a:t/>
            </a:r>
            <a:br>
              <a:rPr lang="en-IE" sz="2400" dirty="0" smtClean="0"/>
            </a:br>
            <a:r>
              <a:rPr lang="en-IE" sz="2400" dirty="0" smtClean="0"/>
              <a:t/>
            </a:r>
            <a:br>
              <a:rPr lang="en-IE" sz="2400" dirty="0" smtClean="0"/>
            </a:br>
            <a:r>
              <a:rPr lang="en-IE" sz="2400" dirty="0" smtClean="0"/>
              <a:t/>
            </a:r>
            <a:br>
              <a:rPr lang="en-IE" sz="2400" dirty="0" smtClean="0"/>
            </a:br>
            <a:endParaRPr lang="pt-PT" sz="2400" dirty="0"/>
          </a:p>
        </p:txBody>
      </p:sp>
      <p:sp>
        <p:nvSpPr>
          <p:cNvPr id="3" name="Marcador de Posição de Conteúdo 2"/>
          <p:cNvSpPr>
            <a:spLocks noGrp="1"/>
          </p:cNvSpPr>
          <p:nvPr>
            <p:ph idx="1"/>
          </p:nvPr>
        </p:nvSpPr>
        <p:spPr>
          <a:xfrm>
            <a:off x="1043608" y="404664"/>
            <a:ext cx="7571184" cy="574576"/>
          </a:xfrm>
        </p:spPr>
        <p:txBody>
          <a:bodyPr>
            <a:normAutofit fontScale="92500"/>
          </a:bodyPr>
          <a:lstStyle/>
          <a:p>
            <a:pPr marL="0" indent="0">
              <a:buNone/>
            </a:pPr>
            <a:r>
              <a:rPr lang="en-IE" dirty="0" smtClean="0"/>
              <a:t>2. Why grounded theory in civil society research (1/2)</a:t>
            </a:r>
            <a:endParaRPr lang="pt-PT" dirty="0"/>
          </a:p>
        </p:txBody>
      </p:sp>
    </p:spTree>
    <p:extLst>
      <p:ext uri="{BB962C8B-B14F-4D97-AF65-F5344CB8AC3E}">
        <p14:creationId xmlns:p14="http://schemas.microsoft.com/office/powerpoint/2010/main" val="22838685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43608" y="980728"/>
            <a:ext cx="7414592" cy="5733256"/>
          </a:xfrm>
        </p:spPr>
        <p:txBody>
          <a:bodyPr/>
          <a:lstStyle/>
          <a:p>
            <a:r>
              <a:rPr lang="en-IE" sz="2400" dirty="0" smtClean="0">
                <a:ln w="12700">
                  <a:solidFill>
                    <a:srgbClr val="675D59"/>
                  </a:solidFill>
                </a:ln>
                <a:solidFill>
                  <a:srgbClr val="FFFFFF"/>
                </a:solidFill>
              </a:rPr>
              <a:t/>
            </a:r>
            <a:br>
              <a:rPr lang="en-IE" sz="2400" dirty="0" smtClean="0">
                <a:ln w="12700">
                  <a:solidFill>
                    <a:srgbClr val="675D59"/>
                  </a:solidFill>
                </a:ln>
                <a:solidFill>
                  <a:srgbClr val="FFFFFF"/>
                </a:solidFill>
              </a:rPr>
            </a:br>
            <a:r>
              <a:rPr lang="en-IE" sz="2400" dirty="0">
                <a:ln w="12700">
                  <a:solidFill>
                    <a:srgbClr val="675D59"/>
                  </a:solidFill>
                </a:ln>
                <a:solidFill>
                  <a:srgbClr val="FFFFFF"/>
                </a:solidFill>
              </a:rPr>
              <a:t/>
            </a:r>
            <a:br>
              <a:rPr lang="en-IE" sz="2400" dirty="0">
                <a:ln w="12700">
                  <a:solidFill>
                    <a:srgbClr val="675D59"/>
                  </a:solidFill>
                </a:ln>
                <a:solidFill>
                  <a:srgbClr val="FFFFFF"/>
                </a:solidFill>
              </a:rPr>
            </a:br>
            <a:r>
              <a:rPr lang="en-IE" sz="2400" dirty="0" smtClean="0">
                <a:ln w="12700">
                  <a:solidFill>
                    <a:srgbClr val="675D59"/>
                  </a:solidFill>
                </a:ln>
                <a:solidFill>
                  <a:srgbClr val="FFFFFF"/>
                </a:solidFill>
              </a:rPr>
              <a:t>- Normative </a:t>
            </a:r>
            <a:r>
              <a:rPr lang="en-IE" sz="2400" dirty="0">
                <a:ln w="12700">
                  <a:solidFill>
                    <a:srgbClr val="675D59"/>
                  </a:solidFill>
                </a:ln>
                <a:solidFill>
                  <a:srgbClr val="FFFFFF"/>
                </a:solidFill>
              </a:rPr>
              <a:t>and positivist approaches </a:t>
            </a:r>
            <a:r>
              <a:rPr lang="en-IE" sz="2400" dirty="0" smtClean="0">
                <a:ln w="12700">
                  <a:solidFill>
                    <a:srgbClr val="675D59"/>
                  </a:solidFill>
                </a:ln>
                <a:solidFill>
                  <a:srgbClr val="FFFFFF"/>
                </a:solidFill>
              </a:rPr>
              <a:t>lose relevance </a:t>
            </a:r>
            <a:r>
              <a:rPr lang="en-IE" sz="2400" dirty="0">
                <a:ln w="12700">
                  <a:solidFill>
                    <a:srgbClr val="675D59"/>
                  </a:solidFill>
                </a:ln>
                <a:solidFill>
                  <a:srgbClr val="FFFFFF"/>
                </a:solidFill>
              </a:rPr>
              <a:t>as increasingly civil society space for legalized Western-type NGOs is curtailed and local forms of hidden and invisible resistance develop. How to understand these new processes and movements and work with them towards social </a:t>
            </a:r>
            <a:r>
              <a:rPr lang="en-IE" sz="2400" dirty="0" err="1">
                <a:ln w="12700">
                  <a:solidFill>
                    <a:srgbClr val="675D59"/>
                  </a:solidFill>
                </a:ln>
                <a:solidFill>
                  <a:srgbClr val="FFFFFF"/>
                </a:solidFill>
              </a:rPr>
              <a:t>jutice</a:t>
            </a:r>
            <a:r>
              <a:rPr lang="en-IE" sz="2400" dirty="0">
                <a:ln w="12700">
                  <a:solidFill>
                    <a:srgbClr val="675D59"/>
                  </a:solidFill>
                </a:ln>
                <a:solidFill>
                  <a:srgbClr val="FFFFFF"/>
                </a:solidFill>
              </a:rPr>
              <a:t>?</a:t>
            </a:r>
            <a:r>
              <a:rPr lang="en-IE" sz="2400" dirty="0" smtClean="0">
                <a:ln w="12700">
                  <a:solidFill>
                    <a:srgbClr val="675D59"/>
                  </a:solidFill>
                </a:ln>
                <a:solidFill>
                  <a:srgbClr val="FFFFFF"/>
                </a:solidFill>
              </a:rPr>
              <a:t/>
            </a:r>
            <a:br>
              <a:rPr lang="en-IE" sz="2400" dirty="0" smtClean="0">
                <a:ln w="12700">
                  <a:solidFill>
                    <a:srgbClr val="675D59"/>
                  </a:solidFill>
                </a:ln>
                <a:solidFill>
                  <a:srgbClr val="FFFFFF"/>
                </a:solidFill>
              </a:rPr>
            </a:br>
            <a:r>
              <a:rPr lang="en-IE" sz="2400" dirty="0" smtClean="0">
                <a:ln w="12700">
                  <a:solidFill>
                    <a:srgbClr val="675D59"/>
                  </a:solidFill>
                </a:ln>
                <a:solidFill>
                  <a:srgbClr val="FFFFFF"/>
                </a:solidFill>
              </a:rPr>
              <a:t>- Theoretical sampling allows for the engagement with new actors and dynamics that have been unknown or seemingly irrelevant to the research theme  at the beginning.</a:t>
            </a:r>
            <a:br>
              <a:rPr lang="en-IE" sz="2400" dirty="0" smtClean="0">
                <a:ln w="12700">
                  <a:solidFill>
                    <a:srgbClr val="675D59"/>
                  </a:solidFill>
                </a:ln>
                <a:solidFill>
                  <a:srgbClr val="FFFFFF"/>
                </a:solidFill>
              </a:rPr>
            </a:br>
            <a:r>
              <a:rPr lang="en-IE" sz="2400" dirty="0" smtClean="0">
                <a:ln w="12700">
                  <a:solidFill>
                    <a:srgbClr val="675D59"/>
                  </a:solidFill>
                </a:ln>
                <a:solidFill>
                  <a:srgbClr val="FFFFFF"/>
                </a:solidFill>
              </a:rPr>
              <a:t>- At the end – GT (seen as a non-normative empirical process) helps you to question key assumptions about  how development is understood and hence open avenues to make ‘alternative social worlds’ visible. It is about ‘decolonizing’ knowledge.</a:t>
            </a:r>
            <a:endParaRPr lang="pt-PT" dirty="0"/>
          </a:p>
        </p:txBody>
      </p:sp>
      <p:sp>
        <p:nvSpPr>
          <p:cNvPr id="3" name="Marcador de Posição de Conteúdo 2"/>
          <p:cNvSpPr>
            <a:spLocks noGrp="1"/>
          </p:cNvSpPr>
          <p:nvPr>
            <p:ph idx="1"/>
          </p:nvPr>
        </p:nvSpPr>
        <p:spPr>
          <a:xfrm>
            <a:off x="1115616" y="476672"/>
            <a:ext cx="7499176" cy="720080"/>
          </a:xfrm>
        </p:spPr>
        <p:txBody>
          <a:bodyPr>
            <a:normAutofit fontScale="92500"/>
          </a:bodyPr>
          <a:lstStyle/>
          <a:p>
            <a:pPr marL="0" lvl="0" indent="0">
              <a:buNone/>
            </a:pPr>
            <a:r>
              <a:rPr lang="en-IE" dirty="0">
                <a:solidFill>
                  <a:srgbClr val="675D59"/>
                </a:solidFill>
              </a:rPr>
              <a:t>2. Why grounded theory in civil society </a:t>
            </a:r>
            <a:r>
              <a:rPr lang="en-IE" dirty="0" smtClean="0">
                <a:solidFill>
                  <a:srgbClr val="675D59"/>
                </a:solidFill>
              </a:rPr>
              <a:t>research (2/2)</a:t>
            </a:r>
            <a:endParaRPr lang="en-IE" sz="2400" b="1" dirty="0" smtClean="0">
              <a:ln w="12700">
                <a:solidFill>
                  <a:srgbClr val="675D59"/>
                </a:solidFill>
              </a:ln>
              <a:solidFill>
                <a:srgbClr val="FFFFFF"/>
              </a:solidFill>
              <a:effectLst>
                <a:outerShdw blurRad="50800" dist="38100" dir="8100000" algn="tr" rotWithShape="0">
                  <a:prstClr val="black">
                    <a:alpha val="40000"/>
                  </a:prstClr>
                </a:outerShdw>
              </a:effectLst>
              <a:ea typeface="+mj-ea"/>
              <a:cs typeface="+mj-cs"/>
            </a:endParaRPr>
          </a:p>
          <a:p>
            <a:pPr marL="0" indent="0">
              <a:buNone/>
            </a:pPr>
            <a:endParaRPr lang="en-IE" sz="2400" b="1" dirty="0">
              <a:ln w="12700">
                <a:solidFill>
                  <a:srgbClr val="675D59"/>
                </a:solidFill>
              </a:ln>
              <a:solidFill>
                <a:srgbClr val="FFFFFF"/>
              </a:solidFill>
              <a:effectLst>
                <a:outerShdw blurRad="50800" dist="38100" dir="8100000" algn="tr" rotWithShape="0">
                  <a:prstClr val="black">
                    <a:alpha val="40000"/>
                  </a:prstClr>
                </a:outerShdw>
              </a:effectLst>
              <a:ea typeface="+mj-ea"/>
              <a:cs typeface="+mj-cs"/>
            </a:endParaRPr>
          </a:p>
        </p:txBody>
      </p:sp>
    </p:spTree>
    <p:extLst>
      <p:ext uri="{BB962C8B-B14F-4D97-AF65-F5344CB8AC3E}">
        <p14:creationId xmlns:p14="http://schemas.microsoft.com/office/powerpoint/2010/main" val="23957574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5576" y="1340768"/>
            <a:ext cx="7702624" cy="5060032"/>
          </a:xfrm>
        </p:spPr>
        <p:txBody>
          <a:bodyPr/>
          <a:lstStyle/>
          <a:p>
            <a:endParaRPr lang="pt-PT" dirty="0"/>
          </a:p>
        </p:txBody>
      </p:sp>
      <p:sp>
        <p:nvSpPr>
          <p:cNvPr id="3" name="Marcador de Posição de Conteúdo 2"/>
          <p:cNvSpPr>
            <a:spLocks noGrp="1"/>
          </p:cNvSpPr>
          <p:nvPr>
            <p:ph idx="1"/>
          </p:nvPr>
        </p:nvSpPr>
        <p:spPr>
          <a:xfrm>
            <a:off x="1115616" y="260648"/>
            <a:ext cx="7427168" cy="934616"/>
          </a:xfrm>
        </p:spPr>
        <p:txBody>
          <a:bodyPr/>
          <a:lstStyle/>
          <a:p>
            <a:pPr marL="0" indent="0">
              <a:buNone/>
            </a:pPr>
            <a:r>
              <a:rPr lang="en-IE" dirty="0" smtClean="0"/>
              <a:t>3. Advantages and challenges (1/2)</a:t>
            </a:r>
            <a:endParaRPr lang="pt-PT" dirty="0"/>
          </a:p>
        </p:txBody>
      </p:sp>
      <p:graphicFrame>
        <p:nvGraphicFramePr>
          <p:cNvPr id="4" name="Tabela 3"/>
          <p:cNvGraphicFramePr>
            <a:graphicFrameLocks noGrp="1"/>
          </p:cNvGraphicFramePr>
          <p:nvPr>
            <p:extLst>
              <p:ext uri="{D42A27DB-BD31-4B8C-83A1-F6EECF244321}">
                <p14:modId xmlns:p14="http://schemas.microsoft.com/office/powerpoint/2010/main" val="4240257857"/>
              </p:ext>
            </p:extLst>
          </p:nvPr>
        </p:nvGraphicFramePr>
        <p:xfrm>
          <a:off x="683568" y="950644"/>
          <a:ext cx="7776864" cy="5902662"/>
        </p:xfrm>
        <a:graphic>
          <a:graphicData uri="http://schemas.openxmlformats.org/drawingml/2006/table">
            <a:tbl>
              <a:tblPr firstRow="1" bandRow="1">
                <a:tableStyleId>{5C22544A-7EE6-4342-B048-85BDC9FD1C3A}</a:tableStyleId>
              </a:tblPr>
              <a:tblGrid>
                <a:gridCol w="3888432"/>
                <a:gridCol w="3888432"/>
              </a:tblGrid>
              <a:tr h="696016">
                <a:tc>
                  <a:txBody>
                    <a:bodyPr/>
                    <a:lstStyle/>
                    <a:p>
                      <a:r>
                        <a:rPr lang="en-IE" dirty="0" smtClean="0"/>
                        <a:t>Advantages</a:t>
                      </a:r>
                      <a:endParaRPr lang="pt-PT" dirty="0"/>
                    </a:p>
                  </a:txBody>
                  <a:tcPr/>
                </a:tc>
                <a:tc>
                  <a:txBody>
                    <a:bodyPr/>
                    <a:lstStyle/>
                    <a:p>
                      <a:r>
                        <a:rPr lang="en-IE" dirty="0" smtClean="0"/>
                        <a:t>Challenges</a:t>
                      </a:r>
                      <a:endParaRPr lang="pt-PT" dirty="0"/>
                    </a:p>
                  </a:txBody>
                  <a:tcPr/>
                </a:tc>
              </a:tr>
              <a:tr h="1409398">
                <a:tc>
                  <a:txBody>
                    <a:bodyPr/>
                    <a:lstStyle/>
                    <a:p>
                      <a:r>
                        <a:rPr lang="en-IE" dirty="0" smtClean="0"/>
                        <a:t>GT</a:t>
                      </a:r>
                      <a:r>
                        <a:rPr lang="en-IE" baseline="0" dirty="0" smtClean="0"/>
                        <a:t> helps to understand social, </a:t>
                      </a:r>
                      <a:r>
                        <a:rPr lang="en-IE" baseline="0" dirty="0" err="1" smtClean="0"/>
                        <a:t>genderspecific</a:t>
                      </a:r>
                      <a:r>
                        <a:rPr lang="en-IE" baseline="0" dirty="0" smtClean="0"/>
                        <a:t> and political </a:t>
                      </a:r>
                      <a:r>
                        <a:rPr lang="en-IE" baseline="0" dirty="0" err="1" smtClean="0"/>
                        <a:t>phenomeno</a:t>
                      </a:r>
                      <a:r>
                        <a:rPr lang="en-IE" baseline="0" dirty="0" smtClean="0"/>
                        <a:t>, as well as </a:t>
                      </a:r>
                      <a:r>
                        <a:rPr lang="en-IE" baseline="0" dirty="0" err="1" smtClean="0"/>
                        <a:t>discurses</a:t>
                      </a:r>
                      <a:r>
                        <a:rPr lang="en-IE" baseline="0" dirty="0" smtClean="0"/>
                        <a:t> and social structures. If you are confronted with an inexplicable problem GT might help you to understand it. </a:t>
                      </a:r>
                      <a:endParaRPr lang="pt-PT" dirty="0"/>
                    </a:p>
                  </a:txBody>
                  <a:tcPr/>
                </a:tc>
                <a:tc>
                  <a:txBody>
                    <a:bodyPr/>
                    <a:lstStyle/>
                    <a:p>
                      <a:r>
                        <a:rPr lang="en-IE" dirty="0" smtClean="0"/>
                        <a:t>GT is better</a:t>
                      </a:r>
                      <a:r>
                        <a:rPr lang="en-IE" baseline="0" dirty="0" smtClean="0"/>
                        <a:t> applicable for long-term studies &amp; less useful for short-term evaluations.</a:t>
                      </a:r>
                      <a:endParaRPr lang="pt-PT" dirty="0"/>
                    </a:p>
                  </a:txBody>
                  <a:tcPr/>
                </a:tc>
              </a:tr>
              <a:tr h="1734643">
                <a:tc>
                  <a:txBody>
                    <a:bodyPr/>
                    <a:lstStyle/>
                    <a:p>
                      <a:r>
                        <a:rPr lang="en-IE" dirty="0" smtClean="0"/>
                        <a:t>GT can </a:t>
                      </a:r>
                      <a:r>
                        <a:rPr lang="en-IE" dirty="0" err="1" smtClean="0"/>
                        <a:t>faciliate</a:t>
                      </a:r>
                      <a:r>
                        <a:rPr lang="en-IE" baseline="0" dirty="0" smtClean="0"/>
                        <a:t> the development of theories of change using an actor perspective. Works well in preparation for or during country strategy paper development</a:t>
                      </a:r>
                      <a:endParaRPr lang="pt-PT" dirty="0"/>
                    </a:p>
                  </a:txBody>
                  <a:tcPr/>
                </a:tc>
                <a:tc>
                  <a:txBody>
                    <a:bodyPr/>
                    <a:lstStyle/>
                    <a:p>
                      <a:r>
                        <a:rPr lang="en-IE" dirty="0" smtClean="0"/>
                        <a:t>The open</a:t>
                      </a:r>
                      <a:r>
                        <a:rPr lang="en-IE" baseline="0" dirty="0" smtClean="0"/>
                        <a:t> research process – from research theme to research question entail the problem of ‘losing’ your topic.</a:t>
                      </a:r>
                      <a:endParaRPr lang="pt-PT" dirty="0"/>
                    </a:p>
                  </a:txBody>
                  <a:tcPr/>
                </a:tc>
              </a:tr>
              <a:tr h="1734643">
                <a:tc>
                  <a:txBody>
                    <a:bodyPr/>
                    <a:lstStyle/>
                    <a:p>
                      <a:r>
                        <a:rPr lang="en-IE" dirty="0" smtClean="0"/>
                        <a:t>GT offers a variety of methods</a:t>
                      </a:r>
                      <a:r>
                        <a:rPr lang="en-IE" baseline="0" dirty="0" smtClean="0"/>
                        <a:t> which can be applied depending on context (interviews, literature review, memos, focal group discussions, media analysis, observations, </a:t>
                      </a:r>
                      <a:r>
                        <a:rPr lang="en-IE" baseline="0" dirty="0" err="1" smtClean="0"/>
                        <a:t>etc</a:t>
                      </a:r>
                      <a:r>
                        <a:rPr lang="en-IE" baseline="0" dirty="0" smtClean="0"/>
                        <a:t>…)</a:t>
                      </a:r>
                      <a:endParaRPr lang="pt-PT" dirty="0"/>
                    </a:p>
                  </a:txBody>
                  <a:tcPr/>
                </a:tc>
                <a:tc>
                  <a:txBody>
                    <a:bodyPr/>
                    <a:lstStyle/>
                    <a:p>
                      <a:r>
                        <a:rPr lang="en-IE" dirty="0" smtClean="0"/>
                        <a:t>How</a:t>
                      </a:r>
                      <a:r>
                        <a:rPr lang="en-IE" baseline="0" dirty="0" smtClean="0"/>
                        <a:t> to know which method to take?</a:t>
                      </a:r>
                      <a:endParaRPr lang="pt-PT" dirty="0"/>
                    </a:p>
                  </a:txBody>
                  <a:tcPr/>
                </a:tc>
              </a:tr>
            </a:tbl>
          </a:graphicData>
        </a:graphic>
      </p:graphicFrame>
    </p:spTree>
    <p:extLst>
      <p:ext uri="{BB962C8B-B14F-4D97-AF65-F5344CB8AC3E}">
        <p14:creationId xmlns:p14="http://schemas.microsoft.com/office/powerpoint/2010/main" val="14118463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5576" y="1052736"/>
            <a:ext cx="7702624" cy="5348064"/>
          </a:xfrm>
        </p:spPr>
        <p:txBody>
          <a:bodyPr/>
          <a:lstStyle/>
          <a:p>
            <a:endParaRPr lang="pt-PT" dirty="0"/>
          </a:p>
        </p:txBody>
      </p:sp>
      <p:graphicFrame>
        <p:nvGraphicFramePr>
          <p:cNvPr id="4" name="Marcador de Posição de Conteúdo 3"/>
          <p:cNvGraphicFramePr>
            <a:graphicFrameLocks noGrp="1"/>
          </p:cNvGraphicFramePr>
          <p:nvPr>
            <p:ph idx="1"/>
            <p:extLst>
              <p:ext uri="{D42A27DB-BD31-4B8C-83A1-F6EECF244321}">
                <p14:modId xmlns:p14="http://schemas.microsoft.com/office/powerpoint/2010/main" val="1388587851"/>
              </p:ext>
            </p:extLst>
          </p:nvPr>
        </p:nvGraphicFramePr>
        <p:xfrm>
          <a:off x="899592" y="1268760"/>
          <a:ext cx="7643192" cy="5411640"/>
        </p:xfrm>
        <a:graphic>
          <a:graphicData uri="http://schemas.openxmlformats.org/drawingml/2006/table">
            <a:tbl>
              <a:tblPr firstRow="1" bandRow="1">
                <a:tableStyleId>{5C22544A-7EE6-4342-B048-85BDC9FD1C3A}</a:tableStyleId>
              </a:tblPr>
              <a:tblGrid>
                <a:gridCol w="3821596"/>
                <a:gridCol w="3821596"/>
              </a:tblGrid>
              <a:tr h="1066704">
                <a:tc>
                  <a:txBody>
                    <a:bodyPr/>
                    <a:lstStyle/>
                    <a:p>
                      <a:r>
                        <a:rPr lang="en-IE" dirty="0" smtClean="0"/>
                        <a:t>Advantages</a:t>
                      </a:r>
                      <a:endParaRPr lang="pt-PT" dirty="0"/>
                    </a:p>
                  </a:txBody>
                  <a:tcPr/>
                </a:tc>
                <a:tc>
                  <a:txBody>
                    <a:bodyPr/>
                    <a:lstStyle/>
                    <a:p>
                      <a:r>
                        <a:rPr lang="en-IE" dirty="0" smtClean="0"/>
                        <a:t>Challenges</a:t>
                      </a:r>
                      <a:endParaRPr lang="pt-PT" dirty="0"/>
                    </a:p>
                  </a:txBody>
                  <a:tcPr/>
                </a:tc>
              </a:tr>
              <a:tr h="2058936">
                <a:tc>
                  <a:txBody>
                    <a:bodyPr/>
                    <a:lstStyle/>
                    <a:p>
                      <a:r>
                        <a:rPr lang="en-IE" dirty="0" smtClean="0"/>
                        <a:t>Theoretical sampling </a:t>
                      </a:r>
                      <a:r>
                        <a:rPr lang="en-IE" baseline="0" dirty="0" smtClean="0"/>
                        <a:t>facilitates the development and deepening of theory construction.</a:t>
                      </a:r>
                      <a:endParaRPr lang="pt-PT" dirty="0"/>
                    </a:p>
                  </a:txBody>
                  <a:tcPr/>
                </a:tc>
                <a:tc>
                  <a:txBody>
                    <a:bodyPr/>
                    <a:lstStyle/>
                    <a:p>
                      <a:r>
                        <a:rPr lang="en-IE" dirty="0" smtClean="0"/>
                        <a:t>Difficulty to plan for</a:t>
                      </a:r>
                      <a:r>
                        <a:rPr lang="en-IE" baseline="0" dirty="0" smtClean="0"/>
                        <a:t> concrete research locations and number of research participants – timing can be a challenging as many aspects can only be clarified as part of the research process. </a:t>
                      </a:r>
                      <a:endParaRPr lang="pt-PT" dirty="0"/>
                    </a:p>
                  </a:txBody>
                  <a:tcPr/>
                </a:tc>
              </a:tr>
              <a:tr h="2058936">
                <a:tc>
                  <a:txBody>
                    <a:bodyPr/>
                    <a:lstStyle/>
                    <a:p>
                      <a:r>
                        <a:rPr lang="en-IE" dirty="0" smtClean="0"/>
                        <a:t>Open research</a:t>
                      </a:r>
                      <a:r>
                        <a:rPr lang="en-IE" baseline="0" dirty="0" smtClean="0"/>
                        <a:t> design and </a:t>
                      </a:r>
                      <a:r>
                        <a:rPr lang="en-IE" baseline="0" dirty="0" err="1" smtClean="0"/>
                        <a:t>sucessive</a:t>
                      </a:r>
                      <a:r>
                        <a:rPr lang="en-IE" baseline="0" dirty="0" smtClean="0"/>
                        <a:t> focusing of the research question allow for real ‘</a:t>
                      </a:r>
                      <a:r>
                        <a:rPr lang="en-IE" baseline="0" dirty="0" err="1" smtClean="0"/>
                        <a:t>suprises</a:t>
                      </a:r>
                      <a:r>
                        <a:rPr lang="en-IE" baseline="0" dirty="0" smtClean="0"/>
                        <a:t>’ to emerge, e.g. new actors, institutions, discourses and include them systematically into the research process and analysis.</a:t>
                      </a:r>
                      <a:endParaRPr lang="pt-PT" dirty="0"/>
                    </a:p>
                  </a:txBody>
                  <a:tcPr/>
                </a:tc>
                <a:tc>
                  <a:txBody>
                    <a:bodyPr/>
                    <a:lstStyle/>
                    <a:p>
                      <a:r>
                        <a:rPr lang="en-IE" dirty="0" smtClean="0"/>
                        <a:t>GT</a:t>
                      </a:r>
                      <a:r>
                        <a:rPr lang="en-IE" baseline="0" dirty="0" smtClean="0"/>
                        <a:t> is less applicable for individual research – ideally research should be conducted in groups or at least data analysis be done with others. Investigator triangulation becomes particularly </a:t>
                      </a:r>
                      <a:r>
                        <a:rPr lang="en-IE" baseline="0" dirty="0" err="1" smtClean="0"/>
                        <a:t>imporant</a:t>
                      </a:r>
                      <a:r>
                        <a:rPr lang="en-IE" baseline="0" dirty="0" smtClean="0"/>
                        <a:t> if your research is done in a different cultural context than yours.</a:t>
                      </a:r>
                      <a:endParaRPr lang="pt-PT" dirty="0"/>
                    </a:p>
                  </a:txBody>
                  <a:tcPr/>
                </a:tc>
              </a:tr>
            </a:tbl>
          </a:graphicData>
        </a:graphic>
      </p:graphicFrame>
      <p:sp>
        <p:nvSpPr>
          <p:cNvPr id="6" name="Marcador de Posição de Conteúdo 2"/>
          <p:cNvSpPr txBox="1">
            <a:spLocks/>
          </p:cNvSpPr>
          <p:nvPr/>
        </p:nvSpPr>
        <p:spPr>
          <a:xfrm>
            <a:off x="899592" y="260648"/>
            <a:ext cx="7643192" cy="9346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pPr marL="0" indent="0">
              <a:buFont typeface="Arial" pitchFamily="34" charset="0"/>
              <a:buNone/>
            </a:pPr>
            <a:r>
              <a:rPr lang="en-IE" dirty="0" smtClean="0"/>
              <a:t>3. Advantages and challenges (2/2)</a:t>
            </a:r>
            <a:endParaRPr lang="pt-PT" dirty="0"/>
          </a:p>
        </p:txBody>
      </p:sp>
    </p:spTree>
    <p:extLst>
      <p:ext uri="{BB962C8B-B14F-4D97-AF65-F5344CB8AC3E}">
        <p14:creationId xmlns:p14="http://schemas.microsoft.com/office/powerpoint/2010/main" val="35445221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43608" y="1268760"/>
            <a:ext cx="7414592" cy="5132040"/>
          </a:xfrm>
        </p:spPr>
        <p:txBody>
          <a:bodyPr/>
          <a:lstStyle/>
          <a:p>
            <a:endParaRPr lang="pt-PT" dirty="0"/>
          </a:p>
        </p:txBody>
      </p:sp>
      <p:sp>
        <p:nvSpPr>
          <p:cNvPr id="3" name="Marcador de Posição de Conteúdo 2"/>
          <p:cNvSpPr>
            <a:spLocks noGrp="1"/>
          </p:cNvSpPr>
          <p:nvPr>
            <p:ph idx="1"/>
          </p:nvPr>
        </p:nvSpPr>
        <p:spPr>
          <a:xfrm>
            <a:off x="1170676" y="188640"/>
            <a:ext cx="7560840" cy="718592"/>
          </a:xfrm>
        </p:spPr>
        <p:txBody>
          <a:bodyPr>
            <a:normAutofit fontScale="92500"/>
          </a:bodyPr>
          <a:lstStyle/>
          <a:p>
            <a:pPr marL="0" indent="0">
              <a:buNone/>
            </a:pPr>
            <a:r>
              <a:rPr lang="en-IE" dirty="0" smtClean="0"/>
              <a:t>4. How to operationalize a grounded theory process?</a:t>
            </a:r>
            <a:endParaRPr lang="pt-PT" dirty="0"/>
          </a:p>
        </p:txBody>
      </p:sp>
      <p:sp>
        <p:nvSpPr>
          <p:cNvPr id="4" name="Rectângulo 3"/>
          <p:cNvSpPr/>
          <p:nvPr/>
        </p:nvSpPr>
        <p:spPr>
          <a:xfrm>
            <a:off x="2597427" y="5805264"/>
            <a:ext cx="2353669"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Broad </a:t>
            </a:r>
          </a:p>
          <a:p>
            <a:pPr algn="ctr"/>
            <a:r>
              <a:rPr lang="en-IE" dirty="0"/>
              <a:t>r</a:t>
            </a:r>
            <a:r>
              <a:rPr lang="en-IE" dirty="0" smtClean="0"/>
              <a:t>esearch  question/theme</a:t>
            </a:r>
            <a:endParaRPr lang="pt-PT" dirty="0"/>
          </a:p>
        </p:txBody>
      </p:sp>
      <p:sp>
        <p:nvSpPr>
          <p:cNvPr id="5" name="Rectângulo 4"/>
          <p:cNvSpPr/>
          <p:nvPr/>
        </p:nvSpPr>
        <p:spPr>
          <a:xfrm>
            <a:off x="2453411" y="5085184"/>
            <a:ext cx="2664296" cy="5543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Recruitment &amp; sampling of participants</a:t>
            </a:r>
            <a:endParaRPr lang="pt-PT" dirty="0"/>
          </a:p>
        </p:txBody>
      </p:sp>
      <p:sp>
        <p:nvSpPr>
          <p:cNvPr id="6" name="Rectângulo 5"/>
          <p:cNvSpPr/>
          <p:nvPr/>
        </p:nvSpPr>
        <p:spPr>
          <a:xfrm>
            <a:off x="2989014" y="4437112"/>
            <a:ext cx="1656184"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Data collection</a:t>
            </a:r>
            <a:endParaRPr lang="pt-PT" dirty="0"/>
          </a:p>
        </p:txBody>
      </p:sp>
      <p:sp>
        <p:nvSpPr>
          <p:cNvPr id="7" name="Rectângulo 6"/>
          <p:cNvSpPr/>
          <p:nvPr/>
        </p:nvSpPr>
        <p:spPr>
          <a:xfrm>
            <a:off x="3071975" y="3789040"/>
            <a:ext cx="1440159"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Initial Coding</a:t>
            </a:r>
            <a:endParaRPr lang="pt-PT" dirty="0"/>
          </a:p>
        </p:txBody>
      </p:sp>
      <p:sp>
        <p:nvSpPr>
          <p:cNvPr id="8" name="Rectângulo 7"/>
          <p:cNvSpPr/>
          <p:nvPr/>
        </p:nvSpPr>
        <p:spPr>
          <a:xfrm>
            <a:off x="2774667" y="2276872"/>
            <a:ext cx="2021783" cy="1347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Focused coding and categorizing, focusing of research question</a:t>
            </a:r>
            <a:endParaRPr lang="pt-PT" dirty="0"/>
          </a:p>
        </p:txBody>
      </p:sp>
      <p:sp>
        <p:nvSpPr>
          <p:cNvPr id="9" name="Seta para a direita 8"/>
          <p:cNvSpPr/>
          <p:nvPr/>
        </p:nvSpPr>
        <p:spPr>
          <a:xfrm>
            <a:off x="4951096" y="277964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0" name="Rectângulo 9"/>
          <p:cNvSpPr/>
          <p:nvPr/>
        </p:nvSpPr>
        <p:spPr>
          <a:xfrm>
            <a:off x="6084168" y="2636912"/>
            <a:ext cx="1728192"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Social arena/</a:t>
            </a:r>
            <a:r>
              <a:rPr lang="en-IE" dirty="0" err="1" smtClean="0"/>
              <a:t>postional</a:t>
            </a:r>
            <a:r>
              <a:rPr lang="en-IE" dirty="0" smtClean="0"/>
              <a:t> maps</a:t>
            </a:r>
            <a:endParaRPr lang="pt-PT" dirty="0"/>
          </a:p>
        </p:txBody>
      </p:sp>
      <p:sp>
        <p:nvSpPr>
          <p:cNvPr id="11" name="Seta para cima 10"/>
          <p:cNvSpPr/>
          <p:nvPr/>
        </p:nvSpPr>
        <p:spPr>
          <a:xfrm>
            <a:off x="5052131" y="1787668"/>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sp>
        <p:nvSpPr>
          <p:cNvPr id="12" name="Rectângulo 11"/>
          <p:cNvSpPr/>
          <p:nvPr/>
        </p:nvSpPr>
        <p:spPr>
          <a:xfrm>
            <a:off x="4613650" y="764704"/>
            <a:ext cx="147051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Theory of Change</a:t>
            </a:r>
            <a:endParaRPr lang="pt-PT" dirty="0"/>
          </a:p>
        </p:txBody>
      </p:sp>
    </p:spTree>
    <p:extLst>
      <p:ext uri="{BB962C8B-B14F-4D97-AF65-F5344CB8AC3E}">
        <p14:creationId xmlns:p14="http://schemas.microsoft.com/office/powerpoint/2010/main" val="2802014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PT"/>
          </a:p>
        </p:txBody>
      </p:sp>
      <p:sp>
        <p:nvSpPr>
          <p:cNvPr id="3" name="Marcador de Posição de Conteúdo 2"/>
          <p:cNvSpPr>
            <a:spLocks noGrp="1"/>
          </p:cNvSpPr>
          <p:nvPr>
            <p:ph idx="1"/>
          </p:nvPr>
        </p:nvSpPr>
        <p:spPr>
          <a:xfrm>
            <a:off x="899592" y="838200"/>
            <a:ext cx="7787208" cy="5831160"/>
          </a:xfrm>
        </p:spPr>
        <p:txBody>
          <a:bodyPr/>
          <a:lstStyle/>
          <a:p>
            <a:pPr marL="0" indent="0">
              <a:buNone/>
            </a:pPr>
            <a:endParaRPr lang="pt-PT" dirty="0"/>
          </a:p>
        </p:txBody>
      </p:sp>
      <p:sp>
        <p:nvSpPr>
          <p:cNvPr id="4" name="Marcador de Posição de Conteúdo 2"/>
          <p:cNvSpPr txBox="1">
            <a:spLocks/>
          </p:cNvSpPr>
          <p:nvPr/>
        </p:nvSpPr>
        <p:spPr>
          <a:xfrm>
            <a:off x="912492" y="188640"/>
            <a:ext cx="7819024" cy="936104"/>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pPr marL="0" indent="0">
              <a:buFont typeface="Arial" pitchFamily="34" charset="0"/>
              <a:buNone/>
            </a:pPr>
            <a:r>
              <a:rPr lang="en-IE" dirty="0" smtClean="0"/>
              <a:t>4. Mozambique research example: </a:t>
            </a:r>
            <a:r>
              <a:rPr lang="en-IE" dirty="0" err="1" smtClean="0"/>
              <a:t>Postional</a:t>
            </a:r>
            <a:r>
              <a:rPr lang="en-IE" dirty="0" smtClean="0"/>
              <a:t> Map,</a:t>
            </a:r>
          </a:p>
          <a:p>
            <a:pPr marL="0" indent="0" algn="ctr">
              <a:buFont typeface="Arial" pitchFamily="34" charset="0"/>
              <a:buNone/>
            </a:pPr>
            <a:r>
              <a:rPr lang="en-IE" dirty="0" smtClean="0"/>
              <a:t>Civil society and collective action</a:t>
            </a:r>
            <a:endParaRPr lang="pt-PT" dirty="0"/>
          </a:p>
        </p:txBody>
      </p:sp>
      <p:cxnSp>
        <p:nvCxnSpPr>
          <p:cNvPr id="6" name="Conexão recta 5"/>
          <p:cNvCxnSpPr/>
          <p:nvPr/>
        </p:nvCxnSpPr>
        <p:spPr>
          <a:xfrm>
            <a:off x="4502816" y="1860670"/>
            <a:ext cx="0" cy="388843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exão recta 12"/>
          <p:cNvCxnSpPr/>
          <p:nvPr/>
        </p:nvCxnSpPr>
        <p:spPr>
          <a:xfrm>
            <a:off x="1979712" y="3717032"/>
            <a:ext cx="5256584"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ângulo 15"/>
          <p:cNvSpPr/>
          <p:nvPr/>
        </p:nvSpPr>
        <p:spPr>
          <a:xfrm>
            <a:off x="3818740" y="1268760"/>
            <a:ext cx="1368151" cy="6412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Consensual/democratic</a:t>
            </a:r>
            <a:endParaRPr lang="pt-PT" dirty="0"/>
          </a:p>
        </p:txBody>
      </p:sp>
      <p:sp>
        <p:nvSpPr>
          <p:cNvPr id="17" name="Rectângulo 16"/>
          <p:cNvSpPr/>
          <p:nvPr/>
        </p:nvSpPr>
        <p:spPr>
          <a:xfrm>
            <a:off x="3818741" y="5749102"/>
            <a:ext cx="1368150" cy="6322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err="1" smtClean="0"/>
              <a:t>Hierachical</a:t>
            </a:r>
            <a:r>
              <a:rPr lang="en-IE" dirty="0" smtClean="0"/>
              <a:t>/traditional</a:t>
            </a:r>
            <a:endParaRPr lang="pt-PT" dirty="0"/>
          </a:p>
        </p:txBody>
      </p:sp>
      <p:sp>
        <p:nvSpPr>
          <p:cNvPr id="18" name="Rectângulo 17"/>
          <p:cNvSpPr/>
          <p:nvPr/>
        </p:nvSpPr>
        <p:spPr>
          <a:xfrm>
            <a:off x="7251282" y="3272052"/>
            <a:ext cx="1137142" cy="805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Peaceful/civil</a:t>
            </a:r>
            <a:endParaRPr lang="pt-PT" dirty="0"/>
          </a:p>
        </p:txBody>
      </p:sp>
      <p:sp>
        <p:nvSpPr>
          <p:cNvPr id="19" name="Rectângulo 18"/>
          <p:cNvSpPr/>
          <p:nvPr/>
        </p:nvSpPr>
        <p:spPr>
          <a:xfrm>
            <a:off x="912492" y="3429000"/>
            <a:ext cx="1067219"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Violent/</a:t>
            </a:r>
          </a:p>
          <a:p>
            <a:pPr algn="ctr"/>
            <a:r>
              <a:rPr lang="en-IE" dirty="0" smtClean="0"/>
              <a:t>uncivil</a:t>
            </a:r>
            <a:endParaRPr lang="pt-PT" dirty="0"/>
          </a:p>
        </p:txBody>
      </p:sp>
      <p:sp>
        <p:nvSpPr>
          <p:cNvPr id="20" name="Oval 19"/>
          <p:cNvSpPr/>
          <p:nvPr/>
        </p:nvSpPr>
        <p:spPr>
          <a:xfrm>
            <a:off x="1979711" y="4293096"/>
            <a:ext cx="1839029"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Invisible society: Witchcraft/sorcery</a:t>
            </a:r>
            <a:endParaRPr lang="pt-PT" dirty="0"/>
          </a:p>
        </p:txBody>
      </p:sp>
      <p:sp>
        <p:nvSpPr>
          <p:cNvPr id="21" name="Oval 20"/>
          <p:cNvSpPr/>
          <p:nvPr/>
        </p:nvSpPr>
        <p:spPr>
          <a:xfrm>
            <a:off x="5186891" y="4293096"/>
            <a:ext cx="2049405"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Hidden politics:</a:t>
            </a:r>
          </a:p>
          <a:p>
            <a:pPr algn="ctr"/>
            <a:r>
              <a:rPr lang="en-IE" dirty="0" smtClean="0"/>
              <a:t>Formal/</a:t>
            </a:r>
          </a:p>
          <a:p>
            <a:pPr algn="ctr"/>
            <a:r>
              <a:rPr lang="en-IE" dirty="0" smtClean="0"/>
              <a:t>Informal</a:t>
            </a:r>
            <a:endParaRPr lang="pt-PT" dirty="0"/>
          </a:p>
        </p:txBody>
      </p:sp>
      <p:sp>
        <p:nvSpPr>
          <p:cNvPr id="22" name="Oval 21"/>
          <p:cNvSpPr/>
          <p:nvPr/>
        </p:nvSpPr>
        <p:spPr>
          <a:xfrm>
            <a:off x="5292080" y="2060848"/>
            <a:ext cx="1944216" cy="12112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err="1" smtClean="0"/>
              <a:t>Stuctural</a:t>
            </a:r>
            <a:r>
              <a:rPr lang="en-IE" dirty="0" smtClean="0"/>
              <a:t>: Third sector, public sphere</a:t>
            </a:r>
            <a:endParaRPr lang="pt-PT" dirty="0"/>
          </a:p>
        </p:txBody>
      </p:sp>
      <p:sp>
        <p:nvSpPr>
          <p:cNvPr id="23" name="Oval 22"/>
          <p:cNvSpPr/>
          <p:nvPr/>
        </p:nvSpPr>
        <p:spPr>
          <a:xfrm>
            <a:off x="2121883" y="2060848"/>
            <a:ext cx="1728192" cy="11798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t>Missing position</a:t>
            </a:r>
            <a:endParaRPr lang="pt-PT" dirty="0"/>
          </a:p>
        </p:txBody>
      </p:sp>
    </p:spTree>
    <p:extLst>
      <p:ext uri="{BB962C8B-B14F-4D97-AF65-F5344CB8AC3E}">
        <p14:creationId xmlns:p14="http://schemas.microsoft.com/office/powerpoint/2010/main" val="3049143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érmico">
  <a:themeElements>
    <a:clrScheme name="térmico">
      <a:dk1>
        <a:srgbClr val="4D5B6B"/>
      </a:dk1>
      <a:lt1>
        <a:srgbClr val="FFFFFF"/>
      </a:lt1>
      <a:dk2>
        <a:srgbClr val="675D59"/>
      </a:dk2>
      <a:lt2>
        <a:srgbClr val="E8DED8"/>
      </a:lt2>
      <a:accent1>
        <a:srgbClr val="FF7605"/>
      </a:accent1>
      <a:accent2>
        <a:srgbClr val="7F7F7F"/>
      </a:accent2>
      <a:accent3>
        <a:srgbClr val="7F5185"/>
      </a:accent3>
      <a:accent4>
        <a:srgbClr val="89AAD3"/>
      </a:accent4>
      <a:accent5>
        <a:srgbClr val="8F5B4B"/>
      </a:accent5>
      <a:accent6>
        <a:srgbClr val="C84340"/>
      </a:accent6>
      <a:hlink>
        <a:srgbClr val="89AAD3"/>
      </a:hlink>
      <a:folHlink>
        <a:srgbClr val="795185"/>
      </a:folHlink>
    </a:clrScheme>
    <a:fontScheme name="térmico">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érmic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TM01859868[[fn=Térmico]]</Template>
  <TotalTime>294</TotalTime>
  <Words>571</Words>
  <Application>Microsoft Office PowerPoint</Application>
  <PresentationFormat>On-screen Show (4:3)</PresentationFormat>
  <Paragraphs>68</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térmico</vt:lpstr>
      <vt:lpstr>Grounded Theory and Civil  Society Research  From practice, to research and theory  Tanja Kleibl DCU, visiting researcher (coordinator civil society  research project Mocambique) DSAI, convener civil society study group Independent development consultant</vt:lpstr>
      <vt:lpstr>PowerPoint Presentation</vt:lpstr>
      <vt:lpstr>       Glaser &amp; Strauss, The discovery of Grounded Theory (GT) (1967): A methodological revolution! - Glaser: rigorous codified methods, from codes to categories and theoretical concepts (structure)  - Strauss/Corbin: notion of agency, social meanings, problem-solving practices (process) - Charmaz: social/cultural context, interaction, joint interpretive understanding of data - Clark: GT aftter the post-modern turn! Integration of reflection about power, discourse and social order. Research mapping. (structure/positions &amp; process) Commonality: Inductive Research  </vt:lpstr>
      <vt:lpstr>- Civil society is a contested and ambigious, eurocentric  concept. GT helps you to work through complexities, different meanings up to contradictions encountered during field  work.  - Civil society research in a post-colonial context requires much more relf=reflectivity than usually allowed by short,  time-bound, research projects. - Post-development and beyond aid debates demand indigenous knowledge and alternative processes of knowledge production.   </vt:lpstr>
      <vt:lpstr>  - Normative and positivist approaches lose relevance as increasingly civil society space for legalized Western-type NGOs is curtailed and local forms of hidden and invisible resistance develop. How to understand these new processes and movements and work with them towards social jutice? - Theoretical sampling allows for the engagement with new actors and dynamics that have been unknown or seemingly irrelevant to the research theme  at the beginning. - At the end – GT (seen as a non-normative empirical process) helps you to question key assumptions about  how development is understood and hence open avenues to make ‘alternative social worlds’ visible. It is about ‘decolonizing’ knowledge.</vt:lpstr>
      <vt:lpstr>PowerPoint Presentation</vt:lpstr>
      <vt:lpstr>PowerPoint Presentation</vt:lpstr>
      <vt:lpstr>PowerPoint Presentation</vt:lpstr>
      <vt:lpstr>PowerPoint Presentation</vt:lpstr>
      <vt:lpstr>Looking for practical guidelines? </vt:lpstr>
      <vt:lpstr>PowerPoint Presentation</vt:lpstr>
      <vt:lpstr>PowerPoint Presentation</vt:lpstr>
    </vt:vector>
  </TitlesOfParts>
  <Company>Dublin City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Grounded Theory and Civil  Society Research  From Experiences, to</dc:title>
  <dc:creator>Dublin City University</dc:creator>
  <cp:lastModifiedBy>dcu</cp:lastModifiedBy>
  <cp:revision>26</cp:revision>
  <dcterms:created xsi:type="dcterms:W3CDTF">2016-05-04T10:06:04Z</dcterms:created>
  <dcterms:modified xsi:type="dcterms:W3CDTF">2016-05-10T10:37:26Z</dcterms:modified>
</cp:coreProperties>
</file>