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2" r:id="rId6"/>
    <p:sldId id="259" r:id="rId7"/>
    <p:sldId id="263" r:id="rId8"/>
    <p:sldId id="260"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62" d="100"/>
          <a:sy n="162" d="100"/>
        </p:scale>
        <p:origin x="-12"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B20E6AB0-3640-4FF7-91C5-2F8C387BD2A1}" type="datetimeFigureOut">
              <a:rPr lang="en-IE" smtClean="0"/>
              <a:t>30/09/2015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2522462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20E6AB0-3640-4FF7-91C5-2F8C387BD2A1}" type="datetimeFigureOut">
              <a:rPr lang="en-IE" smtClean="0"/>
              <a:t>30/09/2015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3433811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20E6AB0-3640-4FF7-91C5-2F8C387BD2A1}" type="datetimeFigureOut">
              <a:rPr lang="en-IE" smtClean="0"/>
              <a:t>30/09/2015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1813096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20E6AB0-3640-4FF7-91C5-2F8C387BD2A1}" type="datetimeFigureOut">
              <a:rPr lang="en-IE" smtClean="0"/>
              <a:t>30/09/2015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894601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0E6AB0-3640-4FF7-91C5-2F8C387BD2A1}" type="datetimeFigureOut">
              <a:rPr lang="en-IE" smtClean="0"/>
              <a:t>30/09/2015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2249894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B20E6AB0-3640-4FF7-91C5-2F8C387BD2A1}" type="datetimeFigureOut">
              <a:rPr lang="en-IE" smtClean="0"/>
              <a:t>30/09/2015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3577527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B20E6AB0-3640-4FF7-91C5-2F8C387BD2A1}" type="datetimeFigureOut">
              <a:rPr lang="en-IE" smtClean="0"/>
              <a:t>30/09/2015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3385021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B20E6AB0-3640-4FF7-91C5-2F8C387BD2A1}" type="datetimeFigureOut">
              <a:rPr lang="en-IE" smtClean="0"/>
              <a:t>30/09/2015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346792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E6AB0-3640-4FF7-91C5-2F8C387BD2A1}" type="datetimeFigureOut">
              <a:rPr lang="en-IE" smtClean="0"/>
              <a:t>30/09/2015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764178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0E6AB0-3640-4FF7-91C5-2F8C387BD2A1}" type="datetimeFigureOut">
              <a:rPr lang="en-IE" smtClean="0"/>
              <a:t>30/09/2015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134256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0E6AB0-3640-4FF7-91C5-2F8C387BD2A1}" type="datetimeFigureOut">
              <a:rPr lang="en-IE" smtClean="0"/>
              <a:t>30/09/2015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B804ECE-9548-404F-8131-4F7889D04E3D}" type="slidenum">
              <a:rPr lang="en-IE" smtClean="0"/>
              <a:t>‹#›</a:t>
            </a:fld>
            <a:endParaRPr lang="en-IE"/>
          </a:p>
        </p:txBody>
      </p:sp>
    </p:spTree>
    <p:extLst>
      <p:ext uri="{BB962C8B-B14F-4D97-AF65-F5344CB8AC3E}">
        <p14:creationId xmlns:p14="http://schemas.microsoft.com/office/powerpoint/2010/main" val="2422658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E6AB0-3640-4FF7-91C5-2F8C387BD2A1}" type="datetimeFigureOut">
              <a:rPr lang="en-IE" smtClean="0"/>
              <a:t>30/09/2015</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04ECE-9548-404F-8131-4F7889D04E3D}" type="slidenum">
              <a:rPr lang="en-IE" smtClean="0"/>
              <a:t>‹#›</a:t>
            </a:fld>
            <a:endParaRPr lang="en-IE"/>
          </a:p>
        </p:txBody>
      </p:sp>
    </p:spTree>
    <p:extLst>
      <p:ext uri="{BB962C8B-B14F-4D97-AF65-F5344CB8AC3E}">
        <p14:creationId xmlns:p14="http://schemas.microsoft.com/office/powerpoint/2010/main" val="2909535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4335" y="-4014348"/>
            <a:ext cx="9144000" cy="3509963"/>
          </a:xfrm>
        </p:spPr>
        <p:txBody>
          <a:bodyPr>
            <a:normAutofit/>
          </a:bodyPr>
          <a:lstStyle/>
          <a:p>
            <a:r>
              <a:rPr lang="en-IE" sz="4400" dirty="0" smtClean="0"/>
              <a:t>WATER, POVERTY AND DEVELOPMENT: </a:t>
            </a:r>
            <a:br>
              <a:rPr lang="en-IE" sz="4400" dirty="0" smtClean="0"/>
            </a:br>
            <a:r>
              <a:rPr lang="en-IE" sz="4400" dirty="0" smtClean="0"/>
              <a:t>AFTER THE MDGs</a:t>
            </a:r>
            <a:endParaRPr lang="en-IE" sz="4400" dirty="0"/>
          </a:p>
        </p:txBody>
      </p:sp>
      <p:sp>
        <p:nvSpPr>
          <p:cNvPr id="3" name="Subtitle 2"/>
          <p:cNvSpPr>
            <a:spLocks noGrp="1"/>
          </p:cNvSpPr>
          <p:nvPr>
            <p:ph type="subTitle" idx="1"/>
          </p:nvPr>
        </p:nvSpPr>
        <p:spPr>
          <a:xfrm>
            <a:off x="4267200" y="0"/>
            <a:ext cx="9144000" cy="1655762"/>
          </a:xfrm>
        </p:spPr>
        <p:txBody>
          <a:bodyPr/>
          <a:lstStyle/>
          <a:p>
            <a:r>
              <a:rPr lang="en-IE" dirty="0" smtClean="0"/>
              <a:t>PROFESSOR RONALDO MUNCK</a:t>
            </a:r>
          </a:p>
          <a:p>
            <a:r>
              <a:rPr lang="en-IE" dirty="0" smtClean="0"/>
              <a:t>DEVELOPMENT STUDIES ASSOCIATION, IRELAND</a:t>
            </a:r>
            <a:endParaRPr lang="en-IE" dirty="0"/>
          </a:p>
        </p:txBody>
      </p:sp>
      <p:pic>
        <p:nvPicPr>
          <p:cNvPr id="1028" name="Picture 4" descr="School 1 Principal Teacher RCSI PhD Stud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 y="-2197916"/>
            <a:ext cx="5654180" cy="4567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104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meward bound Makondo - photo by Tom Cooney.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0" y="1059656"/>
            <a:ext cx="6096000" cy="405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411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ISSUES</a:t>
            </a:r>
            <a:endParaRPr lang="en-IE" dirty="0"/>
          </a:p>
        </p:txBody>
      </p:sp>
      <p:sp>
        <p:nvSpPr>
          <p:cNvPr id="3" name="Content Placeholder 2"/>
          <p:cNvSpPr>
            <a:spLocks noGrp="1"/>
          </p:cNvSpPr>
          <p:nvPr>
            <p:ph idx="1"/>
          </p:nvPr>
        </p:nvSpPr>
        <p:spPr/>
        <p:txBody>
          <a:bodyPr>
            <a:normAutofit fontScale="92500" lnSpcReduction="20000"/>
          </a:bodyPr>
          <a:lstStyle/>
          <a:p>
            <a:r>
              <a:rPr lang="en-IE" dirty="0" smtClean="0"/>
              <a:t>TIPPING POINT</a:t>
            </a:r>
          </a:p>
          <a:p>
            <a:pPr marL="0" indent="0">
              <a:buNone/>
            </a:pPr>
            <a:r>
              <a:rPr lang="en-IE" dirty="0" smtClean="0"/>
              <a:t>‘As </a:t>
            </a:r>
            <a:r>
              <a:rPr lang="en-IE" dirty="0"/>
              <a:t>a sector in world affairs, water is reaching a tipping point. Over the next two decades, the global push for food and energy security and for sustaining urbanization will place unprecedented demands on </a:t>
            </a:r>
            <a:r>
              <a:rPr lang="en-IE" dirty="0" smtClean="0"/>
              <a:t>water’ World Bank</a:t>
            </a:r>
          </a:p>
          <a:p>
            <a:endParaRPr lang="en-IE" dirty="0" smtClean="0"/>
          </a:p>
          <a:p>
            <a:r>
              <a:rPr lang="en-IE" dirty="0" smtClean="0"/>
              <a:t>KNOCK ON EFFECTS</a:t>
            </a:r>
          </a:p>
          <a:p>
            <a:pPr marL="0" indent="0">
              <a:buNone/>
            </a:pPr>
            <a:r>
              <a:rPr lang="en-IE" dirty="0" smtClean="0"/>
              <a:t>‘</a:t>
            </a:r>
            <a:r>
              <a:rPr lang="en-IE" dirty="0" smtClean="0"/>
              <a:t>Water is at the core of sustainable development and is critical for socio-economic development, healthy ecosystems and for human survival itself. It is vital for reducing the global burden of disease and improving the health, welfare and productivity of populations. Water is also at the heart of adaptation to climate change, serving as the crucial link between the climate system, human society and the environment’ UN Water</a:t>
            </a:r>
            <a:endParaRPr lang="en-IE" dirty="0" smtClean="0"/>
          </a:p>
          <a:p>
            <a:endParaRPr lang="en-IE" dirty="0" smtClean="0"/>
          </a:p>
          <a:p>
            <a:endParaRPr lang="en-IE" dirty="0"/>
          </a:p>
          <a:p>
            <a:endParaRPr lang="en-IE" dirty="0" smtClean="0"/>
          </a:p>
          <a:p>
            <a:endParaRPr lang="en-IE" dirty="0" smtClean="0"/>
          </a:p>
          <a:p>
            <a:endParaRPr lang="en-IE" dirty="0"/>
          </a:p>
          <a:p>
            <a:endParaRPr lang="en-IE" dirty="0" smtClean="0"/>
          </a:p>
          <a:p>
            <a:endParaRPr lang="en-IE" dirty="0"/>
          </a:p>
          <a:p>
            <a:endParaRPr lang="en-IE" dirty="0" smtClean="0"/>
          </a:p>
          <a:p>
            <a:endParaRPr lang="en-IE" dirty="0"/>
          </a:p>
          <a:p>
            <a:endParaRPr lang="en-IE" dirty="0" smtClean="0"/>
          </a:p>
          <a:p>
            <a:endParaRPr lang="en-IE" dirty="0"/>
          </a:p>
          <a:p>
            <a:endParaRPr lang="en-IE" dirty="0" smtClean="0"/>
          </a:p>
          <a:p>
            <a:endParaRPr lang="en-IE" dirty="0"/>
          </a:p>
          <a:p>
            <a:endParaRPr lang="en-IE" dirty="0" smtClean="0"/>
          </a:p>
          <a:p>
            <a:endParaRPr lang="en-IE" dirty="0"/>
          </a:p>
          <a:p>
            <a:endParaRPr lang="en-IE" dirty="0" smtClean="0"/>
          </a:p>
          <a:p>
            <a:endParaRPr lang="en-IE" dirty="0"/>
          </a:p>
          <a:p>
            <a:endParaRPr lang="en-IE" dirty="0" smtClean="0"/>
          </a:p>
          <a:p>
            <a:endParaRPr lang="en-IE" dirty="0"/>
          </a:p>
        </p:txBody>
      </p:sp>
    </p:spTree>
    <p:extLst>
      <p:ext uri="{BB962C8B-B14F-4D97-AF65-F5344CB8AC3E}">
        <p14:creationId xmlns:p14="http://schemas.microsoft.com/office/powerpoint/2010/main" val="1669880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normAutofit fontScale="92500" lnSpcReduction="20000"/>
          </a:bodyPr>
          <a:lstStyle/>
          <a:p>
            <a:endParaRPr lang="en-IE" dirty="0" smtClean="0"/>
          </a:p>
          <a:p>
            <a:endParaRPr lang="en-IE" dirty="0"/>
          </a:p>
          <a:p>
            <a:endParaRPr lang="en-IE" dirty="0" smtClean="0"/>
          </a:p>
          <a:p>
            <a:r>
              <a:rPr lang="en-IE" dirty="0" smtClean="0"/>
              <a:t>GENDER</a:t>
            </a:r>
          </a:p>
          <a:p>
            <a:pPr marL="0" indent="0">
              <a:buNone/>
            </a:pPr>
            <a:r>
              <a:rPr lang="en-IE" dirty="0" smtClean="0"/>
              <a:t>‘In most societies, women have primary responsibility for management of household water supply, sanitation and health. Because of their dependence on water resources, women have accumulated considerable knowledge about water resources, including location, quality and storage methods. However, efforts geared towards improving the management of the world’s finite water resources and extending access to safe drinking water and adequate sanitation, often overlook the central role of women in water management’  UN Women</a:t>
            </a:r>
            <a:endParaRPr lang="en-IE" dirty="0" smtClean="0"/>
          </a:p>
          <a:p>
            <a:endParaRPr lang="en-IE" dirty="0" smtClean="0"/>
          </a:p>
          <a:p>
            <a:r>
              <a:rPr lang="en-IE" dirty="0" smtClean="0"/>
              <a:t>GOVERNANCE</a:t>
            </a:r>
          </a:p>
          <a:p>
            <a:pPr marL="0" indent="0">
              <a:buNone/>
            </a:pPr>
            <a:r>
              <a:rPr lang="en-IE" dirty="0" smtClean="0"/>
              <a:t>‘First</a:t>
            </a:r>
            <a:r>
              <a:rPr lang="en-IE" dirty="0"/>
              <a:t>, building and fixing pipes isn't enough. Efforts must concentrate on fixing the institutions that fix the pipes and their governance structures in order to make universal and sustainable access to water and sanitation services a </a:t>
            </a:r>
            <a:r>
              <a:rPr lang="en-IE" dirty="0" smtClean="0"/>
              <a:t>reality’</a:t>
            </a:r>
            <a:r>
              <a:rPr lang="en-IE" dirty="0"/>
              <a:t> </a:t>
            </a:r>
            <a:r>
              <a:rPr lang="en-IE" dirty="0" smtClean="0"/>
              <a:t>World Bank</a:t>
            </a:r>
            <a:endParaRPr lang="en-IE" dirty="0"/>
          </a:p>
        </p:txBody>
      </p:sp>
    </p:spTree>
    <p:extLst>
      <p:ext uri="{BB962C8B-B14F-4D97-AF65-F5344CB8AC3E}">
        <p14:creationId xmlns:p14="http://schemas.microsoft.com/office/powerpoint/2010/main" val="1680930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PERSPECTIVES</a:t>
            </a:r>
            <a:endParaRPr lang="en-IE" dirty="0"/>
          </a:p>
        </p:txBody>
      </p:sp>
      <p:sp>
        <p:nvSpPr>
          <p:cNvPr id="3" name="Content Placeholder 2"/>
          <p:cNvSpPr>
            <a:spLocks noGrp="1"/>
          </p:cNvSpPr>
          <p:nvPr>
            <p:ph idx="1"/>
          </p:nvPr>
        </p:nvSpPr>
        <p:spPr/>
        <p:txBody>
          <a:bodyPr>
            <a:normAutofit fontScale="47500" lnSpcReduction="20000"/>
          </a:bodyPr>
          <a:lstStyle/>
          <a:p>
            <a:r>
              <a:rPr lang="en-IE" dirty="0" smtClean="0"/>
              <a:t>DEVELOPMENTALISM</a:t>
            </a:r>
          </a:p>
          <a:p>
            <a:r>
              <a:rPr lang="en-US" b="1" dirty="0" err="1"/>
              <a:t>Developmentalism</a:t>
            </a:r>
            <a:endParaRPr lang="en-IE" b="1" dirty="0"/>
          </a:p>
          <a:p>
            <a:r>
              <a:rPr lang="en-US" dirty="0" smtClean="0"/>
              <a:t>a </a:t>
            </a:r>
            <a:r>
              <a:rPr lang="en-US" dirty="0"/>
              <a:t>one-way path towards modernity that all countries must </a:t>
            </a:r>
            <a:r>
              <a:rPr lang="en-US" dirty="0" smtClean="0"/>
              <a:t>travel </a:t>
            </a:r>
            <a:r>
              <a:rPr lang="en-US" dirty="0"/>
              <a:t>guided by the compass of science and enlightenment </a:t>
            </a:r>
            <a:r>
              <a:rPr lang="en-US" dirty="0" smtClean="0"/>
              <a:t>values</a:t>
            </a:r>
          </a:p>
          <a:p>
            <a:pPr marL="0" indent="0">
              <a:buNone/>
            </a:pPr>
            <a:r>
              <a:rPr lang="en-US" dirty="0" smtClean="0"/>
              <a:t> * The </a:t>
            </a:r>
            <a:r>
              <a:rPr lang="en-US" dirty="0"/>
              <a:t>dominant focus in regard to both water and Africa is deeply imbued with a</a:t>
            </a:r>
            <a:r>
              <a:rPr lang="en-US" dirty="0" smtClean="0"/>
              <a:t> </a:t>
            </a:r>
            <a:r>
              <a:rPr lang="en-US" dirty="0"/>
              <a:t>myopic vision of a Western science which would banish both underdevelopment and thirst.  </a:t>
            </a:r>
            <a:endParaRPr lang="en-US" dirty="0" smtClean="0"/>
          </a:p>
          <a:p>
            <a:r>
              <a:rPr lang="en-US" dirty="0" smtClean="0"/>
              <a:t>In </a:t>
            </a:r>
            <a:r>
              <a:rPr lang="en-US" dirty="0"/>
              <a:t>relation to Africa the colonialist imagination still rides high: “joining the world economy" will lead to development and well-meaning Western NGOs will explain the importance of clean water.  </a:t>
            </a:r>
            <a:endParaRPr lang="en-US" dirty="0" smtClean="0"/>
          </a:p>
          <a:p>
            <a:r>
              <a:rPr lang="en-US" dirty="0" smtClean="0"/>
              <a:t>In </a:t>
            </a:r>
            <a:r>
              <a:rPr lang="en-US" dirty="0"/>
              <a:t>relation to water, the quite recent colonial heritage of water distribution and control is ignored and replaced by a simple gap in knowledge and understanding to be filled by Northern science, the World Bank and the international NGO's.</a:t>
            </a:r>
            <a:endParaRPr lang="en-IE" dirty="0"/>
          </a:p>
          <a:p>
            <a:pPr marL="0" indent="0">
              <a:buNone/>
            </a:pPr>
            <a:endParaRPr lang="en-IE" dirty="0"/>
          </a:p>
          <a:p>
            <a:r>
              <a:rPr lang="en-IE" dirty="0" smtClean="0"/>
              <a:t>MARKET MIRACLES</a:t>
            </a:r>
          </a:p>
          <a:p>
            <a:r>
              <a:rPr lang="en-US" dirty="0"/>
              <a:t>The turn towards the commodification and </a:t>
            </a:r>
            <a:r>
              <a:rPr lang="en-US" dirty="0" err="1"/>
              <a:t>destatization</a:t>
            </a:r>
            <a:r>
              <a:rPr lang="en-US" dirty="0"/>
              <a:t> of water was codified in the 1992 Dublin Principles resulting from an influential gathering of water professionals and policy-makers.  These principles were designed to learn from </a:t>
            </a:r>
            <a:r>
              <a:rPr lang="en-US" dirty="0" smtClean="0"/>
              <a:t>the lessons </a:t>
            </a:r>
            <a:r>
              <a:rPr lang="en-US" dirty="0"/>
              <a:t>of the Water Decade </a:t>
            </a:r>
            <a:r>
              <a:rPr lang="en-US" dirty="0" smtClean="0"/>
              <a:t>(1980s) and </a:t>
            </a:r>
            <a:r>
              <a:rPr lang="en-US" dirty="0"/>
              <a:t>to chart a way forward for water provision.  </a:t>
            </a:r>
            <a:endParaRPr lang="en-US" dirty="0" smtClean="0"/>
          </a:p>
          <a:p>
            <a:r>
              <a:rPr lang="en-US" dirty="0" smtClean="0"/>
              <a:t>Water </a:t>
            </a:r>
            <a:r>
              <a:rPr lang="en-US" dirty="0"/>
              <a:t>scarcity was an over-riding theme as was also the economic value of water.  The term 'demand responsiveness’ meant more than  just funding people and communities which demanded water but also who were able or willing to pay for it.  This would clearly impact most severely in rural areas where infrastructure was weak or non-existent.  </a:t>
            </a:r>
            <a:endParaRPr lang="en-US" dirty="0" smtClean="0"/>
          </a:p>
          <a:p>
            <a:r>
              <a:rPr lang="en-US" dirty="0" smtClean="0"/>
              <a:t>The </a:t>
            </a:r>
            <a:r>
              <a:rPr lang="en-US" dirty="0"/>
              <a:t>principle was that water has an economic value (or one that can be generated) and that competing users (say between commercial farmers and the poor) should be subject to market supply and demand forces.  While </a:t>
            </a:r>
            <a:r>
              <a:rPr lang="en-US" dirty="0" err="1"/>
              <a:t>destatization</a:t>
            </a:r>
            <a:r>
              <a:rPr lang="en-US" dirty="0"/>
              <a:t> could mean a return to traditional community control, in practice it mainly led to privatization and the hard-headed logic of 'cost recovery'.</a:t>
            </a:r>
            <a:endParaRPr lang="en-IE" dirty="0" smtClean="0"/>
          </a:p>
          <a:p>
            <a:endParaRPr lang="en-IE" dirty="0" smtClean="0"/>
          </a:p>
        </p:txBody>
      </p:sp>
    </p:spTree>
    <p:extLst>
      <p:ext uri="{BB962C8B-B14F-4D97-AF65-F5344CB8AC3E}">
        <p14:creationId xmlns:p14="http://schemas.microsoft.com/office/powerpoint/2010/main" val="397646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normAutofit fontScale="70000" lnSpcReduction="20000"/>
          </a:bodyPr>
          <a:lstStyle/>
          <a:p>
            <a:r>
              <a:rPr lang="en-IE" dirty="0" smtClean="0"/>
              <a:t>INTEGRATED WATER RESOURCE MANAGEMENT</a:t>
            </a:r>
          </a:p>
          <a:p>
            <a:endParaRPr lang="en-IE" dirty="0"/>
          </a:p>
          <a:p>
            <a:pPr algn="just">
              <a:lnSpc>
                <a:spcPct val="150000"/>
              </a:lnSpc>
              <a:spcAft>
                <a:spcPts val="0"/>
              </a:spcAft>
            </a:pPr>
            <a:r>
              <a:rPr lang="en-US" dirty="0" smtClean="0">
                <a:effectLst/>
                <a:latin typeface="Times New Roman" panose="02020603050405020304" pitchFamily="18" charset="0"/>
                <a:ea typeface="Times New Roman" panose="02020603050405020304" pitchFamily="18" charset="0"/>
              </a:rPr>
              <a:t>"the rise of IWRM (Integrated Water Resource Management) to the center of global water management is nothing short of remarkable“ (Larry </a:t>
            </a:r>
            <a:r>
              <a:rPr lang="en-US" dirty="0" err="1" smtClean="0">
                <a:effectLst/>
                <a:latin typeface="Times New Roman" panose="02020603050405020304" pitchFamily="18" charset="0"/>
                <a:ea typeface="Times New Roman" panose="02020603050405020304" pitchFamily="18" charset="0"/>
              </a:rPr>
              <a:t>Swatuk</a:t>
            </a:r>
            <a:r>
              <a:rPr lang="en-US" dirty="0" smtClean="0">
                <a:effectLst/>
                <a:latin typeface="Times New Roman" panose="02020603050405020304" pitchFamily="18" charset="0"/>
                <a:ea typeface="Times New Roman" panose="02020603050405020304" pitchFamily="18" charset="0"/>
              </a:rPr>
              <a:t>). </a:t>
            </a:r>
          </a:p>
          <a:p>
            <a:pPr algn="just">
              <a:lnSpc>
                <a:spcPct val="150000"/>
              </a:lnSpc>
              <a:spcAft>
                <a:spcPts val="0"/>
              </a:spcAft>
            </a:pPr>
            <a:r>
              <a:rPr lang="en-US" dirty="0" smtClean="0">
                <a:effectLst/>
                <a:latin typeface="Times New Roman" panose="02020603050405020304" pitchFamily="18" charset="0"/>
                <a:ea typeface="Times New Roman" panose="02020603050405020304" pitchFamily="18" charset="0"/>
              </a:rPr>
              <a:t>It was shaped and promoted widely as a normative blueprint for sustainable water management by a coalition of international development policy actors.  </a:t>
            </a:r>
          </a:p>
          <a:p>
            <a:pPr algn="just">
              <a:lnSpc>
                <a:spcPct val="150000"/>
              </a:lnSpc>
              <a:spcAft>
                <a:spcPts val="0"/>
              </a:spcAft>
            </a:pPr>
            <a:r>
              <a:rPr lang="en-US" dirty="0" smtClean="0">
                <a:effectLst/>
                <a:latin typeface="Times New Roman" panose="02020603050405020304" pitchFamily="18" charset="0"/>
                <a:ea typeface="Times New Roman" panose="02020603050405020304" pitchFamily="18" charset="0"/>
              </a:rPr>
              <a:t>It was very much part of the new global governance paradigm, designed to compensate for the effects of raw tooth and nail free- market fundamentalism.  </a:t>
            </a:r>
          </a:p>
          <a:p>
            <a:pPr algn="just">
              <a:lnSpc>
                <a:spcPct val="150000"/>
              </a:lnSpc>
              <a:spcAft>
                <a:spcPts val="0"/>
              </a:spcAft>
            </a:pPr>
            <a:r>
              <a:rPr lang="en-US" dirty="0" smtClean="0">
                <a:effectLst/>
                <a:latin typeface="Times New Roman" panose="02020603050405020304" pitchFamily="18" charset="0"/>
                <a:ea typeface="Times New Roman" panose="02020603050405020304" pitchFamily="18" charset="0"/>
              </a:rPr>
              <a:t>Global water governance sought to promote the coordination of water resources in a more equitable and ecologically sustainable manner, while keeping much of the pro-market impetus alive. </a:t>
            </a:r>
          </a:p>
          <a:p>
            <a:pPr algn="just">
              <a:lnSpc>
                <a:spcPct val="150000"/>
              </a:lnSpc>
              <a:spcAft>
                <a:spcPts val="0"/>
              </a:spcAft>
            </a:pPr>
            <a:r>
              <a:rPr lang="en-US" dirty="0" smtClean="0">
                <a:latin typeface="Times New Roman" panose="02020603050405020304" pitchFamily="18" charset="0"/>
                <a:ea typeface="Times New Roman" panose="02020603050405020304" pitchFamily="18" charset="0"/>
              </a:rPr>
              <a:t>It saw </a:t>
            </a:r>
            <a:r>
              <a:rPr lang="en-US" dirty="0" smtClean="0">
                <a:effectLst/>
                <a:latin typeface="Times New Roman" panose="02020603050405020304" pitchFamily="18" charset="0"/>
                <a:ea typeface="Times New Roman" panose="02020603050405020304" pitchFamily="18" charset="0"/>
              </a:rPr>
              <a:t>a shift from the 'hardware' approach of the modernization era (dams and other large-scale projects) to one which emphasized 'software' by that meaning the social dimension which included community, gender and governance as key factors. </a:t>
            </a:r>
          </a:p>
          <a:p>
            <a:pPr marL="0" indent="0" algn="just">
              <a:lnSpc>
                <a:spcPct val="150000"/>
              </a:lnSpc>
              <a:spcAft>
                <a:spcPts val="0"/>
              </a:spcAft>
              <a:buNone/>
            </a:pPr>
            <a:endParaRPr lang="en-IE" dirty="0" smtClean="0"/>
          </a:p>
          <a:p>
            <a:endParaRPr lang="en-IE" dirty="0"/>
          </a:p>
        </p:txBody>
      </p:sp>
    </p:spTree>
    <p:extLst>
      <p:ext uri="{BB962C8B-B14F-4D97-AF65-F5344CB8AC3E}">
        <p14:creationId xmlns:p14="http://schemas.microsoft.com/office/powerpoint/2010/main" val="3643874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RESULTS</a:t>
            </a:r>
            <a:endParaRPr lang="en-IE" dirty="0"/>
          </a:p>
        </p:txBody>
      </p:sp>
      <p:sp>
        <p:nvSpPr>
          <p:cNvPr id="3" name="Content Placeholder 2"/>
          <p:cNvSpPr>
            <a:spLocks noGrp="1"/>
          </p:cNvSpPr>
          <p:nvPr>
            <p:ph idx="1"/>
          </p:nvPr>
        </p:nvSpPr>
        <p:spPr>
          <a:xfrm>
            <a:off x="838200" y="1426128"/>
            <a:ext cx="10515600" cy="4750835"/>
          </a:xfrm>
        </p:spPr>
        <p:txBody>
          <a:bodyPr/>
          <a:lstStyle/>
          <a:p>
            <a:endParaRPr lang="en-IE" dirty="0" smtClean="0"/>
          </a:p>
          <a:p>
            <a:r>
              <a:rPr lang="en-IE" dirty="0" smtClean="0"/>
              <a:t>MDG target to halve the proportion without sustainable access to safe water access between 1990 and 2015 deemed achieved with 2 billion people gaining access</a:t>
            </a:r>
          </a:p>
          <a:p>
            <a:r>
              <a:rPr lang="en-IE" dirty="0" smtClean="0"/>
              <a:t>But still 1 billion lack access and sanitation well off target with 2.5 billion without access</a:t>
            </a:r>
          </a:p>
          <a:p>
            <a:r>
              <a:rPr lang="en-IE" dirty="0" smtClean="0"/>
              <a:t>Unequal access persists: </a:t>
            </a:r>
            <a:r>
              <a:rPr lang="en-IE" dirty="0" err="1" smtClean="0"/>
              <a:t>eg</a:t>
            </a:r>
            <a:r>
              <a:rPr lang="en-IE" dirty="0" smtClean="0"/>
              <a:t> Sierra Leone has urban with full access but only 10% rural population with access</a:t>
            </a:r>
            <a:endParaRPr lang="en-IE" dirty="0"/>
          </a:p>
        </p:txBody>
      </p:sp>
    </p:spTree>
    <p:extLst>
      <p:ext uri="{BB962C8B-B14F-4D97-AF65-F5344CB8AC3E}">
        <p14:creationId xmlns:p14="http://schemas.microsoft.com/office/powerpoint/2010/main" val="3342235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rinking water coverage by wealth quintiles, urban and rural residence, sub-Saharan Africa, based on population-weight averages from 35 countrie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72024" y="595618"/>
            <a:ext cx="5520305" cy="2799236"/>
          </a:xfrm>
          <a:prstGeom prst="rect">
            <a:avLst/>
          </a:prstGeom>
          <a:noFill/>
          <a:ln>
            <a:noFill/>
          </a:ln>
        </p:spPr>
      </p:pic>
      <p:sp>
        <p:nvSpPr>
          <p:cNvPr id="5" name="Rectangle 4"/>
          <p:cNvSpPr/>
          <p:nvPr/>
        </p:nvSpPr>
        <p:spPr>
          <a:xfrm>
            <a:off x="3048000" y="-3888388"/>
            <a:ext cx="6096000" cy="463397"/>
          </a:xfrm>
          <a:prstGeom prst="rect">
            <a:avLst/>
          </a:prstGeom>
        </p:spPr>
        <p:txBody>
          <a:bodyPr>
            <a:spAutoFit/>
          </a:bodyPr>
          <a:lstStyle/>
          <a:p>
            <a:pPr>
              <a:lnSpc>
                <a:spcPct val="150000"/>
              </a:lnSpc>
              <a:spcAft>
                <a:spcPts val="0"/>
              </a:spcAft>
            </a:pPr>
            <a:r>
              <a:rPr lang="en-IE"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E" sz="16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Box 5"/>
          <p:cNvSpPr txBox="1"/>
          <p:nvPr/>
        </p:nvSpPr>
        <p:spPr>
          <a:xfrm>
            <a:off x="53095" y="3281553"/>
            <a:ext cx="12379267" cy="3693319"/>
          </a:xfrm>
          <a:prstGeom prst="rect">
            <a:avLst/>
          </a:prstGeom>
          <a:noFill/>
        </p:spPr>
        <p:txBody>
          <a:bodyPr wrap="square" rtlCol="0">
            <a:spAutoFit/>
          </a:bodyPr>
          <a:lstStyle/>
          <a:p>
            <a:r>
              <a:rPr lang="en-IE" dirty="0"/>
              <a:t> </a:t>
            </a:r>
          </a:p>
          <a:p>
            <a:pPr marL="285750" indent="-285750">
              <a:buFont typeface="Arial" panose="020B0604020202020204" pitchFamily="34" charset="0"/>
              <a:buChar char="•"/>
            </a:pPr>
            <a:r>
              <a:rPr lang="en-IE" dirty="0" smtClean="0"/>
              <a:t>Data </a:t>
            </a:r>
            <a:r>
              <a:rPr lang="en-IE" dirty="0"/>
              <a:t>from 35 countries in Africa </a:t>
            </a:r>
            <a:r>
              <a:rPr lang="en-IE" dirty="0" smtClean="0"/>
              <a:t>on </a:t>
            </a:r>
            <a:r>
              <a:rPr lang="en-IE" dirty="0"/>
              <a:t>coverage for drinking water by wealth quintiles and urban and rural residence, based on population-weighted </a:t>
            </a:r>
            <a:r>
              <a:rPr lang="en-IE" dirty="0" smtClean="0"/>
              <a:t>averages</a:t>
            </a:r>
            <a:r>
              <a:rPr lang="en-IE" dirty="0"/>
              <a:t>.</a:t>
            </a:r>
            <a:r>
              <a:rPr lang="en-IE" dirty="0" smtClean="0"/>
              <a:t> </a:t>
            </a:r>
          </a:p>
          <a:p>
            <a:pPr marL="285750" indent="-285750">
              <a:buFont typeface="Arial" panose="020B0604020202020204" pitchFamily="34" charset="0"/>
              <a:buChar char="•"/>
            </a:pPr>
            <a:r>
              <a:rPr lang="en-IE" dirty="0" smtClean="0"/>
              <a:t>Access </a:t>
            </a:r>
            <a:r>
              <a:rPr lang="en-IE" dirty="0"/>
              <a:t>to the most basic, and each successive higher level of service, is found to be inversely proportional to wealth. Inequality appears socially entrenched. </a:t>
            </a:r>
            <a:endParaRPr lang="en-IE" dirty="0" smtClean="0"/>
          </a:p>
          <a:p>
            <a:pPr marL="285750" indent="-285750">
              <a:buFont typeface="Arial" panose="020B0604020202020204" pitchFamily="34" charset="0"/>
              <a:buChar char="•"/>
            </a:pPr>
            <a:r>
              <a:rPr lang="en-IE" dirty="0" smtClean="0"/>
              <a:t>At </a:t>
            </a:r>
            <a:r>
              <a:rPr lang="en-IE" dirty="0"/>
              <a:t>one extreme, 94% of the richest quintile in urban areas use improved water sources, and over 62% have piped water on their premises. </a:t>
            </a:r>
            <a:endParaRPr lang="en-IE" dirty="0" smtClean="0"/>
          </a:p>
          <a:p>
            <a:pPr marL="285750" indent="-285750">
              <a:buFont typeface="Arial" panose="020B0604020202020204" pitchFamily="34" charset="0"/>
              <a:buChar char="•"/>
            </a:pPr>
            <a:r>
              <a:rPr lang="en-IE" dirty="0" smtClean="0"/>
              <a:t>At </a:t>
            </a:r>
            <a:r>
              <a:rPr lang="en-IE" dirty="0"/>
              <a:t>the other extreme, 61% of the poorest quintile in urban areas use improved water and 5% have piped water on their premises. </a:t>
            </a:r>
            <a:endParaRPr lang="en-IE" dirty="0" smtClean="0"/>
          </a:p>
          <a:p>
            <a:pPr marL="285750" indent="-285750">
              <a:buFont typeface="Arial" panose="020B0604020202020204" pitchFamily="34" charset="0"/>
              <a:buChar char="•"/>
            </a:pPr>
            <a:r>
              <a:rPr lang="en-IE" dirty="0" smtClean="0"/>
              <a:t> In </a:t>
            </a:r>
            <a:r>
              <a:rPr lang="en-IE" dirty="0"/>
              <a:t>rural areas, piped water is non-existent in the poorest 40% of households (the first two quintiles), and less than half of the population have access to any form of improved source of water.</a:t>
            </a:r>
          </a:p>
          <a:p>
            <a:r>
              <a:rPr lang="en-IE" dirty="0"/>
              <a:t> </a:t>
            </a:r>
          </a:p>
          <a:p>
            <a:r>
              <a:rPr lang="en-IE" dirty="0"/>
              <a:t> </a:t>
            </a:r>
          </a:p>
        </p:txBody>
      </p:sp>
    </p:spTree>
    <p:extLst>
      <p:ext uri="{BB962C8B-B14F-4D97-AF65-F5344CB8AC3E}">
        <p14:creationId xmlns:p14="http://schemas.microsoft.com/office/powerpoint/2010/main" val="2436954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FUTURES</a:t>
            </a:r>
            <a:endParaRPr lang="en-IE" dirty="0"/>
          </a:p>
        </p:txBody>
      </p:sp>
      <p:sp>
        <p:nvSpPr>
          <p:cNvPr id="3" name="Content Placeholder 2"/>
          <p:cNvSpPr>
            <a:spLocks noGrp="1"/>
          </p:cNvSpPr>
          <p:nvPr>
            <p:ph idx="1"/>
          </p:nvPr>
        </p:nvSpPr>
        <p:spPr/>
        <p:txBody>
          <a:bodyPr>
            <a:normAutofit/>
          </a:bodyPr>
          <a:lstStyle/>
          <a:p>
            <a:r>
              <a:rPr lang="en-IE" dirty="0" smtClean="0"/>
              <a:t>WE MUST DO BETTER? MORE OF THE SAME NO GOOD</a:t>
            </a:r>
          </a:p>
          <a:p>
            <a:r>
              <a:rPr lang="en-IE" dirty="0" smtClean="0"/>
              <a:t>SDG GOAL 6: </a:t>
            </a:r>
            <a:r>
              <a:rPr lang="en-IE" i="1" dirty="0" smtClean="0"/>
              <a:t>ENSURE AVAILABILITY AND SUSTAINABLE MANAGEMENT OF WATER AND SANITATION OF ALL</a:t>
            </a:r>
          </a:p>
          <a:p>
            <a:r>
              <a:rPr lang="en-IE" i="1" dirty="0" smtClean="0"/>
              <a:t>ENCOURAGE LOCAL INVOLVEMENT IN WATER MANAGEMENT</a:t>
            </a:r>
          </a:p>
          <a:p>
            <a:pPr marL="0" indent="0">
              <a:buNone/>
            </a:pPr>
            <a:r>
              <a:rPr lang="en-IE" dirty="0" smtClean="0"/>
              <a:t>HOW?</a:t>
            </a:r>
          </a:p>
          <a:p>
            <a:r>
              <a:rPr lang="en-IE" dirty="0" smtClean="0"/>
              <a:t>GOAL 10: REDUCE INEQUALITY WITHIN AND AMONG COUNTRIES</a:t>
            </a:r>
          </a:p>
          <a:p>
            <a:pPr marL="0" indent="0">
              <a:buNone/>
            </a:pPr>
            <a:r>
              <a:rPr lang="en-IE" dirty="0" smtClean="0"/>
              <a:t>YES BUT HOW?</a:t>
            </a:r>
          </a:p>
          <a:p>
            <a:r>
              <a:rPr lang="en-IE" dirty="0" smtClean="0"/>
              <a:t>WHAT ABOUT 1974 NEW INTERNATIONAL ECONOMIC ORDER: BACK TO THE FUTURE?</a:t>
            </a:r>
            <a:endParaRPr lang="en-IE" dirty="0"/>
          </a:p>
        </p:txBody>
      </p:sp>
    </p:spTree>
    <p:extLst>
      <p:ext uri="{BB962C8B-B14F-4D97-AF65-F5344CB8AC3E}">
        <p14:creationId xmlns:p14="http://schemas.microsoft.com/office/powerpoint/2010/main" val="990238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lstStyle/>
          <a:p>
            <a:r>
              <a:rPr lang="en-IE" dirty="0" smtClean="0"/>
              <a:t>QUESTIONS</a:t>
            </a:r>
          </a:p>
          <a:p>
            <a:endParaRPr lang="en-IE" dirty="0"/>
          </a:p>
          <a:p>
            <a:r>
              <a:rPr lang="en-IE" dirty="0" smtClean="0"/>
              <a:t>WHERE HAS POWER GONE?</a:t>
            </a:r>
          </a:p>
          <a:p>
            <a:r>
              <a:rPr lang="en-IE" dirty="0" smtClean="0"/>
              <a:t>WHAT ABOUT THE MARKET?</a:t>
            </a:r>
          </a:p>
          <a:p>
            <a:r>
              <a:rPr lang="en-IE" dirty="0" smtClean="0"/>
              <a:t>THE TRANSNATIONAL CORPORATIONS?</a:t>
            </a:r>
          </a:p>
          <a:p>
            <a:r>
              <a:rPr lang="en-IE" dirty="0" smtClean="0"/>
              <a:t>THE DEVELOPMENTAL STATE</a:t>
            </a:r>
          </a:p>
          <a:p>
            <a:r>
              <a:rPr lang="en-IE" dirty="0" smtClean="0"/>
              <a:t>GENDER INEQUITIES?</a:t>
            </a:r>
          </a:p>
          <a:p>
            <a:r>
              <a:rPr lang="en-IE" dirty="0" smtClean="0"/>
              <a:t>AUTHORITARIANISM VERSUS GOOD GOVERNANCE?</a:t>
            </a:r>
          </a:p>
          <a:p>
            <a:r>
              <a:rPr lang="en-IE" dirty="0" smtClean="0"/>
              <a:t>ADDRESSING HISTORICAL AND STRUCTURAL INEQUITIES</a:t>
            </a:r>
          </a:p>
          <a:p>
            <a:r>
              <a:rPr lang="en-IE" dirty="0" smtClean="0"/>
              <a:t>BRING POLITICS BACK IN</a:t>
            </a:r>
            <a:endParaRPr lang="en-IE" dirty="0"/>
          </a:p>
        </p:txBody>
      </p:sp>
    </p:spTree>
    <p:extLst>
      <p:ext uri="{BB962C8B-B14F-4D97-AF65-F5344CB8AC3E}">
        <p14:creationId xmlns:p14="http://schemas.microsoft.com/office/powerpoint/2010/main" val="960127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883</Words>
  <Application>Microsoft Office PowerPoint</Application>
  <PresentationFormat>Widescreen</PresentationFormat>
  <Paragraphs>85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WATER, POVERTY AND DEVELOPMENT:  AFTER THE MDGs</vt:lpstr>
      <vt:lpstr>ISSUES</vt:lpstr>
      <vt:lpstr>PowerPoint Presentation</vt:lpstr>
      <vt:lpstr>PERSPECTIVES</vt:lpstr>
      <vt:lpstr>PowerPoint Presentation</vt:lpstr>
      <vt:lpstr>RESULTS</vt:lpstr>
      <vt:lpstr>PowerPoint Presentation</vt:lpstr>
      <vt:lpstr>FUTURES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POVERTY AND DEVELOPMENT: AFTER THE MDGs</dc:title>
  <dc:creator>Ronnie</dc:creator>
  <cp:lastModifiedBy>Ronnie</cp:lastModifiedBy>
  <cp:revision>15</cp:revision>
  <dcterms:created xsi:type="dcterms:W3CDTF">2015-09-30T12:21:20Z</dcterms:created>
  <dcterms:modified xsi:type="dcterms:W3CDTF">2015-09-30T19:30:08Z</dcterms:modified>
</cp:coreProperties>
</file>